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312" r:id="rId3"/>
    <p:sldId id="310" r:id="rId4"/>
    <p:sldId id="311" r:id="rId5"/>
    <p:sldId id="308" r:id="rId6"/>
    <p:sldId id="302" r:id="rId7"/>
    <p:sldId id="257" r:id="rId8"/>
    <p:sldId id="290" r:id="rId9"/>
    <p:sldId id="291" r:id="rId10"/>
    <p:sldId id="316" r:id="rId11"/>
    <p:sldId id="319" r:id="rId12"/>
    <p:sldId id="317" r:id="rId13"/>
    <p:sldId id="318" r:id="rId14"/>
    <p:sldId id="289" r:id="rId15"/>
    <p:sldId id="258" r:id="rId16"/>
    <p:sldId id="259" r:id="rId17"/>
    <p:sldId id="260" r:id="rId18"/>
    <p:sldId id="261" r:id="rId19"/>
    <p:sldId id="262" r:id="rId20"/>
    <p:sldId id="267" r:id="rId21"/>
    <p:sldId id="269" r:id="rId22"/>
    <p:sldId id="296" r:id="rId23"/>
    <p:sldId id="385" r:id="rId24"/>
    <p:sldId id="404" r:id="rId25"/>
    <p:sldId id="386" r:id="rId26"/>
    <p:sldId id="387" r:id="rId27"/>
    <p:sldId id="388" r:id="rId28"/>
    <p:sldId id="389" r:id="rId29"/>
    <p:sldId id="405" r:id="rId30"/>
    <p:sldId id="406" r:id="rId31"/>
    <p:sldId id="407" r:id="rId32"/>
    <p:sldId id="408" r:id="rId33"/>
    <p:sldId id="390" r:id="rId34"/>
    <p:sldId id="391" r:id="rId35"/>
    <p:sldId id="392" r:id="rId36"/>
    <p:sldId id="393" r:id="rId37"/>
    <p:sldId id="394" r:id="rId38"/>
    <p:sldId id="395" r:id="rId39"/>
    <p:sldId id="398" r:id="rId40"/>
    <p:sldId id="399" r:id="rId41"/>
    <p:sldId id="415" r:id="rId42"/>
    <p:sldId id="416" r:id="rId43"/>
    <p:sldId id="412" r:id="rId44"/>
    <p:sldId id="413" r:id="rId45"/>
    <p:sldId id="414" r:id="rId46"/>
    <p:sldId id="409" r:id="rId47"/>
    <p:sldId id="410" r:id="rId48"/>
    <p:sldId id="417" r:id="rId49"/>
    <p:sldId id="418" r:id="rId50"/>
    <p:sldId id="419" r:id="rId51"/>
    <p:sldId id="420" r:id="rId52"/>
    <p:sldId id="421" r:id="rId53"/>
    <p:sldId id="422" r:id="rId54"/>
    <p:sldId id="423" r:id="rId55"/>
    <p:sldId id="424" r:id="rId56"/>
    <p:sldId id="425" r:id="rId5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33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85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0.wmf"/><Relationship Id="rId7" Type="http://schemas.openxmlformats.org/officeDocument/2006/relationships/image" Target="../media/image44.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 Id="rId9"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 Id="rId9" Type="http://schemas.openxmlformats.org/officeDocument/2006/relationships/image" Target="../media/image3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9561982-7A37-412B-9900-8CA80AB8512D}"/>
              </a:ext>
            </a:extLst>
          </p:cNvPr>
          <p:cNvSpPr>
            <a:spLocks noGrp="1"/>
          </p:cNvSpPr>
          <p:nvPr>
            <p:ph type="dt" sz="half" idx="10"/>
          </p:nvPr>
        </p:nvSpPr>
        <p:spPr/>
        <p:txBody>
          <a:bodyPr/>
          <a:lstStyle>
            <a:lvl1pPr>
              <a:defRPr/>
            </a:lvl1pPr>
          </a:lstStyle>
          <a:p>
            <a:pPr>
              <a:defRPr/>
            </a:pPr>
            <a:fld id="{4D1CE3A2-1975-4BE9-9D2B-0DC3D64DB800}" type="datetimeFigureOut">
              <a:rPr lang="en-US"/>
              <a:pPr>
                <a:defRPr/>
              </a:pPr>
              <a:t>3/11/2023</a:t>
            </a:fld>
            <a:endParaRPr lang="en-US" dirty="0"/>
          </a:p>
        </p:txBody>
      </p:sp>
      <p:sp>
        <p:nvSpPr>
          <p:cNvPr id="5" name="Footer Placeholder 4">
            <a:extLst>
              <a:ext uri="{FF2B5EF4-FFF2-40B4-BE49-F238E27FC236}">
                <a16:creationId xmlns:a16="http://schemas.microsoft.com/office/drawing/2014/main" id="{09589A7C-F732-4FE0-AAFB-F5987063FD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B0996E-B9B4-4987-AD5F-E552851F9AF8}"/>
              </a:ext>
            </a:extLst>
          </p:cNvPr>
          <p:cNvSpPr>
            <a:spLocks noGrp="1"/>
          </p:cNvSpPr>
          <p:nvPr>
            <p:ph type="sldNum" sz="quarter" idx="12"/>
          </p:nvPr>
        </p:nvSpPr>
        <p:spPr/>
        <p:txBody>
          <a:bodyPr/>
          <a:lstStyle>
            <a:lvl1pPr>
              <a:defRPr/>
            </a:lvl1pPr>
          </a:lstStyle>
          <a:p>
            <a:fld id="{3017F779-14A6-47A2-91DE-6A0D9F12FA74}" type="slidenum">
              <a:rPr lang="en-US" altLang="en-US"/>
              <a:pPr/>
              <a:t>‹#›</a:t>
            </a:fld>
            <a:endParaRPr lang="en-US" altLang="en-US"/>
          </a:p>
        </p:txBody>
      </p:sp>
    </p:spTree>
    <p:extLst>
      <p:ext uri="{BB962C8B-B14F-4D97-AF65-F5344CB8AC3E}">
        <p14:creationId xmlns:p14="http://schemas.microsoft.com/office/powerpoint/2010/main" val="317162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EF15AB-5A21-4AA7-8B6B-2DE22F5AAADE}"/>
              </a:ext>
            </a:extLst>
          </p:cNvPr>
          <p:cNvSpPr>
            <a:spLocks noGrp="1"/>
          </p:cNvSpPr>
          <p:nvPr>
            <p:ph type="dt" sz="half" idx="10"/>
          </p:nvPr>
        </p:nvSpPr>
        <p:spPr/>
        <p:txBody>
          <a:bodyPr/>
          <a:lstStyle>
            <a:lvl1pPr>
              <a:defRPr/>
            </a:lvl1pPr>
          </a:lstStyle>
          <a:p>
            <a:pPr>
              <a:defRPr/>
            </a:pPr>
            <a:fld id="{799C27C2-C686-4452-9EAD-55647602081F}" type="datetimeFigureOut">
              <a:rPr lang="en-US"/>
              <a:pPr>
                <a:defRPr/>
              </a:pPr>
              <a:t>3/11/2023</a:t>
            </a:fld>
            <a:endParaRPr lang="en-US" dirty="0"/>
          </a:p>
        </p:txBody>
      </p:sp>
      <p:sp>
        <p:nvSpPr>
          <p:cNvPr id="5" name="Footer Placeholder 4">
            <a:extLst>
              <a:ext uri="{FF2B5EF4-FFF2-40B4-BE49-F238E27FC236}">
                <a16:creationId xmlns:a16="http://schemas.microsoft.com/office/drawing/2014/main" id="{D1505D05-3768-4548-9520-A8ABF4F93F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64608D-77DB-4448-AF81-9734799560CB}"/>
              </a:ext>
            </a:extLst>
          </p:cNvPr>
          <p:cNvSpPr>
            <a:spLocks noGrp="1"/>
          </p:cNvSpPr>
          <p:nvPr>
            <p:ph type="sldNum" sz="quarter" idx="12"/>
          </p:nvPr>
        </p:nvSpPr>
        <p:spPr/>
        <p:txBody>
          <a:bodyPr/>
          <a:lstStyle>
            <a:lvl1pPr>
              <a:defRPr/>
            </a:lvl1pPr>
          </a:lstStyle>
          <a:p>
            <a:fld id="{993AB25F-466A-4A27-ABBA-AC795A53CDA9}" type="slidenum">
              <a:rPr lang="en-US" altLang="en-US"/>
              <a:pPr/>
              <a:t>‹#›</a:t>
            </a:fld>
            <a:endParaRPr lang="en-US" altLang="en-US"/>
          </a:p>
        </p:txBody>
      </p:sp>
    </p:spTree>
    <p:extLst>
      <p:ext uri="{BB962C8B-B14F-4D97-AF65-F5344CB8AC3E}">
        <p14:creationId xmlns:p14="http://schemas.microsoft.com/office/powerpoint/2010/main" val="1673942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56402-0520-4C60-830D-63B6C1F80C3E}"/>
              </a:ext>
            </a:extLst>
          </p:cNvPr>
          <p:cNvSpPr>
            <a:spLocks noGrp="1"/>
          </p:cNvSpPr>
          <p:nvPr>
            <p:ph type="dt" sz="half" idx="10"/>
          </p:nvPr>
        </p:nvSpPr>
        <p:spPr/>
        <p:txBody>
          <a:bodyPr/>
          <a:lstStyle>
            <a:lvl1pPr>
              <a:defRPr/>
            </a:lvl1pPr>
          </a:lstStyle>
          <a:p>
            <a:pPr>
              <a:defRPr/>
            </a:pPr>
            <a:fld id="{8EF05C1F-7BCF-4A0C-8394-2B974FBA15DF}" type="datetimeFigureOut">
              <a:rPr lang="en-US"/>
              <a:pPr>
                <a:defRPr/>
              </a:pPr>
              <a:t>3/11/2023</a:t>
            </a:fld>
            <a:endParaRPr lang="en-US" dirty="0"/>
          </a:p>
        </p:txBody>
      </p:sp>
      <p:sp>
        <p:nvSpPr>
          <p:cNvPr id="5" name="Footer Placeholder 4">
            <a:extLst>
              <a:ext uri="{FF2B5EF4-FFF2-40B4-BE49-F238E27FC236}">
                <a16:creationId xmlns:a16="http://schemas.microsoft.com/office/drawing/2014/main" id="{CF3624D0-1D40-46F0-BA33-F10469CDC0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436B4E-0A54-4AE8-BC12-4F5E9B4B7CBD}"/>
              </a:ext>
            </a:extLst>
          </p:cNvPr>
          <p:cNvSpPr>
            <a:spLocks noGrp="1"/>
          </p:cNvSpPr>
          <p:nvPr>
            <p:ph type="sldNum" sz="quarter" idx="12"/>
          </p:nvPr>
        </p:nvSpPr>
        <p:spPr/>
        <p:txBody>
          <a:bodyPr/>
          <a:lstStyle>
            <a:lvl1pPr>
              <a:defRPr/>
            </a:lvl1pPr>
          </a:lstStyle>
          <a:p>
            <a:fld id="{87A58ADC-1E48-40B2-BC46-795D7B8534C3}" type="slidenum">
              <a:rPr lang="en-US" altLang="en-US"/>
              <a:pPr/>
              <a:t>‹#›</a:t>
            </a:fld>
            <a:endParaRPr lang="en-US" altLang="en-US"/>
          </a:p>
        </p:txBody>
      </p:sp>
    </p:spTree>
    <p:extLst>
      <p:ext uri="{BB962C8B-B14F-4D97-AF65-F5344CB8AC3E}">
        <p14:creationId xmlns:p14="http://schemas.microsoft.com/office/powerpoint/2010/main" val="236918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260B0-AD69-4630-92E0-A4EC6AE54A20}"/>
              </a:ext>
            </a:extLst>
          </p:cNvPr>
          <p:cNvSpPr>
            <a:spLocks noGrp="1"/>
          </p:cNvSpPr>
          <p:nvPr>
            <p:ph type="dt" sz="half" idx="10"/>
          </p:nvPr>
        </p:nvSpPr>
        <p:spPr/>
        <p:txBody>
          <a:bodyPr/>
          <a:lstStyle>
            <a:lvl1pPr>
              <a:defRPr/>
            </a:lvl1pPr>
          </a:lstStyle>
          <a:p>
            <a:pPr>
              <a:defRPr/>
            </a:pPr>
            <a:fld id="{AB8CB987-6985-4A02-BBFD-07228E8B2337}" type="datetimeFigureOut">
              <a:rPr lang="en-US"/>
              <a:pPr>
                <a:defRPr/>
              </a:pPr>
              <a:t>3/11/2023</a:t>
            </a:fld>
            <a:endParaRPr lang="en-US" dirty="0"/>
          </a:p>
        </p:txBody>
      </p:sp>
      <p:sp>
        <p:nvSpPr>
          <p:cNvPr id="5" name="Footer Placeholder 4">
            <a:extLst>
              <a:ext uri="{FF2B5EF4-FFF2-40B4-BE49-F238E27FC236}">
                <a16:creationId xmlns:a16="http://schemas.microsoft.com/office/drawing/2014/main" id="{8569037C-7B33-47A5-83E1-51F0101E1A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B4FEC4-0F78-4664-966E-0D6F13BBAA9B}"/>
              </a:ext>
            </a:extLst>
          </p:cNvPr>
          <p:cNvSpPr>
            <a:spLocks noGrp="1"/>
          </p:cNvSpPr>
          <p:nvPr>
            <p:ph type="sldNum" sz="quarter" idx="12"/>
          </p:nvPr>
        </p:nvSpPr>
        <p:spPr/>
        <p:txBody>
          <a:bodyPr/>
          <a:lstStyle>
            <a:lvl1pPr>
              <a:defRPr/>
            </a:lvl1pPr>
          </a:lstStyle>
          <a:p>
            <a:fld id="{0484C4C0-3DCF-4CD8-B660-72DCD188D24C}" type="slidenum">
              <a:rPr lang="en-US" altLang="en-US"/>
              <a:pPr/>
              <a:t>‹#›</a:t>
            </a:fld>
            <a:endParaRPr lang="en-US" altLang="en-US"/>
          </a:p>
        </p:txBody>
      </p:sp>
    </p:spTree>
    <p:extLst>
      <p:ext uri="{BB962C8B-B14F-4D97-AF65-F5344CB8AC3E}">
        <p14:creationId xmlns:p14="http://schemas.microsoft.com/office/powerpoint/2010/main" val="2513570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264D96-5370-4534-BB8A-C0713270ABBF}"/>
              </a:ext>
            </a:extLst>
          </p:cNvPr>
          <p:cNvSpPr>
            <a:spLocks noGrp="1"/>
          </p:cNvSpPr>
          <p:nvPr>
            <p:ph type="dt" sz="half" idx="10"/>
          </p:nvPr>
        </p:nvSpPr>
        <p:spPr/>
        <p:txBody>
          <a:bodyPr/>
          <a:lstStyle>
            <a:lvl1pPr>
              <a:defRPr/>
            </a:lvl1pPr>
          </a:lstStyle>
          <a:p>
            <a:pPr>
              <a:defRPr/>
            </a:pPr>
            <a:fld id="{CA177D8F-AFC7-4ED5-8552-B207940870E0}" type="datetimeFigureOut">
              <a:rPr lang="en-US"/>
              <a:pPr>
                <a:defRPr/>
              </a:pPr>
              <a:t>3/11/2023</a:t>
            </a:fld>
            <a:endParaRPr lang="en-US" dirty="0"/>
          </a:p>
        </p:txBody>
      </p:sp>
      <p:sp>
        <p:nvSpPr>
          <p:cNvPr id="5" name="Footer Placeholder 4">
            <a:extLst>
              <a:ext uri="{FF2B5EF4-FFF2-40B4-BE49-F238E27FC236}">
                <a16:creationId xmlns:a16="http://schemas.microsoft.com/office/drawing/2014/main" id="{B7278AFA-B8A2-4C6B-88BD-5E5D528798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91A572-1C5A-44CD-8189-1C488A6A651C}"/>
              </a:ext>
            </a:extLst>
          </p:cNvPr>
          <p:cNvSpPr>
            <a:spLocks noGrp="1"/>
          </p:cNvSpPr>
          <p:nvPr>
            <p:ph type="sldNum" sz="quarter" idx="12"/>
          </p:nvPr>
        </p:nvSpPr>
        <p:spPr/>
        <p:txBody>
          <a:bodyPr/>
          <a:lstStyle>
            <a:lvl1pPr>
              <a:defRPr/>
            </a:lvl1pPr>
          </a:lstStyle>
          <a:p>
            <a:fld id="{AA40A5DF-8615-4487-A517-7DF83334A4FA}" type="slidenum">
              <a:rPr lang="en-US" altLang="en-US"/>
              <a:pPr/>
              <a:t>‹#›</a:t>
            </a:fld>
            <a:endParaRPr lang="en-US" altLang="en-US"/>
          </a:p>
        </p:txBody>
      </p:sp>
    </p:spTree>
    <p:extLst>
      <p:ext uri="{BB962C8B-B14F-4D97-AF65-F5344CB8AC3E}">
        <p14:creationId xmlns:p14="http://schemas.microsoft.com/office/powerpoint/2010/main" val="244854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F2F4A9B-1242-4842-A22E-8020B04A598B}"/>
              </a:ext>
            </a:extLst>
          </p:cNvPr>
          <p:cNvSpPr>
            <a:spLocks noGrp="1"/>
          </p:cNvSpPr>
          <p:nvPr>
            <p:ph type="dt" sz="half" idx="10"/>
          </p:nvPr>
        </p:nvSpPr>
        <p:spPr/>
        <p:txBody>
          <a:bodyPr/>
          <a:lstStyle>
            <a:lvl1pPr>
              <a:defRPr/>
            </a:lvl1pPr>
          </a:lstStyle>
          <a:p>
            <a:pPr>
              <a:defRPr/>
            </a:pPr>
            <a:fld id="{0D804559-D19D-4D72-A737-6D05778FC704}" type="datetimeFigureOut">
              <a:rPr lang="en-US"/>
              <a:pPr>
                <a:defRPr/>
              </a:pPr>
              <a:t>3/11/2023</a:t>
            </a:fld>
            <a:endParaRPr lang="en-US" dirty="0"/>
          </a:p>
        </p:txBody>
      </p:sp>
      <p:sp>
        <p:nvSpPr>
          <p:cNvPr id="6" name="Footer Placeholder 4">
            <a:extLst>
              <a:ext uri="{FF2B5EF4-FFF2-40B4-BE49-F238E27FC236}">
                <a16:creationId xmlns:a16="http://schemas.microsoft.com/office/drawing/2014/main" id="{2D803DBC-3DD4-44B2-A7B8-056488CF33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17FD61A-7859-4BA1-BBC9-AC6C5A286DFD}"/>
              </a:ext>
            </a:extLst>
          </p:cNvPr>
          <p:cNvSpPr>
            <a:spLocks noGrp="1"/>
          </p:cNvSpPr>
          <p:nvPr>
            <p:ph type="sldNum" sz="quarter" idx="12"/>
          </p:nvPr>
        </p:nvSpPr>
        <p:spPr/>
        <p:txBody>
          <a:bodyPr/>
          <a:lstStyle>
            <a:lvl1pPr>
              <a:defRPr/>
            </a:lvl1pPr>
          </a:lstStyle>
          <a:p>
            <a:fld id="{D5EA828B-08C1-48A4-B88D-A661F30379EE}" type="slidenum">
              <a:rPr lang="en-US" altLang="en-US"/>
              <a:pPr/>
              <a:t>‹#›</a:t>
            </a:fld>
            <a:endParaRPr lang="en-US" altLang="en-US"/>
          </a:p>
        </p:txBody>
      </p:sp>
    </p:spTree>
    <p:extLst>
      <p:ext uri="{BB962C8B-B14F-4D97-AF65-F5344CB8AC3E}">
        <p14:creationId xmlns:p14="http://schemas.microsoft.com/office/powerpoint/2010/main" val="1236683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26AA7C2-E12A-4881-A21C-1144D34B0845}"/>
              </a:ext>
            </a:extLst>
          </p:cNvPr>
          <p:cNvSpPr>
            <a:spLocks noGrp="1"/>
          </p:cNvSpPr>
          <p:nvPr>
            <p:ph type="dt" sz="half" idx="10"/>
          </p:nvPr>
        </p:nvSpPr>
        <p:spPr/>
        <p:txBody>
          <a:bodyPr/>
          <a:lstStyle>
            <a:lvl1pPr>
              <a:defRPr/>
            </a:lvl1pPr>
          </a:lstStyle>
          <a:p>
            <a:pPr>
              <a:defRPr/>
            </a:pPr>
            <a:fld id="{AFBB151C-8645-4299-98A3-923EFD073CA2}" type="datetimeFigureOut">
              <a:rPr lang="en-US"/>
              <a:pPr>
                <a:defRPr/>
              </a:pPr>
              <a:t>3/11/2023</a:t>
            </a:fld>
            <a:endParaRPr lang="en-US" dirty="0"/>
          </a:p>
        </p:txBody>
      </p:sp>
      <p:sp>
        <p:nvSpPr>
          <p:cNvPr id="8" name="Footer Placeholder 4">
            <a:extLst>
              <a:ext uri="{FF2B5EF4-FFF2-40B4-BE49-F238E27FC236}">
                <a16:creationId xmlns:a16="http://schemas.microsoft.com/office/drawing/2014/main" id="{B463A574-AEDE-4BF0-AF9C-80D5D77F876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11638AC-EF66-433A-A6E3-D0070886D9C3}"/>
              </a:ext>
            </a:extLst>
          </p:cNvPr>
          <p:cNvSpPr>
            <a:spLocks noGrp="1"/>
          </p:cNvSpPr>
          <p:nvPr>
            <p:ph type="sldNum" sz="quarter" idx="12"/>
          </p:nvPr>
        </p:nvSpPr>
        <p:spPr/>
        <p:txBody>
          <a:bodyPr/>
          <a:lstStyle>
            <a:lvl1pPr>
              <a:defRPr/>
            </a:lvl1pPr>
          </a:lstStyle>
          <a:p>
            <a:fld id="{2547A6D2-B86A-4962-A775-33E3160B9673}" type="slidenum">
              <a:rPr lang="en-US" altLang="en-US"/>
              <a:pPr/>
              <a:t>‹#›</a:t>
            </a:fld>
            <a:endParaRPr lang="en-US" altLang="en-US"/>
          </a:p>
        </p:txBody>
      </p:sp>
    </p:spTree>
    <p:extLst>
      <p:ext uri="{BB962C8B-B14F-4D97-AF65-F5344CB8AC3E}">
        <p14:creationId xmlns:p14="http://schemas.microsoft.com/office/powerpoint/2010/main" val="170562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EAF0B6A-A576-4D7E-A149-E2F9B0D09539}"/>
              </a:ext>
            </a:extLst>
          </p:cNvPr>
          <p:cNvSpPr>
            <a:spLocks noGrp="1"/>
          </p:cNvSpPr>
          <p:nvPr>
            <p:ph type="dt" sz="half" idx="10"/>
          </p:nvPr>
        </p:nvSpPr>
        <p:spPr/>
        <p:txBody>
          <a:bodyPr/>
          <a:lstStyle>
            <a:lvl1pPr>
              <a:defRPr/>
            </a:lvl1pPr>
          </a:lstStyle>
          <a:p>
            <a:pPr>
              <a:defRPr/>
            </a:pPr>
            <a:fld id="{14503920-1601-4212-8CED-EB63F9D833AB}" type="datetimeFigureOut">
              <a:rPr lang="en-US"/>
              <a:pPr>
                <a:defRPr/>
              </a:pPr>
              <a:t>3/11/2023</a:t>
            </a:fld>
            <a:endParaRPr lang="en-US" dirty="0"/>
          </a:p>
        </p:txBody>
      </p:sp>
      <p:sp>
        <p:nvSpPr>
          <p:cNvPr id="4" name="Footer Placeholder 4">
            <a:extLst>
              <a:ext uri="{FF2B5EF4-FFF2-40B4-BE49-F238E27FC236}">
                <a16:creationId xmlns:a16="http://schemas.microsoft.com/office/drawing/2014/main" id="{9349B542-E799-4452-8AF8-A3D51393F98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9E90BF3-88EF-4572-9DA8-EDF8FAFC6B85}"/>
              </a:ext>
            </a:extLst>
          </p:cNvPr>
          <p:cNvSpPr>
            <a:spLocks noGrp="1"/>
          </p:cNvSpPr>
          <p:nvPr>
            <p:ph type="sldNum" sz="quarter" idx="12"/>
          </p:nvPr>
        </p:nvSpPr>
        <p:spPr/>
        <p:txBody>
          <a:bodyPr/>
          <a:lstStyle>
            <a:lvl1pPr>
              <a:defRPr/>
            </a:lvl1pPr>
          </a:lstStyle>
          <a:p>
            <a:fld id="{5AD68A1C-50AA-44D3-83C7-899FBEC65254}" type="slidenum">
              <a:rPr lang="en-US" altLang="en-US"/>
              <a:pPr/>
              <a:t>‹#›</a:t>
            </a:fld>
            <a:endParaRPr lang="en-US" altLang="en-US"/>
          </a:p>
        </p:txBody>
      </p:sp>
    </p:spTree>
    <p:extLst>
      <p:ext uri="{BB962C8B-B14F-4D97-AF65-F5344CB8AC3E}">
        <p14:creationId xmlns:p14="http://schemas.microsoft.com/office/powerpoint/2010/main" val="141365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0B95934-3976-4B4F-A2C7-62DBACEFD225}"/>
              </a:ext>
            </a:extLst>
          </p:cNvPr>
          <p:cNvSpPr>
            <a:spLocks noGrp="1"/>
          </p:cNvSpPr>
          <p:nvPr>
            <p:ph type="dt" sz="half" idx="10"/>
          </p:nvPr>
        </p:nvSpPr>
        <p:spPr/>
        <p:txBody>
          <a:bodyPr/>
          <a:lstStyle>
            <a:lvl1pPr>
              <a:defRPr/>
            </a:lvl1pPr>
          </a:lstStyle>
          <a:p>
            <a:pPr>
              <a:defRPr/>
            </a:pPr>
            <a:fld id="{9035F81A-E807-4CF4-95D5-B89EC1F64822}" type="datetimeFigureOut">
              <a:rPr lang="en-US"/>
              <a:pPr>
                <a:defRPr/>
              </a:pPr>
              <a:t>3/11/2023</a:t>
            </a:fld>
            <a:endParaRPr lang="en-US" dirty="0"/>
          </a:p>
        </p:txBody>
      </p:sp>
      <p:sp>
        <p:nvSpPr>
          <p:cNvPr id="3" name="Footer Placeholder 4">
            <a:extLst>
              <a:ext uri="{FF2B5EF4-FFF2-40B4-BE49-F238E27FC236}">
                <a16:creationId xmlns:a16="http://schemas.microsoft.com/office/drawing/2014/main" id="{9F1A6DA7-D6B7-4F6C-A79D-C20C9FFD564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713B090-BFFF-4A3C-9B75-BFCF3B112F81}"/>
              </a:ext>
            </a:extLst>
          </p:cNvPr>
          <p:cNvSpPr>
            <a:spLocks noGrp="1"/>
          </p:cNvSpPr>
          <p:nvPr>
            <p:ph type="sldNum" sz="quarter" idx="12"/>
          </p:nvPr>
        </p:nvSpPr>
        <p:spPr/>
        <p:txBody>
          <a:bodyPr/>
          <a:lstStyle>
            <a:lvl1pPr>
              <a:defRPr/>
            </a:lvl1pPr>
          </a:lstStyle>
          <a:p>
            <a:fld id="{55D00B63-E68C-4964-B7EA-B7CB085E6D84}" type="slidenum">
              <a:rPr lang="en-US" altLang="en-US"/>
              <a:pPr/>
              <a:t>‹#›</a:t>
            </a:fld>
            <a:endParaRPr lang="en-US" altLang="en-US"/>
          </a:p>
        </p:txBody>
      </p:sp>
    </p:spTree>
    <p:extLst>
      <p:ext uri="{BB962C8B-B14F-4D97-AF65-F5344CB8AC3E}">
        <p14:creationId xmlns:p14="http://schemas.microsoft.com/office/powerpoint/2010/main" val="249722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1BEA0DF-B536-43DD-8BFF-EB1DF1973F9C}"/>
              </a:ext>
            </a:extLst>
          </p:cNvPr>
          <p:cNvSpPr>
            <a:spLocks noGrp="1"/>
          </p:cNvSpPr>
          <p:nvPr>
            <p:ph type="dt" sz="half" idx="10"/>
          </p:nvPr>
        </p:nvSpPr>
        <p:spPr/>
        <p:txBody>
          <a:bodyPr/>
          <a:lstStyle>
            <a:lvl1pPr>
              <a:defRPr/>
            </a:lvl1pPr>
          </a:lstStyle>
          <a:p>
            <a:pPr>
              <a:defRPr/>
            </a:pPr>
            <a:fld id="{E6495F0D-643B-482B-971A-12D76E627D41}" type="datetimeFigureOut">
              <a:rPr lang="en-US"/>
              <a:pPr>
                <a:defRPr/>
              </a:pPr>
              <a:t>3/11/2023</a:t>
            </a:fld>
            <a:endParaRPr lang="en-US" dirty="0"/>
          </a:p>
        </p:txBody>
      </p:sp>
      <p:sp>
        <p:nvSpPr>
          <p:cNvPr id="6" name="Footer Placeholder 4">
            <a:extLst>
              <a:ext uri="{FF2B5EF4-FFF2-40B4-BE49-F238E27FC236}">
                <a16:creationId xmlns:a16="http://schemas.microsoft.com/office/drawing/2014/main" id="{C0E61043-8BF5-492A-BD80-BA8F7865F4A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B9BDED-D5E8-48C8-8EEA-BF6CD8329426}"/>
              </a:ext>
            </a:extLst>
          </p:cNvPr>
          <p:cNvSpPr>
            <a:spLocks noGrp="1"/>
          </p:cNvSpPr>
          <p:nvPr>
            <p:ph type="sldNum" sz="quarter" idx="12"/>
          </p:nvPr>
        </p:nvSpPr>
        <p:spPr/>
        <p:txBody>
          <a:bodyPr/>
          <a:lstStyle>
            <a:lvl1pPr>
              <a:defRPr/>
            </a:lvl1pPr>
          </a:lstStyle>
          <a:p>
            <a:fld id="{8F93FBAE-0810-4F29-8AA4-01014438FE63}" type="slidenum">
              <a:rPr lang="en-US" altLang="en-US"/>
              <a:pPr/>
              <a:t>‹#›</a:t>
            </a:fld>
            <a:endParaRPr lang="en-US" altLang="en-US"/>
          </a:p>
        </p:txBody>
      </p:sp>
    </p:spTree>
    <p:extLst>
      <p:ext uri="{BB962C8B-B14F-4D97-AF65-F5344CB8AC3E}">
        <p14:creationId xmlns:p14="http://schemas.microsoft.com/office/powerpoint/2010/main" val="488384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5D4E2A3-796E-4F7F-9A45-50AC79037150}"/>
              </a:ext>
            </a:extLst>
          </p:cNvPr>
          <p:cNvSpPr>
            <a:spLocks noGrp="1"/>
          </p:cNvSpPr>
          <p:nvPr>
            <p:ph type="dt" sz="half" idx="10"/>
          </p:nvPr>
        </p:nvSpPr>
        <p:spPr/>
        <p:txBody>
          <a:bodyPr/>
          <a:lstStyle>
            <a:lvl1pPr>
              <a:defRPr/>
            </a:lvl1pPr>
          </a:lstStyle>
          <a:p>
            <a:pPr>
              <a:defRPr/>
            </a:pPr>
            <a:fld id="{1EF489CC-FBB1-4304-972D-0B516042CDFD}" type="datetimeFigureOut">
              <a:rPr lang="en-US"/>
              <a:pPr>
                <a:defRPr/>
              </a:pPr>
              <a:t>3/11/2023</a:t>
            </a:fld>
            <a:endParaRPr lang="en-US" dirty="0"/>
          </a:p>
        </p:txBody>
      </p:sp>
      <p:sp>
        <p:nvSpPr>
          <p:cNvPr id="6" name="Footer Placeholder 4">
            <a:extLst>
              <a:ext uri="{FF2B5EF4-FFF2-40B4-BE49-F238E27FC236}">
                <a16:creationId xmlns:a16="http://schemas.microsoft.com/office/drawing/2014/main" id="{B32F7069-1E86-4897-A71D-7E0FDA9C96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CA7A9F0-C7DB-45C3-8559-FDC45A8BCFE9}"/>
              </a:ext>
            </a:extLst>
          </p:cNvPr>
          <p:cNvSpPr>
            <a:spLocks noGrp="1"/>
          </p:cNvSpPr>
          <p:nvPr>
            <p:ph type="sldNum" sz="quarter" idx="12"/>
          </p:nvPr>
        </p:nvSpPr>
        <p:spPr/>
        <p:txBody>
          <a:bodyPr/>
          <a:lstStyle>
            <a:lvl1pPr>
              <a:defRPr/>
            </a:lvl1pPr>
          </a:lstStyle>
          <a:p>
            <a:fld id="{24753FEB-078C-4E4F-9854-E8BB2B76578D}" type="slidenum">
              <a:rPr lang="en-US" altLang="en-US"/>
              <a:pPr/>
              <a:t>‹#›</a:t>
            </a:fld>
            <a:endParaRPr lang="en-US" altLang="en-US"/>
          </a:p>
        </p:txBody>
      </p:sp>
    </p:spTree>
    <p:extLst>
      <p:ext uri="{BB962C8B-B14F-4D97-AF65-F5344CB8AC3E}">
        <p14:creationId xmlns:p14="http://schemas.microsoft.com/office/powerpoint/2010/main" val="2742316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64243463-3F81-44AE-B550-DDD12AB6A03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a:extLst>
              <a:ext uri="{FF2B5EF4-FFF2-40B4-BE49-F238E27FC236}">
                <a16:creationId xmlns:a16="http://schemas.microsoft.com/office/drawing/2014/main" id="{E9609C10-7530-43FF-B62B-241BD1DDAD7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5369F26-9F19-4175-897B-EB5D30A5FED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5BFAE8A-B7F9-462C-A2E2-8F586CF1CB0C}" type="datetimeFigureOut">
              <a:rPr lang="en-US"/>
              <a:pPr>
                <a:defRPr/>
              </a:pPr>
              <a:t>3/11/2023</a:t>
            </a:fld>
            <a:endParaRPr lang="en-US" dirty="0"/>
          </a:p>
        </p:txBody>
      </p:sp>
      <p:sp>
        <p:nvSpPr>
          <p:cNvPr id="5" name="Footer Placeholder 4">
            <a:extLst>
              <a:ext uri="{FF2B5EF4-FFF2-40B4-BE49-F238E27FC236}">
                <a16:creationId xmlns:a16="http://schemas.microsoft.com/office/drawing/2014/main" id="{61D941FA-4F32-4D3B-B997-348B7316189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879B6E2-A422-4871-AC71-00351539486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8E6EC3D-A9BB-40EF-88F6-7B8CB45B2A0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wmf"/><Relationship Id="rId5" Type="http://schemas.openxmlformats.org/officeDocument/2006/relationships/oleObject" Target="../embeddings/oleObject6.bin"/><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4.wmf"/><Relationship Id="rId5" Type="http://schemas.openxmlformats.org/officeDocument/2006/relationships/oleObject" Target="../embeddings/oleObject8.bin"/><Relationship Id="rId4" Type="http://schemas.openxmlformats.org/officeDocument/2006/relationships/image" Target="../media/image3.wmf"/></Relationships>
</file>

<file path=ppt/slides/_rels/slide2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1.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9.bin"/><Relationship Id="rId18" Type="http://schemas.openxmlformats.org/officeDocument/2006/relationships/image" Target="../media/image22.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19.wmf"/><Relationship Id="rId17" Type="http://schemas.openxmlformats.org/officeDocument/2006/relationships/oleObject" Target="../embeddings/oleObject21.bin"/><Relationship Id="rId2" Type="http://schemas.openxmlformats.org/officeDocument/2006/relationships/slideLayout" Target="../slideLayouts/slideLayout7.xml"/><Relationship Id="rId16" Type="http://schemas.openxmlformats.org/officeDocument/2006/relationships/image" Target="../media/image21.wmf"/><Relationship Id="rId1" Type="http://schemas.openxmlformats.org/officeDocument/2006/relationships/vmlDrawing" Target="../drawings/vmlDrawing6.vml"/><Relationship Id="rId6" Type="http://schemas.openxmlformats.org/officeDocument/2006/relationships/image" Target="../media/image16.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7.bin"/><Relationship Id="rId14" Type="http://schemas.openxmlformats.org/officeDocument/2006/relationships/image" Target="../media/image20.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4.wmf"/><Relationship Id="rId5" Type="http://schemas.openxmlformats.org/officeDocument/2006/relationships/oleObject" Target="../embeddings/oleObject23.bin"/><Relationship Id="rId4" Type="http://schemas.openxmlformats.org/officeDocument/2006/relationships/image" Target="../media/image2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7.wmf"/><Relationship Id="rId5" Type="http://schemas.openxmlformats.org/officeDocument/2006/relationships/oleObject" Target="../embeddings/oleObject26.bin"/><Relationship Id="rId4" Type="http://schemas.openxmlformats.org/officeDocument/2006/relationships/image" Target="../media/image26.wmf"/></Relationships>
</file>

<file path=ppt/slides/_rels/slide31.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33.bin"/><Relationship Id="rId18" Type="http://schemas.openxmlformats.org/officeDocument/2006/relationships/image" Target="../media/image36.w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3.wmf"/><Relationship Id="rId17" Type="http://schemas.openxmlformats.org/officeDocument/2006/relationships/oleObject" Target="../embeddings/oleObject35.bin"/><Relationship Id="rId2" Type="http://schemas.openxmlformats.org/officeDocument/2006/relationships/slideLayout" Target="../slideLayouts/slideLayout7.xml"/><Relationship Id="rId16" Type="http://schemas.openxmlformats.org/officeDocument/2006/relationships/image" Target="../media/image35.wmf"/><Relationship Id="rId20" Type="http://schemas.openxmlformats.org/officeDocument/2006/relationships/image" Target="../media/image37.wmf"/><Relationship Id="rId1" Type="http://schemas.openxmlformats.org/officeDocument/2006/relationships/vmlDrawing" Target="../drawings/vmlDrawing9.vml"/><Relationship Id="rId6" Type="http://schemas.openxmlformats.org/officeDocument/2006/relationships/image" Target="../media/image30.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32.wmf"/><Relationship Id="rId19" Type="http://schemas.openxmlformats.org/officeDocument/2006/relationships/oleObject" Target="../embeddings/oleObject36.bin"/><Relationship Id="rId4" Type="http://schemas.openxmlformats.org/officeDocument/2006/relationships/image" Target="../media/image29.wmf"/><Relationship Id="rId9" Type="http://schemas.openxmlformats.org/officeDocument/2006/relationships/oleObject" Target="../embeddings/oleObject31.bin"/><Relationship Id="rId14" Type="http://schemas.openxmlformats.org/officeDocument/2006/relationships/image" Target="../media/image34.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42.bin"/><Relationship Id="rId18" Type="http://schemas.openxmlformats.org/officeDocument/2006/relationships/image" Target="../media/image45.wmf"/><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42.wmf"/><Relationship Id="rId17" Type="http://schemas.openxmlformats.org/officeDocument/2006/relationships/oleObject" Target="../embeddings/oleObject44.bin"/><Relationship Id="rId2" Type="http://schemas.openxmlformats.org/officeDocument/2006/relationships/slideLayout" Target="../slideLayouts/slideLayout7.xml"/><Relationship Id="rId16" Type="http://schemas.openxmlformats.org/officeDocument/2006/relationships/image" Target="../media/image44.wmf"/><Relationship Id="rId20" Type="http://schemas.openxmlformats.org/officeDocument/2006/relationships/image" Target="../media/image46.wmf"/><Relationship Id="rId1" Type="http://schemas.openxmlformats.org/officeDocument/2006/relationships/vmlDrawing" Target="../drawings/vmlDrawing10.vml"/><Relationship Id="rId6" Type="http://schemas.openxmlformats.org/officeDocument/2006/relationships/image" Target="../media/image39.wmf"/><Relationship Id="rId11" Type="http://schemas.openxmlformats.org/officeDocument/2006/relationships/oleObject" Target="../embeddings/oleObject41.bin"/><Relationship Id="rId5" Type="http://schemas.openxmlformats.org/officeDocument/2006/relationships/oleObject" Target="../embeddings/oleObject38.bin"/><Relationship Id="rId15" Type="http://schemas.openxmlformats.org/officeDocument/2006/relationships/oleObject" Target="../embeddings/oleObject43.bin"/><Relationship Id="rId10" Type="http://schemas.openxmlformats.org/officeDocument/2006/relationships/image" Target="../media/image41.wmf"/><Relationship Id="rId19" Type="http://schemas.openxmlformats.org/officeDocument/2006/relationships/oleObject" Target="../embeddings/oleObject45.bin"/><Relationship Id="rId4" Type="http://schemas.openxmlformats.org/officeDocument/2006/relationships/image" Target="../media/image38.wmf"/><Relationship Id="rId9" Type="http://schemas.openxmlformats.org/officeDocument/2006/relationships/oleObject" Target="../embeddings/oleObject40.bin"/><Relationship Id="rId14" Type="http://schemas.openxmlformats.org/officeDocument/2006/relationships/image" Target="../media/image4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4.wmf"/><Relationship Id="rId5" Type="http://schemas.openxmlformats.org/officeDocument/2006/relationships/oleObject" Target="../embeddings/oleObject47.bin"/><Relationship Id="rId4" Type="http://schemas.openxmlformats.org/officeDocument/2006/relationships/image" Target="../media/image23.wmf"/></Relationships>
</file>

<file path=ppt/slides/_rels/slide38.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7.wmf"/><Relationship Id="rId5" Type="http://schemas.openxmlformats.org/officeDocument/2006/relationships/oleObject" Target="../embeddings/oleObject50.bin"/><Relationship Id="rId4" Type="http://schemas.openxmlformats.org/officeDocument/2006/relationships/image" Target="../media/image26.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Moment_distribution_method" TargetMode="External"/><Relationship Id="rId13" Type="http://schemas.openxmlformats.org/officeDocument/2006/relationships/hyperlink" Target="https://en.wikipedia.org/wiki/Iteration" TargetMode="External"/><Relationship Id="rId3" Type="http://schemas.openxmlformats.org/officeDocument/2006/relationships/hyperlink" Target="https://en.wikipedia.org/wiki/Statically_indeterminate" TargetMode="External"/><Relationship Id="rId7" Type="http://schemas.openxmlformats.org/officeDocument/2006/relationships/hyperlink" Target="https://en.wikipedia.org/wiki/American_Society_of_Civil_Engineers" TargetMode="External"/><Relationship Id="rId12" Type="http://schemas.openxmlformats.org/officeDocument/2006/relationships/hyperlink" Target="https://en.wikipedia.org/wiki/Simultaneous_equations" TargetMode="External"/><Relationship Id="rId2" Type="http://schemas.openxmlformats.org/officeDocument/2006/relationships/hyperlink" Target="https://en.wikipedia.org/wiki/Structural_analysis" TargetMode="External"/><Relationship Id="rId1" Type="http://schemas.openxmlformats.org/officeDocument/2006/relationships/slideLayout" Target="../slideLayouts/slideLayout7.xml"/><Relationship Id="rId6" Type="http://schemas.openxmlformats.org/officeDocument/2006/relationships/hyperlink" Target="https://en.wikipedia.org/wiki/Hardy_Cross" TargetMode="External"/><Relationship Id="rId11" Type="http://schemas.openxmlformats.org/officeDocument/2006/relationships/hyperlink" Target="https://en.wikipedia.org/wiki/Mechanical_equilibrium" TargetMode="External"/><Relationship Id="rId5" Type="http://schemas.openxmlformats.org/officeDocument/2006/relationships/hyperlink" Target="https://en.wikipedia.org/wiki/Framing_(construction)" TargetMode="External"/><Relationship Id="rId15" Type="http://schemas.openxmlformats.org/officeDocument/2006/relationships/hyperlink" Target="https://en.wikipedia.org/wiki/Fixed_end_moments" TargetMode="External"/><Relationship Id="rId10" Type="http://schemas.openxmlformats.org/officeDocument/2006/relationships/hyperlink" Target="https://en.wikipedia.org/wiki/Joint" TargetMode="External"/><Relationship Id="rId4" Type="http://schemas.openxmlformats.org/officeDocument/2006/relationships/hyperlink" Target="https://en.wikipedia.org/wiki/Beam_(structure)" TargetMode="External"/><Relationship Id="rId9" Type="http://schemas.openxmlformats.org/officeDocument/2006/relationships/hyperlink" Target="https://en.wikipedia.org/wiki/Computers" TargetMode="External"/><Relationship Id="rId14" Type="http://schemas.openxmlformats.org/officeDocument/2006/relationships/hyperlink" Target="https://en.wikipedia.org/wiki/Displacement_method"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Modulus_of_elasticity" TargetMode="External"/><Relationship Id="rId2" Type="http://schemas.openxmlformats.org/officeDocument/2006/relationships/hyperlink" Target="https://en.wikipedia.org/w/index.php?title=Flexural_stiffness&amp;action=edit&amp;redlink=1" TargetMode="External"/><Relationship Id="rId1" Type="http://schemas.openxmlformats.org/officeDocument/2006/relationships/slideLayout" Target="../slideLayouts/slideLayout7.xml"/><Relationship Id="rId5" Type="http://schemas.openxmlformats.org/officeDocument/2006/relationships/hyperlink" Target="https://en.wikipedia.org/wiki/Ratio" TargetMode="External"/><Relationship Id="rId4" Type="http://schemas.openxmlformats.org/officeDocument/2006/relationships/hyperlink" Target="https://en.wikipedia.org/wiki/Second_moment_of_are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4.bin"/><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8EF95F-2BEE-4D4C-A7D7-5FF055F35817}"/>
              </a:ext>
            </a:extLst>
          </p:cNvPr>
          <p:cNvSpPr txBox="1">
            <a:spLocks noChangeArrowheads="1"/>
          </p:cNvSpPr>
          <p:nvPr/>
        </p:nvSpPr>
        <p:spPr bwMode="auto">
          <a:xfrm>
            <a:off x="3429000" y="2286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a:solidFill>
                  <a:srgbClr val="FF0000"/>
                </a:solidFill>
              </a:rPr>
              <a:t>CE 4111</a:t>
            </a:r>
          </a:p>
        </p:txBody>
      </p:sp>
      <p:sp>
        <p:nvSpPr>
          <p:cNvPr id="10" name="TextBox 9">
            <a:extLst>
              <a:ext uri="{FF2B5EF4-FFF2-40B4-BE49-F238E27FC236}">
                <a16:creationId xmlns:a16="http://schemas.microsoft.com/office/drawing/2014/main" id="{7892AC84-CF56-4CEE-BE43-40AC507333FE}"/>
              </a:ext>
            </a:extLst>
          </p:cNvPr>
          <p:cNvSpPr txBox="1">
            <a:spLocks noChangeArrowheads="1"/>
          </p:cNvSpPr>
          <p:nvPr/>
        </p:nvSpPr>
        <p:spPr bwMode="auto">
          <a:xfrm>
            <a:off x="1371600" y="762000"/>
            <a:ext cx="624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00B0F0"/>
                </a:solidFill>
              </a:rPr>
              <a:t>Structural Analysis and Design-III</a:t>
            </a:r>
          </a:p>
        </p:txBody>
      </p:sp>
      <p:sp>
        <p:nvSpPr>
          <p:cNvPr id="11" name="TextBox 10">
            <a:extLst>
              <a:ext uri="{FF2B5EF4-FFF2-40B4-BE49-F238E27FC236}">
                <a16:creationId xmlns:a16="http://schemas.microsoft.com/office/drawing/2014/main" id="{E7801DA8-8752-4F84-AED4-2E6913363CD7}"/>
              </a:ext>
            </a:extLst>
          </p:cNvPr>
          <p:cNvSpPr txBox="1">
            <a:spLocks noChangeArrowheads="1"/>
          </p:cNvSpPr>
          <p:nvPr/>
        </p:nvSpPr>
        <p:spPr bwMode="auto">
          <a:xfrm>
            <a:off x="838200" y="1981200"/>
            <a:ext cx="4572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t>Syllabus:</a:t>
            </a:r>
          </a:p>
          <a:p>
            <a:pPr eaLnBrk="1" hangingPunct="1"/>
            <a:r>
              <a:rPr lang="en-US" altLang="en-US" sz="2400">
                <a:solidFill>
                  <a:srgbClr val="FF0000"/>
                </a:solidFill>
              </a:rPr>
              <a:t>1. Moment distribution method</a:t>
            </a:r>
          </a:p>
          <a:p>
            <a:pPr eaLnBrk="1" hangingPunct="1"/>
            <a:r>
              <a:rPr lang="en-US" altLang="en-US" sz="2400">
                <a:solidFill>
                  <a:srgbClr val="FF0000"/>
                </a:solidFill>
              </a:rPr>
              <a:t>2. Slope deflection method </a:t>
            </a:r>
          </a:p>
          <a:p>
            <a:pPr eaLnBrk="1" hangingPunct="1"/>
            <a:r>
              <a:rPr lang="en-US" altLang="en-US" sz="2400">
                <a:solidFill>
                  <a:srgbClr val="FF0000"/>
                </a:solidFill>
              </a:rPr>
              <a:t>3. Influence lines</a:t>
            </a:r>
          </a:p>
          <a:p>
            <a:pPr eaLnBrk="1" hangingPunct="1"/>
            <a:r>
              <a:rPr lang="en-US" altLang="en-US" sz="2400"/>
              <a:t>4. Stiffness matrix method</a:t>
            </a:r>
          </a:p>
          <a:p>
            <a:pPr eaLnBrk="1" hangingPunct="1"/>
            <a:r>
              <a:rPr lang="en-US" altLang="en-US" sz="2400"/>
              <a:t>5. Flexibility matrix method</a:t>
            </a:r>
          </a:p>
          <a:p>
            <a:pPr eaLnBrk="1" hangingPunct="1"/>
            <a:r>
              <a:rPr lang="en-US" altLang="en-US" sz="2400"/>
              <a:t>6. Structural forms </a:t>
            </a:r>
          </a:p>
        </p:txBody>
      </p:sp>
      <p:sp>
        <p:nvSpPr>
          <p:cNvPr id="12" name="TextBox 11">
            <a:extLst>
              <a:ext uri="{FF2B5EF4-FFF2-40B4-BE49-F238E27FC236}">
                <a16:creationId xmlns:a16="http://schemas.microsoft.com/office/drawing/2014/main" id="{BD9D6698-E975-4153-8561-5870578EE651}"/>
              </a:ext>
            </a:extLst>
          </p:cNvPr>
          <p:cNvSpPr txBox="1">
            <a:spLocks noChangeArrowheads="1"/>
          </p:cNvSpPr>
          <p:nvPr/>
        </p:nvSpPr>
        <p:spPr bwMode="auto">
          <a:xfrm>
            <a:off x="1143000" y="1371600"/>
            <a:ext cx="693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a:t>Contact hours/week : 4                                                     Credit: 4.00</a:t>
            </a:r>
          </a:p>
        </p:txBody>
      </p:sp>
      <p:sp>
        <p:nvSpPr>
          <p:cNvPr id="2" name="TextBox 1">
            <a:extLst>
              <a:ext uri="{FF2B5EF4-FFF2-40B4-BE49-F238E27FC236}">
                <a16:creationId xmlns:a16="http://schemas.microsoft.com/office/drawing/2014/main" id="{4DCC5EA3-F219-41B1-9C22-B5EB6CB671A1}"/>
              </a:ext>
            </a:extLst>
          </p:cNvPr>
          <p:cNvSpPr txBox="1"/>
          <p:nvPr/>
        </p:nvSpPr>
        <p:spPr>
          <a:xfrm>
            <a:off x="1143000" y="4876800"/>
            <a:ext cx="5638800" cy="1754188"/>
          </a:xfrm>
          <a:prstGeom prst="rect">
            <a:avLst/>
          </a:prstGeom>
          <a:noFill/>
        </p:spPr>
        <p:txBody>
          <a:bodyPr>
            <a:spAutoFit/>
          </a:bodyPr>
          <a:lstStyle/>
          <a:p>
            <a:pPr eaLnBrk="1" fontAlgn="auto" hangingPunct="1">
              <a:spcBef>
                <a:spcPts val="0"/>
              </a:spcBef>
              <a:spcAft>
                <a:spcPts val="0"/>
              </a:spcAft>
              <a:defRPr/>
            </a:pPr>
            <a:r>
              <a:rPr lang="en-US" dirty="0">
                <a:latin typeface="+mn-lt"/>
              </a:rPr>
              <a:t>Ref:</a:t>
            </a:r>
          </a:p>
          <a:p>
            <a:pPr marL="342900" indent="-342900" eaLnBrk="1" fontAlgn="auto" hangingPunct="1">
              <a:spcBef>
                <a:spcPts val="0"/>
              </a:spcBef>
              <a:spcAft>
                <a:spcPts val="0"/>
              </a:spcAft>
              <a:buFontTx/>
              <a:buAutoNum type="arabicPeriod"/>
              <a:defRPr/>
            </a:pPr>
            <a:r>
              <a:rPr lang="en-US" dirty="0">
                <a:latin typeface="+mn-lt"/>
              </a:rPr>
              <a:t>Indeterminate Structural Analysis, By  J. Sterling Kinney</a:t>
            </a:r>
          </a:p>
          <a:p>
            <a:pPr marL="342900" indent="-342900" eaLnBrk="1" fontAlgn="auto" hangingPunct="1">
              <a:spcBef>
                <a:spcPts val="0"/>
              </a:spcBef>
              <a:spcAft>
                <a:spcPts val="0"/>
              </a:spcAft>
              <a:buFontTx/>
              <a:buAutoNum type="arabicPeriod"/>
              <a:defRPr/>
            </a:pPr>
            <a:r>
              <a:rPr lang="en-US" dirty="0">
                <a:latin typeface="+mn-lt"/>
              </a:rPr>
              <a:t>Statically Indeterminate Structures, By  Chu Kia Wang</a:t>
            </a:r>
          </a:p>
          <a:p>
            <a:pPr marL="342900" indent="-342900" eaLnBrk="1" fontAlgn="auto" hangingPunct="1">
              <a:spcBef>
                <a:spcPts val="0"/>
              </a:spcBef>
              <a:spcAft>
                <a:spcPts val="0"/>
              </a:spcAft>
              <a:buFontTx/>
              <a:buAutoNum type="arabicPeriod"/>
              <a:defRPr/>
            </a:pPr>
            <a:r>
              <a:rPr lang="en-US" dirty="0">
                <a:latin typeface="+mn-lt"/>
              </a:rPr>
              <a:t>Analysis of framed Structures, By James </a:t>
            </a:r>
            <a:r>
              <a:rPr lang="en-US" dirty="0" err="1">
                <a:latin typeface="+mn-lt"/>
              </a:rPr>
              <a:t>Gere</a:t>
            </a:r>
            <a:endParaRPr lang="en-US" dirty="0">
              <a:latin typeface="+mn-lt"/>
            </a:endParaRPr>
          </a:p>
          <a:p>
            <a:pPr marL="342900" indent="-342900" eaLnBrk="1" fontAlgn="auto" hangingPunct="1">
              <a:spcBef>
                <a:spcPts val="0"/>
              </a:spcBef>
              <a:spcAft>
                <a:spcPts val="0"/>
              </a:spcAft>
              <a:buFontTx/>
              <a:buAutoNum type="arabicPeriod"/>
              <a:defRPr/>
            </a:pPr>
            <a:r>
              <a:rPr lang="en-US" dirty="0">
                <a:latin typeface="+mn-lt"/>
              </a:rPr>
              <a:t>Basic Structural Analysis, By   C.S. Reddy</a:t>
            </a:r>
          </a:p>
          <a:p>
            <a:pPr marL="342900" indent="-342900" eaLnBrk="1" fontAlgn="auto" hangingPunct="1">
              <a:spcBef>
                <a:spcPts val="0"/>
              </a:spcBef>
              <a:spcAft>
                <a:spcPts val="0"/>
              </a:spcAft>
              <a:buFontTx/>
              <a:buAutoNum type="arabicPeriod"/>
              <a:defRPr/>
            </a:pPr>
            <a:r>
              <a:rPr lang="en-US" dirty="0">
                <a:latin typeface="+mn-lt"/>
              </a:rPr>
              <a:t>Analysis of Structures </a:t>
            </a:r>
            <a:r>
              <a:rPr lang="en-US" dirty="0" err="1">
                <a:latin typeface="+mn-lt"/>
              </a:rPr>
              <a:t>Vol</a:t>
            </a:r>
            <a:r>
              <a:rPr lang="en-US" dirty="0">
                <a:latin typeface="+mn-lt"/>
              </a:rPr>
              <a:t> II, By </a:t>
            </a:r>
            <a:r>
              <a:rPr lang="en-US" dirty="0" err="1">
                <a:latin typeface="+mn-lt"/>
              </a:rPr>
              <a:t>Vazirani</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amond(in)">
                                      <p:cBhvr>
                                        <p:cTn id="18" dur="20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D3E75F2E-DD07-46CF-9914-5146CFC4A6C2}"/>
              </a:ext>
            </a:extLst>
          </p:cNvPr>
          <p:cNvSpPr txBox="1">
            <a:spLocks noChangeArrowheads="1"/>
          </p:cNvSpPr>
          <p:nvPr/>
        </p:nvSpPr>
        <p:spPr bwMode="auto">
          <a:xfrm>
            <a:off x="2590800" y="87313"/>
            <a:ext cx="365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a:solidFill>
                  <a:srgbClr val="FF0000"/>
                </a:solidFill>
              </a:rPr>
              <a:t>FIXED END MOMENTS</a:t>
            </a:r>
          </a:p>
        </p:txBody>
      </p:sp>
      <p:grpSp>
        <p:nvGrpSpPr>
          <p:cNvPr id="2" name="Group 41">
            <a:extLst>
              <a:ext uri="{FF2B5EF4-FFF2-40B4-BE49-F238E27FC236}">
                <a16:creationId xmlns:a16="http://schemas.microsoft.com/office/drawing/2014/main" id="{70B8AE5E-01E1-4234-B9CE-BD163DB6FC7C}"/>
              </a:ext>
            </a:extLst>
          </p:cNvPr>
          <p:cNvGrpSpPr>
            <a:grpSpLocks/>
          </p:cNvGrpSpPr>
          <p:nvPr/>
        </p:nvGrpSpPr>
        <p:grpSpPr bwMode="auto">
          <a:xfrm>
            <a:off x="228600" y="609600"/>
            <a:ext cx="4114800" cy="1524000"/>
            <a:chOff x="228600" y="609600"/>
            <a:chExt cx="4114800" cy="1524000"/>
          </a:xfrm>
        </p:grpSpPr>
        <p:grpSp>
          <p:nvGrpSpPr>
            <p:cNvPr id="21670" name="Group 18">
              <a:extLst>
                <a:ext uri="{FF2B5EF4-FFF2-40B4-BE49-F238E27FC236}">
                  <a16:creationId xmlns:a16="http://schemas.microsoft.com/office/drawing/2014/main" id="{E27FB4F4-0B41-4402-8F08-D377C21E660D}"/>
                </a:ext>
              </a:extLst>
            </p:cNvPr>
            <p:cNvGrpSpPr>
              <a:grpSpLocks/>
            </p:cNvGrpSpPr>
            <p:nvPr/>
          </p:nvGrpSpPr>
          <p:grpSpPr bwMode="auto">
            <a:xfrm>
              <a:off x="914400" y="1174462"/>
              <a:ext cx="2703568" cy="959138"/>
              <a:chOff x="2153447" y="1022062"/>
              <a:chExt cx="2703568" cy="959138"/>
            </a:xfrm>
          </p:grpSpPr>
          <p:sp>
            <p:nvSpPr>
              <p:cNvPr id="20" name="Rectangle 19">
                <a:extLst>
                  <a:ext uri="{FF2B5EF4-FFF2-40B4-BE49-F238E27FC236}">
                    <a16:creationId xmlns:a16="http://schemas.microsoft.com/office/drawing/2014/main" id="{0D802117-DD31-4BB5-A33A-8BAE0D05CC6C}"/>
                  </a:ext>
                </a:extLst>
              </p:cNvPr>
              <p:cNvSpPr/>
              <p:nvPr/>
            </p:nvSpPr>
            <p:spPr>
              <a:xfrm>
                <a:off x="2361410" y="1295400"/>
                <a:ext cx="2209800" cy="460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618F11FF-4B9B-49D4-9EE7-8EC823BB0B98}"/>
                  </a:ext>
                </a:extLst>
              </p:cNvPr>
              <p:cNvSpPr/>
              <p:nvPr/>
            </p:nvSpPr>
            <p:spPr>
              <a:xfrm>
                <a:off x="2285210" y="1052513"/>
                <a:ext cx="122237"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2" name="Straight Connector 21">
                <a:extLst>
                  <a:ext uri="{FF2B5EF4-FFF2-40B4-BE49-F238E27FC236}">
                    <a16:creationId xmlns:a16="http://schemas.microsoft.com/office/drawing/2014/main" id="{F72094E6-6557-4875-A597-4099AE7484F9}"/>
                  </a:ext>
                </a:extLst>
              </p:cNvPr>
              <p:cNvCxnSpPr/>
              <p:nvPr/>
            </p:nvCxnSpPr>
            <p:spPr>
              <a:xfrm rot="5400000">
                <a:off x="2257429" y="1828006"/>
                <a:ext cx="3048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3C0C5D-F56B-4F9B-81F1-86A2FEC2D00D}"/>
                  </a:ext>
                </a:extLst>
              </p:cNvPr>
              <p:cNvCxnSpPr/>
              <p:nvPr/>
            </p:nvCxnSpPr>
            <p:spPr>
              <a:xfrm rot="5400000">
                <a:off x="4430715" y="1818482"/>
                <a:ext cx="2270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8C1A060-3D5C-47BA-A60B-BF1E41757968}"/>
                  </a:ext>
                </a:extLst>
              </p:cNvPr>
              <p:cNvCxnSpPr/>
              <p:nvPr/>
            </p:nvCxnSpPr>
            <p:spPr>
              <a:xfrm>
                <a:off x="2410622" y="1828800"/>
                <a:ext cx="21336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683" name="TextBox 24">
                <a:extLst>
                  <a:ext uri="{FF2B5EF4-FFF2-40B4-BE49-F238E27FC236}">
                    <a16:creationId xmlns:a16="http://schemas.microsoft.com/office/drawing/2014/main" id="{2288E2C8-685F-4F7E-94A6-288CA6615B21}"/>
                  </a:ext>
                </a:extLst>
              </p:cNvPr>
              <p:cNvSpPr txBox="1">
                <a:spLocks noChangeArrowheads="1"/>
              </p:cNvSpPr>
              <p:nvPr/>
            </p:nvSpPr>
            <p:spPr bwMode="auto">
              <a:xfrm>
                <a:off x="3248464" y="1523206"/>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a:t>
                </a:r>
              </a:p>
            </p:txBody>
          </p:sp>
          <p:sp>
            <p:nvSpPr>
              <p:cNvPr id="26" name="Rectangle 25">
                <a:extLst>
                  <a:ext uri="{FF2B5EF4-FFF2-40B4-BE49-F238E27FC236}">
                    <a16:creationId xmlns:a16="http://schemas.microsoft.com/office/drawing/2014/main" id="{D999E8E2-1BE8-479B-AB38-381509371050}"/>
                  </a:ext>
                </a:extLst>
              </p:cNvPr>
              <p:cNvSpPr/>
              <p:nvPr/>
            </p:nvSpPr>
            <p:spPr>
              <a:xfrm>
                <a:off x="4571210" y="1066800"/>
                <a:ext cx="122237"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Arc 26">
                <a:extLst>
                  <a:ext uri="{FF2B5EF4-FFF2-40B4-BE49-F238E27FC236}">
                    <a16:creationId xmlns:a16="http://schemas.microsoft.com/office/drawing/2014/main" id="{40427AF7-1213-4530-A87C-27E850057918}"/>
                  </a:ext>
                </a:extLst>
              </p:cNvPr>
              <p:cNvSpPr/>
              <p:nvPr/>
            </p:nvSpPr>
            <p:spPr>
              <a:xfrm rot="218489">
                <a:off x="4323560" y="1039813"/>
                <a:ext cx="533400" cy="639762"/>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sp>
            <p:nvSpPr>
              <p:cNvPr id="28" name="Arc 27">
                <a:extLst>
                  <a:ext uri="{FF2B5EF4-FFF2-40B4-BE49-F238E27FC236}">
                    <a16:creationId xmlns:a16="http://schemas.microsoft.com/office/drawing/2014/main" id="{7109DE2A-EAAA-4F28-91F7-18BD2C2FEFCC}"/>
                  </a:ext>
                </a:extLst>
              </p:cNvPr>
              <p:cNvSpPr/>
              <p:nvPr/>
            </p:nvSpPr>
            <p:spPr>
              <a:xfrm rot="218489" flipH="1">
                <a:off x="2153447" y="1022350"/>
                <a:ext cx="473075" cy="639763"/>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grpSp>
        <p:cxnSp>
          <p:nvCxnSpPr>
            <p:cNvPr id="31" name="Straight Arrow Connector 30">
              <a:extLst>
                <a:ext uri="{FF2B5EF4-FFF2-40B4-BE49-F238E27FC236}">
                  <a16:creationId xmlns:a16="http://schemas.microsoft.com/office/drawing/2014/main" id="{357AF191-4E16-4F08-AE73-8B90F29574BF}"/>
                </a:ext>
              </a:extLst>
            </p:cNvPr>
            <p:cNvCxnSpPr/>
            <p:nvPr/>
          </p:nvCxnSpPr>
          <p:spPr>
            <a:xfrm rot="5400000">
              <a:off x="1946275" y="1143000"/>
              <a:ext cx="611188"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672" name="TextBox 32">
              <a:extLst>
                <a:ext uri="{FF2B5EF4-FFF2-40B4-BE49-F238E27FC236}">
                  <a16:creationId xmlns:a16="http://schemas.microsoft.com/office/drawing/2014/main" id="{5179AD38-6FDF-4996-9EDC-DFDD709256D3}"/>
                </a:ext>
              </a:extLst>
            </p:cNvPr>
            <p:cNvSpPr txBox="1">
              <a:spLocks noChangeArrowheads="1"/>
            </p:cNvSpPr>
            <p:nvPr/>
          </p:nvSpPr>
          <p:spPr bwMode="auto">
            <a:xfrm>
              <a:off x="2209800" y="609600"/>
              <a:ext cx="381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00B0F0"/>
                  </a:solidFill>
                </a:rPr>
                <a:t>p</a:t>
              </a:r>
            </a:p>
          </p:txBody>
        </p:sp>
        <p:cxnSp>
          <p:nvCxnSpPr>
            <p:cNvPr id="35" name="Straight Connector 34">
              <a:extLst>
                <a:ext uri="{FF2B5EF4-FFF2-40B4-BE49-F238E27FC236}">
                  <a16:creationId xmlns:a16="http://schemas.microsoft.com/office/drawing/2014/main" id="{ADF6CFFC-5F09-445C-BCC1-D7B7C1619291}"/>
                </a:ext>
              </a:extLst>
            </p:cNvPr>
            <p:cNvCxnSpPr/>
            <p:nvPr/>
          </p:nvCxnSpPr>
          <p:spPr>
            <a:xfrm rot="5400000">
              <a:off x="1071563" y="1082675"/>
              <a:ext cx="18256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04CDFBD-D52F-4253-A731-2E4B770B5D99}"/>
                </a:ext>
              </a:extLst>
            </p:cNvPr>
            <p:cNvCxnSpPr/>
            <p:nvPr/>
          </p:nvCxnSpPr>
          <p:spPr>
            <a:xfrm>
              <a:off x="1171575" y="1066800"/>
              <a:ext cx="1066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675" name="TextBox 37">
              <a:extLst>
                <a:ext uri="{FF2B5EF4-FFF2-40B4-BE49-F238E27FC236}">
                  <a16:creationId xmlns:a16="http://schemas.microsoft.com/office/drawing/2014/main" id="{28170407-3859-45A1-B714-C8BDE1AE17F9}"/>
                </a:ext>
              </a:extLst>
            </p:cNvPr>
            <p:cNvSpPr txBox="1">
              <a:spLocks noChangeArrowheads="1"/>
            </p:cNvSpPr>
            <p:nvPr/>
          </p:nvSpPr>
          <p:spPr bwMode="auto">
            <a:xfrm>
              <a:off x="1447800" y="7620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L/2</a:t>
              </a:r>
            </a:p>
          </p:txBody>
        </p:sp>
        <p:sp>
          <p:nvSpPr>
            <p:cNvPr id="21676" name="TextBox 38">
              <a:extLst>
                <a:ext uri="{FF2B5EF4-FFF2-40B4-BE49-F238E27FC236}">
                  <a16:creationId xmlns:a16="http://schemas.microsoft.com/office/drawing/2014/main" id="{6958E8A6-3C27-4E2D-B5CA-7884AD9D05F7}"/>
                </a:ext>
              </a:extLst>
            </p:cNvPr>
            <p:cNvSpPr txBox="1">
              <a:spLocks noChangeArrowheads="1"/>
            </p:cNvSpPr>
            <p:nvPr/>
          </p:nvSpPr>
          <p:spPr bwMode="auto">
            <a:xfrm>
              <a:off x="228600" y="1447800"/>
              <a:ext cx="76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t>PL/8</a:t>
              </a:r>
            </a:p>
          </p:txBody>
        </p:sp>
        <p:sp>
          <p:nvSpPr>
            <p:cNvPr id="21677" name="TextBox 39">
              <a:extLst>
                <a:ext uri="{FF2B5EF4-FFF2-40B4-BE49-F238E27FC236}">
                  <a16:creationId xmlns:a16="http://schemas.microsoft.com/office/drawing/2014/main" id="{BEDDFC2A-F1FC-4534-B7F2-035ED100FA62}"/>
                </a:ext>
              </a:extLst>
            </p:cNvPr>
            <p:cNvSpPr txBox="1">
              <a:spLocks noChangeArrowheads="1"/>
            </p:cNvSpPr>
            <p:nvPr/>
          </p:nvSpPr>
          <p:spPr bwMode="auto">
            <a:xfrm>
              <a:off x="3581400" y="1447800"/>
              <a:ext cx="76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t>PL/8</a:t>
              </a:r>
            </a:p>
          </p:txBody>
        </p:sp>
      </p:grpSp>
      <p:grpSp>
        <p:nvGrpSpPr>
          <p:cNvPr id="6" name="Group 64">
            <a:extLst>
              <a:ext uri="{FF2B5EF4-FFF2-40B4-BE49-F238E27FC236}">
                <a16:creationId xmlns:a16="http://schemas.microsoft.com/office/drawing/2014/main" id="{55136D24-594E-492D-9D48-7F08C4927658}"/>
              </a:ext>
            </a:extLst>
          </p:cNvPr>
          <p:cNvGrpSpPr>
            <a:grpSpLocks/>
          </p:cNvGrpSpPr>
          <p:nvPr/>
        </p:nvGrpSpPr>
        <p:grpSpPr bwMode="auto">
          <a:xfrm>
            <a:off x="0" y="2057400"/>
            <a:ext cx="4648200" cy="1524000"/>
            <a:chOff x="0" y="2057400"/>
            <a:chExt cx="4648200" cy="1524000"/>
          </a:xfrm>
        </p:grpSpPr>
        <p:grpSp>
          <p:nvGrpSpPr>
            <p:cNvPr id="21650" name="Group 42">
              <a:extLst>
                <a:ext uri="{FF2B5EF4-FFF2-40B4-BE49-F238E27FC236}">
                  <a16:creationId xmlns:a16="http://schemas.microsoft.com/office/drawing/2014/main" id="{63683B19-0043-4BAB-B487-771F3E1DAB1E}"/>
                </a:ext>
              </a:extLst>
            </p:cNvPr>
            <p:cNvGrpSpPr>
              <a:grpSpLocks/>
            </p:cNvGrpSpPr>
            <p:nvPr/>
          </p:nvGrpSpPr>
          <p:grpSpPr bwMode="auto">
            <a:xfrm>
              <a:off x="0" y="2057400"/>
              <a:ext cx="4648200" cy="1524000"/>
              <a:chOff x="0" y="609600"/>
              <a:chExt cx="4648200" cy="1524000"/>
            </a:xfrm>
          </p:grpSpPr>
          <p:grpSp>
            <p:nvGrpSpPr>
              <p:cNvPr id="21653" name="Group 18">
                <a:extLst>
                  <a:ext uri="{FF2B5EF4-FFF2-40B4-BE49-F238E27FC236}">
                    <a16:creationId xmlns:a16="http://schemas.microsoft.com/office/drawing/2014/main" id="{67E7F9E9-3E0F-453F-B520-F11A90549A5E}"/>
                  </a:ext>
                </a:extLst>
              </p:cNvPr>
              <p:cNvGrpSpPr>
                <a:grpSpLocks/>
              </p:cNvGrpSpPr>
              <p:nvPr/>
            </p:nvGrpSpPr>
            <p:grpSpPr bwMode="auto">
              <a:xfrm>
                <a:off x="914400" y="1174462"/>
                <a:ext cx="2703568" cy="959138"/>
                <a:chOff x="2153447" y="1022062"/>
                <a:chExt cx="2703568" cy="959138"/>
              </a:xfrm>
            </p:grpSpPr>
            <p:sp>
              <p:nvSpPr>
                <p:cNvPr id="52" name="Rectangle 51">
                  <a:extLst>
                    <a:ext uri="{FF2B5EF4-FFF2-40B4-BE49-F238E27FC236}">
                      <a16:creationId xmlns:a16="http://schemas.microsoft.com/office/drawing/2014/main" id="{E22D0E97-8F5E-4376-A7D1-91A875004591}"/>
                    </a:ext>
                  </a:extLst>
                </p:cNvPr>
                <p:cNvSpPr/>
                <p:nvPr/>
              </p:nvSpPr>
              <p:spPr>
                <a:xfrm>
                  <a:off x="2361410" y="1295400"/>
                  <a:ext cx="2209800" cy="460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3" name="Rectangle 52">
                  <a:extLst>
                    <a:ext uri="{FF2B5EF4-FFF2-40B4-BE49-F238E27FC236}">
                      <a16:creationId xmlns:a16="http://schemas.microsoft.com/office/drawing/2014/main" id="{8FCB0719-3542-4DCC-82BA-5DBFD3BFD8A4}"/>
                    </a:ext>
                  </a:extLst>
                </p:cNvPr>
                <p:cNvSpPr/>
                <p:nvPr/>
              </p:nvSpPr>
              <p:spPr>
                <a:xfrm>
                  <a:off x="2285210" y="1052513"/>
                  <a:ext cx="122237"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4" name="Straight Connector 53">
                  <a:extLst>
                    <a:ext uri="{FF2B5EF4-FFF2-40B4-BE49-F238E27FC236}">
                      <a16:creationId xmlns:a16="http://schemas.microsoft.com/office/drawing/2014/main" id="{3FFEA0C1-2D8D-4A8A-AF1D-AB3474CB1E6A}"/>
                    </a:ext>
                  </a:extLst>
                </p:cNvPr>
                <p:cNvCxnSpPr/>
                <p:nvPr/>
              </p:nvCxnSpPr>
              <p:spPr>
                <a:xfrm rot="5400000">
                  <a:off x="2257429" y="1828006"/>
                  <a:ext cx="3048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EE9EC59-2F6A-4E21-9FE5-8CCC0065E192}"/>
                    </a:ext>
                  </a:extLst>
                </p:cNvPr>
                <p:cNvCxnSpPr/>
                <p:nvPr/>
              </p:nvCxnSpPr>
              <p:spPr>
                <a:xfrm rot="5400000">
                  <a:off x="4430715" y="1818482"/>
                  <a:ext cx="2270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7F8787B-7F57-42F8-900B-44B6724EF75C}"/>
                    </a:ext>
                  </a:extLst>
                </p:cNvPr>
                <p:cNvCxnSpPr/>
                <p:nvPr/>
              </p:nvCxnSpPr>
              <p:spPr>
                <a:xfrm>
                  <a:off x="2410622" y="1828800"/>
                  <a:ext cx="21336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666" name="TextBox 56">
                  <a:extLst>
                    <a:ext uri="{FF2B5EF4-FFF2-40B4-BE49-F238E27FC236}">
                      <a16:creationId xmlns:a16="http://schemas.microsoft.com/office/drawing/2014/main" id="{18FDC30E-4FE3-4C18-AE7F-49C293539F35}"/>
                    </a:ext>
                  </a:extLst>
                </p:cNvPr>
                <p:cNvSpPr txBox="1">
                  <a:spLocks noChangeArrowheads="1"/>
                </p:cNvSpPr>
                <p:nvPr/>
              </p:nvSpPr>
              <p:spPr bwMode="auto">
                <a:xfrm>
                  <a:off x="3248464" y="1523206"/>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a:t>
                  </a:r>
                </a:p>
              </p:txBody>
            </p:sp>
            <p:sp>
              <p:nvSpPr>
                <p:cNvPr id="58" name="Rectangle 57">
                  <a:extLst>
                    <a:ext uri="{FF2B5EF4-FFF2-40B4-BE49-F238E27FC236}">
                      <a16:creationId xmlns:a16="http://schemas.microsoft.com/office/drawing/2014/main" id="{F4E88C4C-B829-444E-AF88-98353B993745}"/>
                    </a:ext>
                  </a:extLst>
                </p:cNvPr>
                <p:cNvSpPr/>
                <p:nvPr/>
              </p:nvSpPr>
              <p:spPr>
                <a:xfrm>
                  <a:off x="4571210" y="1066800"/>
                  <a:ext cx="122237"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9" name="Arc 58">
                  <a:extLst>
                    <a:ext uri="{FF2B5EF4-FFF2-40B4-BE49-F238E27FC236}">
                      <a16:creationId xmlns:a16="http://schemas.microsoft.com/office/drawing/2014/main" id="{0C90AE2C-A885-4886-A72C-3A6CC0DC4AB6}"/>
                    </a:ext>
                  </a:extLst>
                </p:cNvPr>
                <p:cNvSpPr/>
                <p:nvPr/>
              </p:nvSpPr>
              <p:spPr>
                <a:xfrm rot="218489">
                  <a:off x="4323560" y="1039813"/>
                  <a:ext cx="533400" cy="639762"/>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sp>
              <p:nvSpPr>
                <p:cNvPr id="60" name="Arc 59">
                  <a:extLst>
                    <a:ext uri="{FF2B5EF4-FFF2-40B4-BE49-F238E27FC236}">
                      <a16:creationId xmlns:a16="http://schemas.microsoft.com/office/drawing/2014/main" id="{4D40AB34-0457-4935-BA85-D9C0798084FB}"/>
                    </a:ext>
                  </a:extLst>
                </p:cNvPr>
                <p:cNvSpPr/>
                <p:nvPr/>
              </p:nvSpPr>
              <p:spPr>
                <a:xfrm rot="218489" flipH="1">
                  <a:off x="2153447" y="1022350"/>
                  <a:ext cx="473075" cy="639763"/>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grpSp>
          <p:cxnSp>
            <p:nvCxnSpPr>
              <p:cNvPr id="45" name="Straight Arrow Connector 44">
                <a:extLst>
                  <a:ext uri="{FF2B5EF4-FFF2-40B4-BE49-F238E27FC236}">
                    <a16:creationId xmlns:a16="http://schemas.microsoft.com/office/drawing/2014/main" id="{6136136D-A3B9-4613-B984-7822D53BF72C}"/>
                  </a:ext>
                </a:extLst>
              </p:cNvPr>
              <p:cNvCxnSpPr/>
              <p:nvPr/>
            </p:nvCxnSpPr>
            <p:spPr>
              <a:xfrm rot="5400000">
                <a:off x="1828800" y="1143000"/>
                <a:ext cx="611188"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655" name="TextBox 45">
                <a:extLst>
                  <a:ext uri="{FF2B5EF4-FFF2-40B4-BE49-F238E27FC236}">
                    <a16:creationId xmlns:a16="http://schemas.microsoft.com/office/drawing/2014/main" id="{FE63E6E5-D08E-40C9-A03C-76D51FB88D0B}"/>
                  </a:ext>
                </a:extLst>
              </p:cNvPr>
              <p:cNvSpPr txBox="1">
                <a:spLocks noChangeArrowheads="1"/>
              </p:cNvSpPr>
              <p:nvPr/>
            </p:nvSpPr>
            <p:spPr bwMode="auto">
              <a:xfrm>
                <a:off x="2085536" y="609600"/>
                <a:ext cx="381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00B0F0"/>
                    </a:solidFill>
                  </a:rPr>
                  <a:t>p</a:t>
                </a:r>
              </a:p>
            </p:txBody>
          </p:sp>
          <p:cxnSp>
            <p:nvCxnSpPr>
              <p:cNvPr id="47" name="Straight Connector 46">
                <a:extLst>
                  <a:ext uri="{FF2B5EF4-FFF2-40B4-BE49-F238E27FC236}">
                    <a16:creationId xmlns:a16="http://schemas.microsoft.com/office/drawing/2014/main" id="{94CFFAFD-CBDE-4B0A-8A4C-8DECC065A557}"/>
                  </a:ext>
                </a:extLst>
              </p:cNvPr>
              <p:cNvCxnSpPr/>
              <p:nvPr/>
            </p:nvCxnSpPr>
            <p:spPr>
              <a:xfrm rot="5400000">
                <a:off x="1071563" y="1082675"/>
                <a:ext cx="18256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EE6F962-A69F-4927-9476-C903496092F5}"/>
                  </a:ext>
                </a:extLst>
              </p:cNvPr>
              <p:cNvCxnSpPr/>
              <p:nvPr/>
            </p:nvCxnSpPr>
            <p:spPr>
              <a:xfrm>
                <a:off x="1171575" y="1066800"/>
                <a:ext cx="2181225"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658" name="TextBox 48">
                <a:extLst>
                  <a:ext uri="{FF2B5EF4-FFF2-40B4-BE49-F238E27FC236}">
                    <a16:creationId xmlns:a16="http://schemas.microsoft.com/office/drawing/2014/main" id="{F72D0BA4-A985-4F5B-8534-0DED2692C97B}"/>
                  </a:ext>
                </a:extLst>
              </p:cNvPr>
              <p:cNvSpPr txBox="1">
                <a:spLocks noChangeArrowheads="1"/>
              </p:cNvSpPr>
              <p:nvPr/>
            </p:nvSpPr>
            <p:spPr bwMode="auto">
              <a:xfrm>
                <a:off x="1447800" y="7620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sp>
            <p:nvSpPr>
              <p:cNvPr id="21659" name="TextBox 49">
                <a:extLst>
                  <a:ext uri="{FF2B5EF4-FFF2-40B4-BE49-F238E27FC236}">
                    <a16:creationId xmlns:a16="http://schemas.microsoft.com/office/drawing/2014/main" id="{A9EE33B4-884D-4939-B431-D369DC9B6321}"/>
                  </a:ext>
                </a:extLst>
              </p:cNvPr>
              <p:cNvSpPr txBox="1">
                <a:spLocks noChangeArrowheads="1"/>
              </p:cNvSpPr>
              <p:nvPr/>
            </p:nvSpPr>
            <p:spPr bwMode="auto">
              <a:xfrm>
                <a:off x="0" y="1447800"/>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t>Pab</a:t>
                </a:r>
                <a:r>
                  <a:rPr lang="en-US" altLang="en-US" sz="2000" baseline="30000"/>
                  <a:t>2</a:t>
                </a:r>
                <a:r>
                  <a:rPr lang="en-US" altLang="en-US" sz="2000"/>
                  <a:t>/L</a:t>
                </a:r>
                <a:r>
                  <a:rPr lang="en-US" altLang="en-US" sz="2000" baseline="30000"/>
                  <a:t>2</a:t>
                </a:r>
              </a:p>
            </p:txBody>
          </p:sp>
          <p:sp>
            <p:nvSpPr>
              <p:cNvPr id="21660" name="TextBox 50">
                <a:extLst>
                  <a:ext uri="{FF2B5EF4-FFF2-40B4-BE49-F238E27FC236}">
                    <a16:creationId xmlns:a16="http://schemas.microsoft.com/office/drawing/2014/main" id="{A14F55BD-9C20-4E2A-9FD7-D4F717BBA0B2}"/>
                  </a:ext>
                </a:extLst>
              </p:cNvPr>
              <p:cNvSpPr txBox="1">
                <a:spLocks noChangeArrowheads="1"/>
              </p:cNvSpPr>
              <p:nvPr/>
            </p:nvSpPr>
            <p:spPr bwMode="auto">
              <a:xfrm>
                <a:off x="3581400" y="1447800"/>
                <a:ext cx="106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t>Pba</a:t>
                </a:r>
                <a:r>
                  <a:rPr lang="en-US" altLang="en-US" sz="2000" baseline="30000"/>
                  <a:t>2</a:t>
                </a:r>
                <a:r>
                  <a:rPr lang="en-US" altLang="en-US" sz="2000"/>
                  <a:t>/L</a:t>
                </a:r>
                <a:r>
                  <a:rPr lang="en-US" altLang="en-US" sz="2000" baseline="30000"/>
                  <a:t>2</a:t>
                </a:r>
              </a:p>
            </p:txBody>
          </p:sp>
        </p:grpSp>
        <p:sp>
          <p:nvSpPr>
            <p:cNvPr id="21651" name="TextBox 61">
              <a:extLst>
                <a:ext uri="{FF2B5EF4-FFF2-40B4-BE49-F238E27FC236}">
                  <a16:creationId xmlns:a16="http://schemas.microsoft.com/office/drawing/2014/main" id="{70792D57-EBDB-4622-AA0A-F63AA64E45B3}"/>
                </a:ext>
              </a:extLst>
            </p:cNvPr>
            <p:cNvSpPr txBox="1">
              <a:spLocks noChangeArrowheads="1"/>
            </p:cNvSpPr>
            <p:nvPr/>
          </p:nvSpPr>
          <p:spPr bwMode="auto">
            <a:xfrm>
              <a:off x="2590800" y="22098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cxnSp>
          <p:nvCxnSpPr>
            <p:cNvPr id="64" name="Straight Connector 63">
              <a:extLst>
                <a:ext uri="{FF2B5EF4-FFF2-40B4-BE49-F238E27FC236}">
                  <a16:creationId xmlns:a16="http://schemas.microsoft.com/office/drawing/2014/main" id="{7C9A8B34-078E-4238-87D5-B8594D6B0E88}"/>
                </a:ext>
              </a:extLst>
            </p:cNvPr>
            <p:cNvCxnSpPr>
              <a:endCxn id="59" idx="0"/>
            </p:cNvCxnSpPr>
            <p:nvPr/>
          </p:nvCxnSpPr>
          <p:spPr>
            <a:xfrm rot="5400000">
              <a:off x="3209131" y="2505869"/>
              <a:ext cx="28733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Group 97">
            <a:extLst>
              <a:ext uri="{FF2B5EF4-FFF2-40B4-BE49-F238E27FC236}">
                <a16:creationId xmlns:a16="http://schemas.microsoft.com/office/drawing/2014/main" id="{9FB684EA-0C2D-4A61-9448-C8D7DB060C5A}"/>
              </a:ext>
            </a:extLst>
          </p:cNvPr>
          <p:cNvGrpSpPr>
            <a:grpSpLocks/>
          </p:cNvGrpSpPr>
          <p:nvPr/>
        </p:nvGrpSpPr>
        <p:grpSpPr bwMode="auto">
          <a:xfrm>
            <a:off x="0" y="3657600"/>
            <a:ext cx="4572000" cy="1295400"/>
            <a:chOff x="0" y="3657600"/>
            <a:chExt cx="4572000" cy="1295400"/>
          </a:xfrm>
        </p:grpSpPr>
        <p:grpSp>
          <p:nvGrpSpPr>
            <p:cNvPr id="21629" name="Group 65">
              <a:extLst>
                <a:ext uri="{FF2B5EF4-FFF2-40B4-BE49-F238E27FC236}">
                  <a16:creationId xmlns:a16="http://schemas.microsoft.com/office/drawing/2014/main" id="{64B4F8CB-2A0E-4B69-B926-A0195698C8C1}"/>
                </a:ext>
              </a:extLst>
            </p:cNvPr>
            <p:cNvGrpSpPr>
              <a:grpSpLocks/>
            </p:cNvGrpSpPr>
            <p:nvPr/>
          </p:nvGrpSpPr>
          <p:grpSpPr bwMode="auto">
            <a:xfrm>
              <a:off x="0" y="3810794"/>
              <a:ext cx="3617968" cy="1142206"/>
              <a:chOff x="0" y="991394"/>
              <a:chExt cx="3617968" cy="1142206"/>
            </a:xfrm>
          </p:grpSpPr>
          <p:grpSp>
            <p:nvGrpSpPr>
              <p:cNvPr id="21638" name="Group 18">
                <a:extLst>
                  <a:ext uri="{FF2B5EF4-FFF2-40B4-BE49-F238E27FC236}">
                    <a16:creationId xmlns:a16="http://schemas.microsoft.com/office/drawing/2014/main" id="{C8D1A01C-7405-4BAC-99E4-BA4C9C46B8AE}"/>
                  </a:ext>
                </a:extLst>
              </p:cNvPr>
              <p:cNvGrpSpPr>
                <a:grpSpLocks/>
              </p:cNvGrpSpPr>
              <p:nvPr/>
            </p:nvGrpSpPr>
            <p:grpSpPr bwMode="auto">
              <a:xfrm>
                <a:off x="914400" y="1174462"/>
                <a:ext cx="2703568" cy="959138"/>
                <a:chOff x="2153447" y="1022062"/>
                <a:chExt cx="2703568" cy="959138"/>
              </a:xfrm>
            </p:grpSpPr>
            <p:sp>
              <p:nvSpPr>
                <p:cNvPr id="75" name="Rectangle 74">
                  <a:extLst>
                    <a:ext uri="{FF2B5EF4-FFF2-40B4-BE49-F238E27FC236}">
                      <a16:creationId xmlns:a16="http://schemas.microsoft.com/office/drawing/2014/main" id="{BF050D92-693E-4EE2-9557-AC809097A105}"/>
                    </a:ext>
                  </a:extLst>
                </p:cNvPr>
                <p:cNvSpPr/>
                <p:nvPr/>
              </p:nvSpPr>
              <p:spPr>
                <a:xfrm>
                  <a:off x="2361410" y="1295400"/>
                  <a:ext cx="2209800" cy="460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6" name="Rectangle 75">
                  <a:extLst>
                    <a:ext uri="{FF2B5EF4-FFF2-40B4-BE49-F238E27FC236}">
                      <a16:creationId xmlns:a16="http://schemas.microsoft.com/office/drawing/2014/main" id="{FEAFDA3F-682E-4EBC-BC6D-AB06D93088DA}"/>
                    </a:ext>
                  </a:extLst>
                </p:cNvPr>
                <p:cNvSpPr/>
                <p:nvPr/>
              </p:nvSpPr>
              <p:spPr>
                <a:xfrm>
                  <a:off x="2285210" y="1052513"/>
                  <a:ext cx="122237"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77" name="Straight Connector 76">
                  <a:extLst>
                    <a:ext uri="{FF2B5EF4-FFF2-40B4-BE49-F238E27FC236}">
                      <a16:creationId xmlns:a16="http://schemas.microsoft.com/office/drawing/2014/main" id="{3683BD85-76C9-434D-A5C0-EC6743939B70}"/>
                    </a:ext>
                  </a:extLst>
                </p:cNvPr>
                <p:cNvCxnSpPr/>
                <p:nvPr/>
              </p:nvCxnSpPr>
              <p:spPr>
                <a:xfrm rot="5400000">
                  <a:off x="2257429" y="1828006"/>
                  <a:ext cx="3048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8875F34-0AE2-4C21-9439-A3DCBB76ADF6}"/>
                    </a:ext>
                  </a:extLst>
                </p:cNvPr>
                <p:cNvCxnSpPr/>
                <p:nvPr/>
              </p:nvCxnSpPr>
              <p:spPr>
                <a:xfrm rot="5400000">
                  <a:off x="4430715" y="1818482"/>
                  <a:ext cx="2270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ECDE4892-AB15-4035-A356-8CB501118633}"/>
                    </a:ext>
                  </a:extLst>
                </p:cNvPr>
                <p:cNvCxnSpPr/>
                <p:nvPr/>
              </p:nvCxnSpPr>
              <p:spPr>
                <a:xfrm>
                  <a:off x="2410622" y="1828800"/>
                  <a:ext cx="21336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646" name="TextBox 79">
                  <a:extLst>
                    <a:ext uri="{FF2B5EF4-FFF2-40B4-BE49-F238E27FC236}">
                      <a16:creationId xmlns:a16="http://schemas.microsoft.com/office/drawing/2014/main" id="{89EE4D3B-70D2-4FA8-9AD3-F543549DC7E8}"/>
                    </a:ext>
                  </a:extLst>
                </p:cNvPr>
                <p:cNvSpPr txBox="1">
                  <a:spLocks noChangeArrowheads="1"/>
                </p:cNvSpPr>
                <p:nvPr/>
              </p:nvSpPr>
              <p:spPr bwMode="auto">
                <a:xfrm>
                  <a:off x="3248464" y="1523206"/>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a:t>
                  </a:r>
                </a:p>
              </p:txBody>
            </p:sp>
            <p:sp>
              <p:nvSpPr>
                <p:cNvPr id="81" name="Rectangle 80">
                  <a:extLst>
                    <a:ext uri="{FF2B5EF4-FFF2-40B4-BE49-F238E27FC236}">
                      <a16:creationId xmlns:a16="http://schemas.microsoft.com/office/drawing/2014/main" id="{E2E14A50-78F0-4117-A13E-EF0C53A40419}"/>
                    </a:ext>
                  </a:extLst>
                </p:cNvPr>
                <p:cNvSpPr/>
                <p:nvPr/>
              </p:nvSpPr>
              <p:spPr>
                <a:xfrm>
                  <a:off x="4571210" y="1066800"/>
                  <a:ext cx="122237"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2" name="Arc 81">
                  <a:extLst>
                    <a:ext uri="{FF2B5EF4-FFF2-40B4-BE49-F238E27FC236}">
                      <a16:creationId xmlns:a16="http://schemas.microsoft.com/office/drawing/2014/main" id="{18BFFDB2-9698-49BB-B744-AE9EDFB7D5EE}"/>
                    </a:ext>
                  </a:extLst>
                </p:cNvPr>
                <p:cNvSpPr/>
                <p:nvPr/>
              </p:nvSpPr>
              <p:spPr>
                <a:xfrm rot="218489">
                  <a:off x="4323560" y="1039813"/>
                  <a:ext cx="533400" cy="639762"/>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sp>
              <p:nvSpPr>
                <p:cNvPr id="83" name="Arc 82">
                  <a:extLst>
                    <a:ext uri="{FF2B5EF4-FFF2-40B4-BE49-F238E27FC236}">
                      <a16:creationId xmlns:a16="http://schemas.microsoft.com/office/drawing/2014/main" id="{BBBEF2D3-FD1C-4A91-B1E3-02CDB719D521}"/>
                    </a:ext>
                  </a:extLst>
                </p:cNvPr>
                <p:cNvSpPr/>
                <p:nvPr/>
              </p:nvSpPr>
              <p:spPr>
                <a:xfrm rot="218489" flipH="1">
                  <a:off x="2153447" y="1022350"/>
                  <a:ext cx="473075" cy="639763"/>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grpSp>
          <p:cxnSp>
            <p:nvCxnSpPr>
              <p:cNvPr id="70" name="Straight Connector 69">
                <a:extLst>
                  <a:ext uri="{FF2B5EF4-FFF2-40B4-BE49-F238E27FC236}">
                    <a16:creationId xmlns:a16="http://schemas.microsoft.com/office/drawing/2014/main" id="{78002D29-A69D-4069-9470-B5A79C61A4A5}"/>
                  </a:ext>
                </a:extLst>
              </p:cNvPr>
              <p:cNvCxnSpPr/>
              <p:nvPr/>
            </p:nvCxnSpPr>
            <p:spPr>
              <a:xfrm rot="5400000">
                <a:off x="1071563" y="1082675"/>
                <a:ext cx="182562"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640" name="TextBox 72">
                <a:extLst>
                  <a:ext uri="{FF2B5EF4-FFF2-40B4-BE49-F238E27FC236}">
                    <a16:creationId xmlns:a16="http://schemas.microsoft.com/office/drawing/2014/main" id="{ECF1EF22-A43F-4A88-98F6-C60893B4B5A3}"/>
                  </a:ext>
                </a:extLst>
              </p:cNvPr>
              <p:cNvSpPr txBox="1">
                <a:spLocks noChangeArrowheads="1"/>
              </p:cNvSpPr>
              <p:nvPr/>
            </p:nvSpPr>
            <p:spPr bwMode="auto">
              <a:xfrm>
                <a:off x="0" y="1447800"/>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a:t>WL</a:t>
                </a:r>
                <a:r>
                  <a:rPr lang="en-US" altLang="en-US" sz="2000" b="1" baseline="30000"/>
                  <a:t>2</a:t>
                </a:r>
                <a:r>
                  <a:rPr lang="en-US" altLang="en-US" sz="2000" b="1"/>
                  <a:t>/12</a:t>
                </a:r>
              </a:p>
            </p:txBody>
          </p:sp>
        </p:grpSp>
        <p:sp>
          <p:nvSpPr>
            <p:cNvPr id="88" name="Freeform 87">
              <a:extLst>
                <a:ext uri="{FF2B5EF4-FFF2-40B4-BE49-F238E27FC236}">
                  <a16:creationId xmlns:a16="http://schemas.microsoft.com/office/drawing/2014/main" id="{6279865C-17D8-4286-BA1F-BD4767945BA7}"/>
                </a:ext>
              </a:extLst>
            </p:cNvPr>
            <p:cNvSpPr/>
            <p:nvPr/>
          </p:nvSpPr>
          <p:spPr>
            <a:xfrm>
              <a:off x="1144588" y="4067175"/>
              <a:ext cx="436562" cy="185738"/>
            </a:xfrm>
            <a:custGeom>
              <a:avLst/>
              <a:gdLst>
                <a:gd name="connsiteX0" fmla="*/ 0 w 436098"/>
                <a:gd name="connsiteY0" fmla="*/ 171157 h 185225"/>
                <a:gd name="connsiteX1" fmla="*/ 225083 w 436098"/>
                <a:gd name="connsiteY1" fmla="*/ 2345 h 185225"/>
                <a:gd name="connsiteX2" fmla="*/ 436098 w 436098"/>
                <a:gd name="connsiteY2" fmla="*/ 185225 h 185225"/>
                <a:gd name="connsiteX3" fmla="*/ 436098 w 436098"/>
                <a:gd name="connsiteY3" fmla="*/ 185225 h 185225"/>
              </a:gdLst>
              <a:ahLst/>
              <a:cxnLst>
                <a:cxn ang="0">
                  <a:pos x="connsiteX0" y="connsiteY0"/>
                </a:cxn>
                <a:cxn ang="0">
                  <a:pos x="connsiteX1" y="connsiteY1"/>
                </a:cxn>
                <a:cxn ang="0">
                  <a:pos x="connsiteX2" y="connsiteY2"/>
                </a:cxn>
                <a:cxn ang="0">
                  <a:pos x="connsiteX3" y="connsiteY3"/>
                </a:cxn>
              </a:cxnLst>
              <a:rect l="l" t="t" r="r" b="b"/>
              <a:pathLst>
                <a:path w="436098" h="185225">
                  <a:moveTo>
                    <a:pt x="0" y="171157"/>
                  </a:moveTo>
                  <a:cubicBezTo>
                    <a:pt x="76200" y="85578"/>
                    <a:pt x="152400" y="0"/>
                    <a:pt x="225083" y="2345"/>
                  </a:cubicBezTo>
                  <a:cubicBezTo>
                    <a:pt x="297766" y="4690"/>
                    <a:pt x="436098" y="185225"/>
                    <a:pt x="436098" y="185225"/>
                  </a:cubicBezTo>
                  <a:lnTo>
                    <a:pt x="436098" y="185225"/>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89" name="Freeform 88">
              <a:extLst>
                <a:ext uri="{FF2B5EF4-FFF2-40B4-BE49-F238E27FC236}">
                  <a16:creationId xmlns:a16="http://schemas.microsoft.com/office/drawing/2014/main" id="{710DC22A-5C17-4CFE-A16E-349E1C342966}"/>
                </a:ext>
              </a:extLst>
            </p:cNvPr>
            <p:cNvSpPr/>
            <p:nvPr/>
          </p:nvSpPr>
          <p:spPr>
            <a:xfrm>
              <a:off x="1601788" y="4067175"/>
              <a:ext cx="436562" cy="185738"/>
            </a:xfrm>
            <a:custGeom>
              <a:avLst/>
              <a:gdLst>
                <a:gd name="connsiteX0" fmla="*/ 0 w 436098"/>
                <a:gd name="connsiteY0" fmla="*/ 171157 h 185225"/>
                <a:gd name="connsiteX1" fmla="*/ 225083 w 436098"/>
                <a:gd name="connsiteY1" fmla="*/ 2345 h 185225"/>
                <a:gd name="connsiteX2" fmla="*/ 436098 w 436098"/>
                <a:gd name="connsiteY2" fmla="*/ 185225 h 185225"/>
                <a:gd name="connsiteX3" fmla="*/ 436098 w 436098"/>
                <a:gd name="connsiteY3" fmla="*/ 185225 h 185225"/>
              </a:gdLst>
              <a:ahLst/>
              <a:cxnLst>
                <a:cxn ang="0">
                  <a:pos x="connsiteX0" y="connsiteY0"/>
                </a:cxn>
                <a:cxn ang="0">
                  <a:pos x="connsiteX1" y="connsiteY1"/>
                </a:cxn>
                <a:cxn ang="0">
                  <a:pos x="connsiteX2" y="connsiteY2"/>
                </a:cxn>
                <a:cxn ang="0">
                  <a:pos x="connsiteX3" y="connsiteY3"/>
                </a:cxn>
              </a:cxnLst>
              <a:rect l="l" t="t" r="r" b="b"/>
              <a:pathLst>
                <a:path w="436098" h="185225">
                  <a:moveTo>
                    <a:pt x="0" y="171157"/>
                  </a:moveTo>
                  <a:cubicBezTo>
                    <a:pt x="76200" y="85578"/>
                    <a:pt x="152400" y="0"/>
                    <a:pt x="225083" y="2345"/>
                  </a:cubicBezTo>
                  <a:cubicBezTo>
                    <a:pt x="297766" y="4690"/>
                    <a:pt x="436098" y="185225"/>
                    <a:pt x="436098" y="185225"/>
                  </a:cubicBezTo>
                  <a:lnTo>
                    <a:pt x="436098" y="185225"/>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0" name="Freeform 89">
              <a:extLst>
                <a:ext uri="{FF2B5EF4-FFF2-40B4-BE49-F238E27FC236}">
                  <a16:creationId xmlns:a16="http://schemas.microsoft.com/office/drawing/2014/main" id="{DC508F31-B5D9-4067-82FB-1508F6319EDF}"/>
                </a:ext>
              </a:extLst>
            </p:cNvPr>
            <p:cNvSpPr/>
            <p:nvPr/>
          </p:nvSpPr>
          <p:spPr>
            <a:xfrm>
              <a:off x="2035175" y="4097338"/>
              <a:ext cx="436563" cy="185737"/>
            </a:xfrm>
            <a:custGeom>
              <a:avLst/>
              <a:gdLst>
                <a:gd name="connsiteX0" fmla="*/ 0 w 436098"/>
                <a:gd name="connsiteY0" fmla="*/ 171157 h 185225"/>
                <a:gd name="connsiteX1" fmla="*/ 225083 w 436098"/>
                <a:gd name="connsiteY1" fmla="*/ 2345 h 185225"/>
                <a:gd name="connsiteX2" fmla="*/ 436098 w 436098"/>
                <a:gd name="connsiteY2" fmla="*/ 185225 h 185225"/>
                <a:gd name="connsiteX3" fmla="*/ 436098 w 436098"/>
                <a:gd name="connsiteY3" fmla="*/ 185225 h 185225"/>
              </a:gdLst>
              <a:ahLst/>
              <a:cxnLst>
                <a:cxn ang="0">
                  <a:pos x="connsiteX0" y="connsiteY0"/>
                </a:cxn>
                <a:cxn ang="0">
                  <a:pos x="connsiteX1" y="connsiteY1"/>
                </a:cxn>
                <a:cxn ang="0">
                  <a:pos x="connsiteX2" y="connsiteY2"/>
                </a:cxn>
                <a:cxn ang="0">
                  <a:pos x="connsiteX3" y="connsiteY3"/>
                </a:cxn>
              </a:cxnLst>
              <a:rect l="l" t="t" r="r" b="b"/>
              <a:pathLst>
                <a:path w="436098" h="185225">
                  <a:moveTo>
                    <a:pt x="0" y="171157"/>
                  </a:moveTo>
                  <a:cubicBezTo>
                    <a:pt x="76200" y="85578"/>
                    <a:pt x="152400" y="0"/>
                    <a:pt x="225083" y="2345"/>
                  </a:cubicBezTo>
                  <a:cubicBezTo>
                    <a:pt x="297766" y="4690"/>
                    <a:pt x="436098" y="185225"/>
                    <a:pt x="436098" y="185225"/>
                  </a:cubicBezTo>
                  <a:lnTo>
                    <a:pt x="436098" y="185225"/>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1" name="Freeform 90">
              <a:extLst>
                <a:ext uri="{FF2B5EF4-FFF2-40B4-BE49-F238E27FC236}">
                  <a16:creationId xmlns:a16="http://schemas.microsoft.com/office/drawing/2014/main" id="{27A5C46F-06A5-4497-8AFF-ABA7813C7284}"/>
                </a:ext>
              </a:extLst>
            </p:cNvPr>
            <p:cNvSpPr/>
            <p:nvPr/>
          </p:nvSpPr>
          <p:spPr>
            <a:xfrm>
              <a:off x="2459038" y="4100513"/>
              <a:ext cx="434975" cy="185737"/>
            </a:xfrm>
            <a:custGeom>
              <a:avLst/>
              <a:gdLst>
                <a:gd name="connsiteX0" fmla="*/ 0 w 436098"/>
                <a:gd name="connsiteY0" fmla="*/ 171157 h 185225"/>
                <a:gd name="connsiteX1" fmla="*/ 225083 w 436098"/>
                <a:gd name="connsiteY1" fmla="*/ 2345 h 185225"/>
                <a:gd name="connsiteX2" fmla="*/ 436098 w 436098"/>
                <a:gd name="connsiteY2" fmla="*/ 185225 h 185225"/>
                <a:gd name="connsiteX3" fmla="*/ 436098 w 436098"/>
                <a:gd name="connsiteY3" fmla="*/ 185225 h 185225"/>
              </a:gdLst>
              <a:ahLst/>
              <a:cxnLst>
                <a:cxn ang="0">
                  <a:pos x="connsiteX0" y="connsiteY0"/>
                </a:cxn>
                <a:cxn ang="0">
                  <a:pos x="connsiteX1" y="connsiteY1"/>
                </a:cxn>
                <a:cxn ang="0">
                  <a:pos x="connsiteX2" y="connsiteY2"/>
                </a:cxn>
                <a:cxn ang="0">
                  <a:pos x="connsiteX3" y="connsiteY3"/>
                </a:cxn>
              </a:cxnLst>
              <a:rect l="l" t="t" r="r" b="b"/>
              <a:pathLst>
                <a:path w="436098" h="185225">
                  <a:moveTo>
                    <a:pt x="0" y="171157"/>
                  </a:moveTo>
                  <a:cubicBezTo>
                    <a:pt x="76200" y="85578"/>
                    <a:pt x="152400" y="0"/>
                    <a:pt x="225083" y="2345"/>
                  </a:cubicBezTo>
                  <a:cubicBezTo>
                    <a:pt x="297766" y="4690"/>
                    <a:pt x="436098" y="185225"/>
                    <a:pt x="436098" y="185225"/>
                  </a:cubicBezTo>
                  <a:lnTo>
                    <a:pt x="436098" y="185225"/>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2" name="Freeform 91">
              <a:extLst>
                <a:ext uri="{FF2B5EF4-FFF2-40B4-BE49-F238E27FC236}">
                  <a16:creationId xmlns:a16="http://schemas.microsoft.com/office/drawing/2014/main" id="{4B62F505-2CC3-4AF4-B218-E784736032EC}"/>
                </a:ext>
              </a:extLst>
            </p:cNvPr>
            <p:cNvSpPr/>
            <p:nvPr/>
          </p:nvSpPr>
          <p:spPr>
            <a:xfrm>
              <a:off x="2901950" y="4100513"/>
              <a:ext cx="434975" cy="185737"/>
            </a:xfrm>
            <a:custGeom>
              <a:avLst/>
              <a:gdLst>
                <a:gd name="connsiteX0" fmla="*/ 0 w 436098"/>
                <a:gd name="connsiteY0" fmla="*/ 171157 h 185225"/>
                <a:gd name="connsiteX1" fmla="*/ 225083 w 436098"/>
                <a:gd name="connsiteY1" fmla="*/ 2345 h 185225"/>
                <a:gd name="connsiteX2" fmla="*/ 436098 w 436098"/>
                <a:gd name="connsiteY2" fmla="*/ 185225 h 185225"/>
                <a:gd name="connsiteX3" fmla="*/ 436098 w 436098"/>
                <a:gd name="connsiteY3" fmla="*/ 185225 h 185225"/>
              </a:gdLst>
              <a:ahLst/>
              <a:cxnLst>
                <a:cxn ang="0">
                  <a:pos x="connsiteX0" y="connsiteY0"/>
                </a:cxn>
                <a:cxn ang="0">
                  <a:pos x="connsiteX1" y="connsiteY1"/>
                </a:cxn>
                <a:cxn ang="0">
                  <a:pos x="connsiteX2" y="connsiteY2"/>
                </a:cxn>
                <a:cxn ang="0">
                  <a:pos x="connsiteX3" y="connsiteY3"/>
                </a:cxn>
              </a:cxnLst>
              <a:rect l="l" t="t" r="r" b="b"/>
              <a:pathLst>
                <a:path w="436098" h="185225">
                  <a:moveTo>
                    <a:pt x="0" y="171157"/>
                  </a:moveTo>
                  <a:cubicBezTo>
                    <a:pt x="76200" y="85578"/>
                    <a:pt x="152400" y="0"/>
                    <a:pt x="225083" y="2345"/>
                  </a:cubicBezTo>
                  <a:cubicBezTo>
                    <a:pt x="297766" y="4690"/>
                    <a:pt x="436098" y="185225"/>
                    <a:pt x="436098" y="185225"/>
                  </a:cubicBezTo>
                  <a:lnTo>
                    <a:pt x="436098" y="185225"/>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5" name="Freeform 94">
              <a:extLst>
                <a:ext uri="{FF2B5EF4-FFF2-40B4-BE49-F238E27FC236}">
                  <a16:creationId xmlns:a16="http://schemas.microsoft.com/office/drawing/2014/main" id="{3E5AACE7-A3BA-47BD-A9F0-EA59BA9698BB}"/>
                </a:ext>
              </a:extLst>
            </p:cNvPr>
            <p:cNvSpPr/>
            <p:nvPr/>
          </p:nvSpPr>
          <p:spPr>
            <a:xfrm>
              <a:off x="1785938" y="3865563"/>
              <a:ext cx="690562" cy="200025"/>
            </a:xfrm>
            <a:custGeom>
              <a:avLst/>
              <a:gdLst>
                <a:gd name="connsiteX0" fmla="*/ 0 w 689317"/>
                <a:gd name="connsiteY0" fmla="*/ 199292 h 199292"/>
                <a:gd name="connsiteX1" fmla="*/ 365760 w 689317"/>
                <a:gd name="connsiteY1" fmla="*/ 30480 h 199292"/>
                <a:gd name="connsiteX2" fmla="*/ 689317 w 689317"/>
                <a:gd name="connsiteY2" fmla="*/ 16412 h 199292"/>
                <a:gd name="connsiteX3" fmla="*/ 689317 w 689317"/>
                <a:gd name="connsiteY3" fmla="*/ 16412 h 199292"/>
              </a:gdLst>
              <a:ahLst/>
              <a:cxnLst>
                <a:cxn ang="0">
                  <a:pos x="connsiteX0" y="connsiteY0"/>
                </a:cxn>
                <a:cxn ang="0">
                  <a:pos x="connsiteX1" y="connsiteY1"/>
                </a:cxn>
                <a:cxn ang="0">
                  <a:pos x="connsiteX2" y="connsiteY2"/>
                </a:cxn>
                <a:cxn ang="0">
                  <a:pos x="connsiteX3" y="connsiteY3"/>
                </a:cxn>
              </a:cxnLst>
              <a:rect l="l" t="t" r="r" b="b"/>
              <a:pathLst>
                <a:path w="689317" h="199292">
                  <a:moveTo>
                    <a:pt x="0" y="199292"/>
                  </a:moveTo>
                  <a:cubicBezTo>
                    <a:pt x="125437" y="130126"/>
                    <a:pt x="250874" y="60960"/>
                    <a:pt x="365760" y="30480"/>
                  </a:cubicBezTo>
                  <a:cubicBezTo>
                    <a:pt x="480646" y="0"/>
                    <a:pt x="689317" y="16412"/>
                    <a:pt x="689317" y="16412"/>
                  </a:cubicBezTo>
                  <a:lnTo>
                    <a:pt x="689317" y="16412"/>
                  </a:lnTo>
                </a:path>
              </a:pathLst>
            </a:cu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21636" name="TextBox 95">
              <a:extLst>
                <a:ext uri="{FF2B5EF4-FFF2-40B4-BE49-F238E27FC236}">
                  <a16:creationId xmlns:a16="http://schemas.microsoft.com/office/drawing/2014/main" id="{DFBA7FF5-E97A-4594-A9BE-E4DECB0BEAC8}"/>
                </a:ext>
              </a:extLst>
            </p:cNvPr>
            <p:cNvSpPr txBox="1">
              <a:spLocks noChangeArrowheads="1"/>
            </p:cNvSpPr>
            <p:nvPr/>
          </p:nvSpPr>
          <p:spPr bwMode="auto">
            <a:xfrm>
              <a:off x="2404404" y="3657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w</a:t>
              </a:r>
            </a:p>
          </p:txBody>
        </p:sp>
        <p:sp>
          <p:nvSpPr>
            <p:cNvPr id="21637" name="TextBox 96">
              <a:extLst>
                <a:ext uri="{FF2B5EF4-FFF2-40B4-BE49-F238E27FC236}">
                  <a16:creationId xmlns:a16="http://schemas.microsoft.com/office/drawing/2014/main" id="{6FDF085A-97A4-4929-BDBF-E820F0F0EBDF}"/>
                </a:ext>
              </a:extLst>
            </p:cNvPr>
            <p:cNvSpPr txBox="1">
              <a:spLocks noChangeArrowheads="1"/>
            </p:cNvSpPr>
            <p:nvPr/>
          </p:nvSpPr>
          <p:spPr bwMode="auto">
            <a:xfrm>
              <a:off x="3581400" y="4267200"/>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a:t>WL</a:t>
              </a:r>
              <a:r>
                <a:rPr lang="en-US" altLang="en-US" sz="2000" b="1" baseline="30000"/>
                <a:t>2</a:t>
              </a:r>
              <a:r>
                <a:rPr lang="en-US" altLang="en-US" sz="2000" b="1"/>
                <a:t>/12</a:t>
              </a:r>
            </a:p>
          </p:txBody>
        </p:sp>
      </p:grpSp>
      <p:grpSp>
        <p:nvGrpSpPr>
          <p:cNvPr id="18" name="Group 125">
            <a:extLst>
              <a:ext uri="{FF2B5EF4-FFF2-40B4-BE49-F238E27FC236}">
                <a16:creationId xmlns:a16="http://schemas.microsoft.com/office/drawing/2014/main" id="{85D208F5-7670-42E4-ADD3-3D03488674B7}"/>
              </a:ext>
            </a:extLst>
          </p:cNvPr>
          <p:cNvGrpSpPr>
            <a:grpSpLocks/>
          </p:cNvGrpSpPr>
          <p:nvPr/>
        </p:nvGrpSpPr>
        <p:grpSpPr bwMode="auto">
          <a:xfrm>
            <a:off x="500063" y="4953000"/>
            <a:ext cx="3538537" cy="1524000"/>
            <a:chOff x="499645" y="4953000"/>
            <a:chExt cx="3538955" cy="1524000"/>
          </a:xfrm>
        </p:grpSpPr>
        <p:grpSp>
          <p:nvGrpSpPr>
            <p:cNvPr id="21605" name="Group 98">
              <a:extLst>
                <a:ext uri="{FF2B5EF4-FFF2-40B4-BE49-F238E27FC236}">
                  <a16:creationId xmlns:a16="http://schemas.microsoft.com/office/drawing/2014/main" id="{68DB253F-5242-44EE-905C-C6F601A96E1E}"/>
                </a:ext>
              </a:extLst>
            </p:cNvPr>
            <p:cNvGrpSpPr>
              <a:grpSpLocks/>
            </p:cNvGrpSpPr>
            <p:nvPr/>
          </p:nvGrpSpPr>
          <p:grpSpPr bwMode="auto">
            <a:xfrm>
              <a:off x="499645" y="4953000"/>
              <a:ext cx="3538955" cy="1524000"/>
              <a:chOff x="499645" y="3657600"/>
              <a:chExt cx="3538955" cy="1524000"/>
            </a:xfrm>
          </p:grpSpPr>
          <p:grpSp>
            <p:nvGrpSpPr>
              <p:cNvPr id="21610" name="Group 65">
                <a:extLst>
                  <a:ext uri="{FF2B5EF4-FFF2-40B4-BE49-F238E27FC236}">
                    <a16:creationId xmlns:a16="http://schemas.microsoft.com/office/drawing/2014/main" id="{7C08B1C7-271D-468D-8957-5E932C957CC6}"/>
                  </a:ext>
                </a:extLst>
              </p:cNvPr>
              <p:cNvGrpSpPr>
                <a:grpSpLocks/>
              </p:cNvGrpSpPr>
              <p:nvPr/>
            </p:nvGrpSpPr>
            <p:grpSpPr bwMode="auto">
              <a:xfrm>
                <a:off x="499645" y="3810000"/>
                <a:ext cx="3118323" cy="1371600"/>
                <a:chOff x="499645" y="990600"/>
                <a:chExt cx="3118323" cy="1371600"/>
              </a:xfrm>
            </p:grpSpPr>
            <p:grpSp>
              <p:nvGrpSpPr>
                <p:cNvPr id="21617" name="Group 18">
                  <a:extLst>
                    <a:ext uri="{FF2B5EF4-FFF2-40B4-BE49-F238E27FC236}">
                      <a16:creationId xmlns:a16="http://schemas.microsoft.com/office/drawing/2014/main" id="{2F480893-DAB2-46B3-84D6-BEBB4A26EC44}"/>
                    </a:ext>
                  </a:extLst>
                </p:cNvPr>
                <p:cNvGrpSpPr>
                  <a:grpSpLocks/>
                </p:cNvGrpSpPr>
                <p:nvPr/>
              </p:nvGrpSpPr>
              <p:grpSpPr bwMode="auto">
                <a:xfrm>
                  <a:off x="914400" y="1174462"/>
                  <a:ext cx="2703568" cy="959138"/>
                  <a:chOff x="2153447" y="1022062"/>
                  <a:chExt cx="2703568" cy="959138"/>
                </a:xfrm>
              </p:grpSpPr>
              <p:sp>
                <p:nvSpPr>
                  <p:cNvPr id="112" name="Rectangle 111">
                    <a:extLst>
                      <a:ext uri="{FF2B5EF4-FFF2-40B4-BE49-F238E27FC236}">
                        <a16:creationId xmlns:a16="http://schemas.microsoft.com/office/drawing/2014/main" id="{72BC7738-B2E9-489C-90DB-E49762DCE035}"/>
                      </a:ext>
                    </a:extLst>
                  </p:cNvPr>
                  <p:cNvSpPr/>
                  <p:nvPr/>
                </p:nvSpPr>
                <p:spPr>
                  <a:xfrm>
                    <a:off x="2361065" y="1295400"/>
                    <a:ext cx="2210061" cy="460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3" name="Rectangle 112">
                    <a:extLst>
                      <a:ext uri="{FF2B5EF4-FFF2-40B4-BE49-F238E27FC236}">
                        <a16:creationId xmlns:a16="http://schemas.microsoft.com/office/drawing/2014/main" id="{06911421-F43F-440B-BED7-223B709A80A3}"/>
                      </a:ext>
                    </a:extLst>
                  </p:cNvPr>
                  <p:cNvSpPr/>
                  <p:nvPr/>
                </p:nvSpPr>
                <p:spPr>
                  <a:xfrm>
                    <a:off x="2284857" y="1052513"/>
                    <a:ext cx="122251"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14" name="Straight Connector 113">
                    <a:extLst>
                      <a:ext uri="{FF2B5EF4-FFF2-40B4-BE49-F238E27FC236}">
                        <a16:creationId xmlns:a16="http://schemas.microsoft.com/office/drawing/2014/main" id="{9D8E7869-6C9D-4BB8-86D6-79959F778A6F}"/>
                      </a:ext>
                    </a:extLst>
                  </p:cNvPr>
                  <p:cNvCxnSpPr/>
                  <p:nvPr/>
                </p:nvCxnSpPr>
                <p:spPr>
                  <a:xfrm rot="5400000">
                    <a:off x="2257090" y="1828006"/>
                    <a:ext cx="3048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ADD1AD0-1E53-4600-AB1C-C4C1297468AC}"/>
                      </a:ext>
                    </a:extLst>
                  </p:cNvPr>
                  <p:cNvCxnSpPr/>
                  <p:nvPr/>
                </p:nvCxnSpPr>
                <p:spPr>
                  <a:xfrm rot="5400000">
                    <a:off x="4430628" y="1818482"/>
                    <a:ext cx="2270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B38889EB-06D2-4922-A7DA-BF226533142B}"/>
                      </a:ext>
                    </a:extLst>
                  </p:cNvPr>
                  <p:cNvCxnSpPr/>
                  <p:nvPr/>
                </p:nvCxnSpPr>
                <p:spPr>
                  <a:xfrm>
                    <a:off x="2410283" y="1828800"/>
                    <a:ext cx="2133852"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625" name="TextBox 116">
                    <a:extLst>
                      <a:ext uri="{FF2B5EF4-FFF2-40B4-BE49-F238E27FC236}">
                        <a16:creationId xmlns:a16="http://schemas.microsoft.com/office/drawing/2014/main" id="{307018B5-1530-4D03-9AD4-A78C9E8E4C4B}"/>
                      </a:ext>
                    </a:extLst>
                  </p:cNvPr>
                  <p:cNvSpPr txBox="1">
                    <a:spLocks noChangeArrowheads="1"/>
                  </p:cNvSpPr>
                  <p:nvPr/>
                </p:nvSpPr>
                <p:spPr bwMode="auto">
                  <a:xfrm>
                    <a:off x="3248464" y="1523206"/>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a:t>
                    </a:r>
                  </a:p>
                </p:txBody>
              </p:sp>
              <p:sp>
                <p:nvSpPr>
                  <p:cNvPr id="118" name="Rectangle 117">
                    <a:extLst>
                      <a:ext uri="{FF2B5EF4-FFF2-40B4-BE49-F238E27FC236}">
                        <a16:creationId xmlns:a16="http://schemas.microsoft.com/office/drawing/2014/main" id="{B3F9E34D-3AB4-4053-97FA-96270D145108}"/>
                      </a:ext>
                    </a:extLst>
                  </p:cNvPr>
                  <p:cNvSpPr/>
                  <p:nvPr/>
                </p:nvSpPr>
                <p:spPr>
                  <a:xfrm>
                    <a:off x="4571126" y="1066800"/>
                    <a:ext cx="122251" cy="533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9" name="Arc 118">
                    <a:extLst>
                      <a:ext uri="{FF2B5EF4-FFF2-40B4-BE49-F238E27FC236}">
                        <a16:creationId xmlns:a16="http://schemas.microsoft.com/office/drawing/2014/main" id="{4AD216EF-8D8B-45AB-906A-7541716676F0}"/>
                      </a:ext>
                    </a:extLst>
                  </p:cNvPr>
                  <p:cNvSpPr/>
                  <p:nvPr/>
                </p:nvSpPr>
                <p:spPr>
                  <a:xfrm rot="218489">
                    <a:off x="4323447" y="1039813"/>
                    <a:ext cx="533463" cy="639762"/>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sp>
                <p:nvSpPr>
                  <p:cNvPr id="120" name="Arc 119">
                    <a:extLst>
                      <a:ext uri="{FF2B5EF4-FFF2-40B4-BE49-F238E27FC236}">
                        <a16:creationId xmlns:a16="http://schemas.microsoft.com/office/drawing/2014/main" id="{644B9211-AC92-4A6B-90FB-4C811B39A8AE}"/>
                      </a:ext>
                    </a:extLst>
                  </p:cNvPr>
                  <p:cNvSpPr/>
                  <p:nvPr/>
                </p:nvSpPr>
                <p:spPr>
                  <a:xfrm rot="218489" flipH="1">
                    <a:off x="2153078" y="1022350"/>
                    <a:ext cx="473131" cy="639763"/>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grpSp>
            <p:cxnSp>
              <p:nvCxnSpPr>
                <p:cNvPr id="110" name="Straight Connector 109">
                  <a:extLst>
                    <a:ext uri="{FF2B5EF4-FFF2-40B4-BE49-F238E27FC236}">
                      <a16:creationId xmlns:a16="http://schemas.microsoft.com/office/drawing/2014/main" id="{72A55B2F-680E-4D29-8CB4-9F6960175E1D}"/>
                    </a:ext>
                  </a:extLst>
                </p:cNvPr>
                <p:cNvCxnSpPr/>
                <p:nvPr/>
              </p:nvCxnSpPr>
              <p:spPr>
                <a:xfrm rot="5400000">
                  <a:off x="1071223" y="1082675"/>
                  <a:ext cx="182562"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619" name="TextBox 110">
                  <a:extLst>
                    <a:ext uri="{FF2B5EF4-FFF2-40B4-BE49-F238E27FC236}">
                      <a16:creationId xmlns:a16="http://schemas.microsoft.com/office/drawing/2014/main" id="{0CF3E73E-91FE-48B6-926C-77EBCE8C3775}"/>
                    </a:ext>
                  </a:extLst>
                </p:cNvPr>
                <p:cNvSpPr txBox="1">
                  <a:spLocks noChangeArrowheads="1"/>
                </p:cNvSpPr>
                <p:nvPr/>
              </p:nvSpPr>
              <p:spPr bwMode="auto">
                <a:xfrm rot="4654997">
                  <a:off x="13900" y="1476345"/>
                  <a:ext cx="137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t>11WL</a:t>
                  </a:r>
                  <a:r>
                    <a:rPr lang="en-US" altLang="en-US" sz="2000" baseline="30000"/>
                    <a:t>2</a:t>
                  </a:r>
                  <a:r>
                    <a:rPr lang="en-US" altLang="en-US" sz="2000"/>
                    <a:t>/192</a:t>
                  </a:r>
                </a:p>
              </p:txBody>
            </p:sp>
          </p:grpSp>
          <p:sp>
            <p:nvSpPr>
              <p:cNvPr id="101" name="Freeform 100">
                <a:extLst>
                  <a:ext uri="{FF2B5EF4-FFF2-40B4-BE49-F238E27FC236}">
                    <a16:creationId xmlns:a16="http://schemas.microsoft.com/office/drawing/2014/main" id="{D4BF9004-DFDD-496B-9C39-8407292BD990}"/>
                  </a:ext>
                </a:extLst>
              </p:cNvPr>
              <p:cNvSpPr/>
              <p:nvPr/>
            </p:nvSpPr>
            <p:spPr>
              <a:xfrm>
                <a:off x="1218867" y="4067175"/>
                <a:ext cx="361993" cy="200025"/>
              </a:xfrm>
              <a:custGeom>
                <a:avLst/>
                <a:gdLst>
                  <a:gd name="connsiteX0" fmla="*/ 0 w 436098"/>
                  <a:gd name="connsiteY0" fmla="*/ 171157 h 185225"/>
                  <a:gd name="connsiteX1" fmla="*/ 225083 w 436098"/>
                  <a:gd name="connsiteY1" fmla="*/ 2345 h 185225"/>
                  <a:gd name="connsiteX2" fmla="*/ 436098 w 436098"/>
                  <a:gd name="connsiteY2" fmla="*/ 185225 h 185225"/>
                  <a:gd name="connsiteX3" fmla="*/ 436098 w 436098"/>
                  <a:gd name="connsiteY3" fmla="*/ 185225 h 185225"/>
                </a:gdLst>
                <a:ahLst/>
                <a:cxnLst>
                  <a:cxn ang="0">
                    <a:pos x="connsiteX0" y="connsiteY0"/>
                  </a:cxn>
                  <a:cxn ang="0">
                    <a:pos x="connsiteX1" y="connsiteY1"/>
                  </a:cxn>
                  <a:cxn ang="0">
                    <a:pos x="connsiteX2" y="connsiteY2"/>
                  </a:cxn>
                  <a:cxn ang="0">
                    <a:pos x="connsiteX3" y="connsiteY3"/>
                  </a:cxn>
                </a:cxnLst>
                <a:rect l="l" t="t" r="r" b="b"/>
                <a:pathLst>
                  <a:path w="436098" h="185225">
                    <a:moveTo>
                      <a:pt x="0" y="171157"/>
                    </a:moveTo>
                    <a:cubicBezTo>
                      <a:pt x="76200" y="85578"/>
                      <a:pt x="152400" y="0"/>
                      <a:pt x="225083" y="2345"/>
                    </a:cubicBezTo>
                    <a:cubicBezTo>
                      <a:pt x="297766" y="4690"/>
                      <a:pt x="436098" y="185225"/>
                      <a:pt x="436098" y="185225"/>
                    </a:cubicBezTo>
                    <a:lnTo>
                      <a:pt x="436098" y="185225"/>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02" name="Freeform 101">
                <a:extLst>
                  <a:ext uri="{FF2B5EF4-FFF2-40B4-BE49-F238E27FC236}">
                    <a16:creationId xmlns:a16="http://schemas.microsoft.com/office/drawing/2014/main" id="{3A400B71-4AC6-4AD6-9FA4-71B13642B58D}"/>
                  </a:ext>
                </a:extLst>
              </p:cNvPr>
              <p:cNvSpPr/>
              <p:nvPr/>
            </p:nvSpPr>
            <p:spPr>
              <a:xfrm>
                <a:off x="1603087" y="4067175"/>
                <a:ext cx="301661" cy="200025"/>
              </a:xfrm>
              <a:custGeom>
                <a:avLst/>
                <a:gdLst>
                  <a:gd name="connsiteX0" fmla="*/ 0 w 436098"/>
                  <a:gd name="connsiteY0" fmla="*/ 171157 h 185225"/>
                  <a:gd name="connsiteX1" fmla="*/ 225083 w 436098"/>
                  <a:gd name="connsiteY1" fmla="*/ 2345 h 185225"/>
                  <a:gd name="connsiteX2" fmla="*/ 436098 w 436098"/>
                  <a:gd name="connsiteY2" fmla="*/ 185225 h 185225"/>
                  <a:gd name="connsiteX3" fmla="*/ 436098 w 436098"/>
                  <a:gd name="connsiteY3" fmla="*/ 185225 h 185225"/>
                </a:gdLst>
                <a:ahLst/>
                <a:cxnLst>
                  <a:cxn ang="0">
                    <a:pos x="connsiteX0" y="connsiteY0"/>
                  </a:cxn>
                  <a:cxn ang="0">
                    <a:pos x="connsiteX1" y="connsiteY1"/>
                  </a:cxn>
                  <a:cxn ang="0">
                    <a:pos x="connsiteX2" y="connsiteY2"/>
                  </a:cxn>
                  <a:cxn ang="0">
                    <a:pos x="connsiteX3" y="connsiteY3"/>
                  </a:cxn>
                </a:cxnLst>
                <a:rect l="l" t="t" r="r" b="b"/>
                <a:pathLst>
                  <a:path w="436098" h="185225">
                    <a:moveTo>
                      <a:pt x="0" y="171157"/>
                    </a:moveTo>
                    <a:cubicBezTo>
                      <a:pt x="76200" y="85578"/>
                      <a:pt x="152400" y="0"/>
                      <a:pt x="225083" y="2345"/>
                    </a:cubicBezTo>
                    <a:cubicBezTo>
                      <a:pt x="297766" y="4690"/>
                      <a:pt x="436098" y="185225"/>
                      <a:pt x="436098" y="185225"/>
                    </a:cubicBezTo>
                    <a:lnTo>
                      <a:pt x="436098" y="185225"/>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03" name="Freeform 102">
                <a:extLst>
                  <a:ext uri="{FF2B5EF4-FFF2-40B4-BE49-F238E27FC236}">
                    <a16:creationId xmlns:a16="http://schemas.microsoft.com/office/drawing/2014/main" id="{3CE3024F-EAAA-41B4-8971-FADA6BFDD894}"/>
                  </a:ext>
                </a:extLst>
              </p:cNvPr>
              <p:cNvSpPr/>
              <p:nvPr/>
            </p:nvSpPr>
            <p:spPr>
              <a:xfrm>
                <a:off x="1904748" y="4097338"/>
                <a:ext cx="327064" cy="169862"/>
              </a:xfrm>
              <a:custGeom>
                <a:avLst/>
                <a:gdLst>
                  <a:gd name="connsiteX0" fmla="*/ 0 w 436098"/>
                  <a:gd name="connsiteY0" fmla="*/ 171157 h 185225"/>
                  <a:gd name="connsiteX1" fmla="*/ 225083 w 436098"/>
                  <a:gd name="connsiteY1" fmla="*/ 2345 h 185225"/>
                  <a:gd name="connsiteX2" fmla="*/ 436098 w 436098"/>
                  <a:gd name="connsiteY2" fmla="*/ 185225 h 185225"/>
                  <a:gd name="connsiteX3" fmla="*/ 436098 w 436098"/>
                  <a:gd name="connsiteY3" fmla="*/ 185225 h 185225"/>
                </a:gdLst>
                <a:ahLst/>
                <a:cxnLst>
                  <a:cxn ang="0">
                    <a:pos x="connsiteX0" y="connsiteY0"/>
                  </a:cxn>
                  <a:cxn ang="0">
                    <a:pos x="connsiteX1" y="connsiteY1"/>
                  </a:cxn>
                  <a:cxn ang="0">
                    <a:pos x="connsiteX2" y="connsiteY2"/>
                  </a:cxn>
                  <a:cxn ang="0">
                    <a:pos x="connsiteX3" y="connsiteY3"/>
                  </a:cxn>
                </a:cxnLst>
                <a:rect l="l" t="t" r="r" b="b"/>
                <a:pathLst>
                  <a:path w="436098" h="185225">
                    <a:moveTo>
                      <a:pt x="0" y="171157"/>
                    </a:moveTo>
                    <a:cubicBezTo>
                      <a:pt x="76200" y="85578"/>
                      <a:pt x="152400" y="0"/>
                      <a:pt x="225083" y="2345"/>
                    </a:cubicBezTo>
                    <a:cubicBezTo>
                      <a:pt x="297766" y="4690"/>
                      <a:pt x="436098" y="185225"/>
                      <a:pt x="436098" y="185225"/>
                    </a:cubicBezTo>
                    <a:lnTo>
                      <a:pt x="436098" y="185225"/>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06" name="Freeform 105">
                <a:extLst>
                  <a:ext uri="{FF2B5EF4-FFF2-40B4-BE49-F238E27FC236}">
                    <a16:creationId xmlns:a16="http://schemas.microsoft.com/office/drawing/2014/main" id="{00E15CCB-2CC0-4B30-9DF1-1448196AC18E}"/>
                  </a:ext>
                </a:extLst>
              </p:cNvPr>
              <p:cNvSpPr/>
              <p:nvPr/>
            </p:nvSpPr>
            <p:spPr>
              <a:xfrm>
                <a:off x="1787259" y="3865563"/>
                <a:ext cx="689056" cy="200025"/>
              </a:xfrm>
              <a:custGeom>
                <a:avLst/>
                <a:gdLst>
                  <a:gd name="connsiteX0" fmla="*/ 0 w 689317"/>
                  <a:gd name="connsiteY0" fmla="*/ 199292 h 199292"/>
                  <a:gd name="connsiteX1" fmla="*/ 365760 w 689317"/>
                  <a:gd name="connsiteY1" fmla="*/ 30480 h 199292"/>
                  <a:gd name="connsiteX2" fmla="*/ 689317 w 689317"/>
                  <a:gd name="connsiteY2" fmla="*/ 16412 h 199292"/>
                  <a:gd name="connsiteX3" fmla="*/ 689317 w 689317"/>
                  <a:gd name="connsiteY3" fmla="*/ 16412 h 199292"/>
                </a:gdLst>
                <a:ahLst/>
                <a:cxnLst>
                  <a:cxn ang="0">
                    <a:pos x="connsiteX0" y="connsiteY0"/>
                  </a:cxn>
                  <a:cxn ang="0">
                    <a:pos x="connsiteX1" y="connsiteY1"/>
                  </a:cxn>
                  <a:cxn ang="0">
                    <a:pos x="connsiteX2" y="connsiteY2"/>
                  </a:cxn>
                  <a:cxn ang="0">
                    <a:pos x="connsiteX3" y="connsiteY3"/>
                  </a:cxn>
                </a:cxnLst>
                <a:rect l="l" t="t" r="r" b="b"/>
                <a:pathLst>
                  <a:path w="689317" h="199292">
                    <a:moveTo>
                      <a:pt x="0" y="199292"/>
                    </a:moveTo>
                    <a:cubicBezTo>
                      <a:pt x="125437" y="130126"/>
                      <a:pt x="250874" y="60960"/>
                      <a:pt x="365760" y="30480"/>
                    </a:cubicBezTo>
                    <a:cubicBezTo>
                      <a:pt x="480646" y="0"/>
                      <a:pt x="689317" y="16412"/>
                      <a:pt x="689317" y="16412"/>
                    </a:cubicBezTo>
                    <a:lnTo>
                      <a:pt x="689317" y="16412"/>
                    </a:lnTo>
                  </a:path>
                </a:pathLst>
              </a:cu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21615" name="TextBox 106">
                <a:extLst>
                  <a:ext uri="{FF2B5EF4-FFF2-40B4-BE49-F238E27FC236}">
                    <a16:creationId xmlns:a16="http://schemas.microsoft.com/office/drawing/2014/main" id="{EDE726E6-C17E-4869-83E7-224A18106D88}"/>
                  </a:ext>
                </a:extLst>
              </p:cNvPr>
              <p:cNvSpPr txBox="1">
                <a:spLocks noChangeArrowheads="1"/>
              </p:cNvSpPr>
              <p:nvPr/>
            </p:nvSpPr>
            <p:spPr bwMode="auto">
              <a:xfrm>
                <a:off x="2404404" y="3657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w</a:t>
                </a:r>
              </a:p>
            </p:txBody>
          </p:sp>
          <p:sp>
            <p:nvSpPr>
              <p:cNvPr id="21616" name="TextBox 107">
                <a:extLst>
                  <a:ext uri="{FF2B5EF4-FFF2-40B4-BE49-F238E27FC236}">
                    <a16:creationId xmlns:a16="http://schemas.microsoft.com/office/drawing/2014/main" id="{6890F5DD-798F-4F04-B871-9D3F551C2AB6}"/>
                  </a:ext>
                </a:extLst>
              </p:cNvPr>
              <p:cNvSpPr txBox="1">
                <a:spLocks noChangeArrowheads="1"/>
              </p:cNvSpPr>
              <p:nvPr/>
            </p:nvSpPr>
            <p:spPr bwMode="auto">
              <a:xfrm rot="4761677">
                <a:off x="3228945" y="4219545"/>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t>5WL</a:t>
                </a:r>
                <a:r>
                  <a:rPr lang="en-US" altLang="en-US" sz="2000" baseline="30000"/>
                  <a:t>2</a:t>
                </a:r>
                <a:r>
                  <a:rPr lang="en-US" altLang="en-US" sz="2000"/>
                  <a:t>/192</a:t>
                </a:r>
              </a:p>
            </p:txBody>
          </p:sp>
        </p:grpSp>
        <p:cxnSp>
          <p:nvCxnSpPr>
            <p:cNvPr id="121" name="Straight Connector 120">
              <a:extLst>
                <a:ext uri="{FF2B5EF4-FFF2-40B4-BE49-F238E27FC236}">
                  <a16:creationId xmlns:a16="http://schemas.microsoft.com/office/drawing/2014/main" id="{42759249-3311-4D08-ADFB-181A72195210}"/>
                </a:ext>
              </a:extLst>
            </p:cNvPr>
            <p:cNvCxnSpPr/>
            <p:nvPr/>
          </p:nvCxnSpPr>
          <p:spPr>
            <a:xfrm rot="5400000">
              <a:off x="1072810" y="5865813"/>
              <a:ext cx="18256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506DD32-A098-47F2-8982-1A7319F4CBF8}"/>
                </a:ext>
              </a:extLst>
            </p:cNvPr>
            <p:cNvCxnSpPr/>
            <p:nvPr/>
          </p:nvCxnSpPr>
          <p:spPr>
            <a:xfrm>
              <a:off x="1171236" y="5849938"/>
              <a:ext cx="1066926" cy="1587"/>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608" name="TextBox 122">
              <a:extLst>
                <a:ext uri="{FF2B5EF4-FFF2-40B4-BE49-F238E27FC236}">
                  <a16:creationId xmlns:a16="http://schemas.microsoft.com/office/drawing/2014/main" id="{42AA44F5-D353-41B7-9A12-EFB5C466CD63}"/>
                </a:ext>
              </a:extLst>
            </p:cNvPr>
            <p:cNvSpPr txBox="1">
              <a:spLocks noChangeArrowheads="1"/>
            </p:cNvSpPr>
            <p:nvPr/>
          </p:nvSpPr>
          <p:spPr bwMode="auto">
            <a:xfrm>
              <a:off x="1448594" y="5545394"/>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L/2</a:t>
              </a:r>
            </a:p>
          </p:txBody>
        </p:sp>
        <p:cxnSp>
          <p:nvCxnSpPr>
            <p:cNvPr id="125" name="Straight Connector 124">
              <a:extLst>
                <a:ext uri="{FF2B5EF4-FFF2-40B4-BE49-F238E27FC236}">
                  <a16:creationId xmlns:a16="http://schemas.microsoft.com/office/drawing/2014/main" id="{9FF272D3-B9C3-40DA-9A79-3653A28C46D7}"/>
                </a:ext>
              </a:extLst>
            </p:cNvPr>
            <p:cNvCxnSpPr/>
            <p:nvPr/>
          </p:nvCxnSpPr>
          <p:spPr>
            <a:xfrm rot="16200000" flipH="1">
              <a:off x="2132590" y="5866607"/>
              <a:ext cx="15398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Group 154">
            <a:extLst>
              <a:ext uri="{FF2B5EF4-FFF2-40B4-BE49-F238E27FC236}">
                <a16:creationId xmlns:a16="http://schemas.microsoft.com/office/drawing/2014/main" id="{6A9C64A8-D886-4D78-8494-A2BB49BD2B45}"/>
              </a:ext>
            </a:extLst>
          </p:cNvPr>
          <p:cNvGrpSpPr>
            <a:grpSpLocks/>
          </p:cNvGrpSpPr>
          <p:nvPr/>
        </p:nvGrpSpPr>
        <p:grpSpPr bwMode="auto">
          <a:xfrm>
            <a:off x="4495800" y="696913"/>
            <a:ext cx="4572000" cy="1360487"/>
            <a:chOff x="4495800" y="697468"/>
            <a:chExt cx="4572000" cy="1359932"/>
          </a:xfrm>
        </p:grpSpPr>
        <p:grpSp>
          <p:nvGrpSpPr>
            <p:cNvPr id="21584" name="Group 126">
              <a:extLst>
                <a:ext uri="{FF2B5EF4-FFF2-40B4-BE49-F238E27FC236}">
                  <a16:creationId xmlns:a16="http://schemas.microsoft.com/office/drawing/2014/main" id="{543B7776-755D-4B1C-81D9-868E807ECC1C}"/>
                </a:ext>
              </a:extLst>
            </p:cNvPr>
            <p:cNvGrpSpPr>
              <a:grpSpLocks/>
            </p:cNvGrpSpPr>
            <p:nvPr/>
          </p:nvGrpSpPr>
          <p:grpSpPr bwMode="auto">
            <a:xfrm>
              <a:off x="4495800" y="697468"/>
              <a:ext cx="4572000" cy="1359932"/>
              <a:chOff x="0" y="3593068"/>
              <a:chExt cx="4572000" cy="1359932"/>
            </a:xfrm>
          </p:grpSpPr>
          <p:grpSp>
            <p:nvGrpSpPr>
              <p:cNvPr id="21589" name="Group 65">
                <a:extLst>
                  <a:ext uri="{FF2B5EF4-FFF2-40B4-BE49-F238E27FC236}">
                    <a16:creationId xmlns:a16="http://schemas.microsoft.com/office/drawing/2014/main" id="{F5861555-B62F-46D3-B936-651804DA8E32}"/>
                  </a:ext>
                </a:extLst>
              </p:cNvPr>
              <p:cNvGrpSpPr>
                <a:grpSpLocks/>
              </p:cNvGrpSpPr>
              <p:nvPr/>
            </p:nvGrpSpPr>
            <p:grpSpPr bwMode="auto">
              <a:xfrm>
                <a:off x="0" y="3799242"/>
                <a:ext cx="3617968" cy="1153758"/>
                <a:chOff x="0" y="979842"/>
                <a:chExt cx="3617968" cy="1153758"/>
              </a:xfrm>
            </p:grpSpPr>
            <p:grpSp>
              <p:nvGrpSpPr>
                <p:cNvPr id="21593" name="Group 18">
                  <a:extLst>
                    <a:ext uri="{FF2B5EF4-FFF2-40B4-BE49-F238E27FC236}">
                      <a16:creationId xmlns:a16="http://schemas.microsoft.com/office/drawing/2014/main" id="{776DE732-84DE-43DD-A037-D38A4411B94B}"/>
                    </a:ext>
                  </a:extLst>
                </p:cNvPr>
                <p:cNvGrpSpPr>
                  <a:grpSpLocks/>
                </p:cNvGrpSpPr>
                <p:nvPr/>
              </p:nvGrpSpPr>
              <p:grpSpPr bwMode="auto">
                <a:xfrm>
                  <a:off x="914400" y="1174462"/>
                  <a:ext cx="2703568" cy="959138"/>
                  <a:chOff x="2153447" y="1022062"/>
                  <a:chExt cx="2703568" cy="959138"/>
                </a:xfrm>
              </p:grpSpPr>
              <p:sp>
                <p:nvSpPr>
                  <p:cNvPr id="140" name="Rectangle 139">
                    <a:extLst>
                      <a:ext uri="{FF2B5EF4-FFF2-40B4-BE49-F238E27FC236}">
                        <a16:creationId xmlns:a16="http://schemas.microsoft.com/office/drawing/2014/main" id="{8E4FF0C4-D49F-4BF7-82B7-A6EDA23D039D}"/>
                      </a:ext>
                    </a:extLst>
                  </p:cNvPr>
                  <p:cNvSpPr/>
                  <p:nvPr/>
                </p:nvSpPr>
                <p:spPr>
                  <a:xfrm>
                    <a:off x="2361410" y="1295680"/>
                    <a:ext cx="2209800" cy="460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1" name="Rectangle 140">
                    <a:extLst>
                      <a:ext uri="{FF2B5EF4-FFF2-40B4-BE49-F238E27FC236}">
                        <a16:creationId xmlns:a16="http://schemas.microsoft.com/office/drawing/2014/main" id="{D88D7248-AD36-4C65-A6AE-4F0F93EFF8BC}"/>
                      </a:ext>
                    </a:extLst>
                  </p:cNvPr>
                  <p:cNvSpPr/>
                  <p:nvPr/>
                </p:nvSpPr>
                <p:spPr>
                  <a:xfrm>
                    <a:off x="2285210" y="1052892"/>
                    <a:ext cx="122237" cy="53318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42" name="Straight Connector 141">
                    <a:extLst>
                      <a:ext uri="{FF2B5EF4-FFF2-40B4-BE49-F238E27FC236}">
                        <a16:creationId xmlns:a16="http://schemas.microsoft.com/office/drawing/2014/main" id="{4A94C87D-8A3A-4BA0-B31E-89411911F99B}"/>
                      </a:ext>
                    </a:extLst>
                  </p:cNvPr>
                  <p:cNvCxnSpPr/>
                  <p:nvPr/>
                </p:nvCxnSpPr>
                <p:spPr>
                  <a:xfrm rot="5400000">
                    <a:off x="2257491" y="1828068"/>
                    <a:ext cx="3046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2751D8CA-7A21-416F-8BC5-BD9906D9EE22}"/>
                      </a:ext>
                    </a:extLst>
                  </p:cNvPr>
                  <p:cNvCxnSpPr/>
                  <p:nvPr/>
                </p:nvCxnSpPr>
                <p:spPr>
                  <a:xfrm rot="5400000">
                    <a:off x="4430761" y="1818548"/>
                    <a:ext cx="226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DF05D1E7-156D-4C01-8BAC-14BAC2FF7DB2}"/>
                      </a:ext>
                    </a:extLst>
                  </p:cNvPr>
                  <p:cNvCxnSpPr/>
                  <p:nvPr/>
                </p:nvCxnSpPr>
                <p:spPr>
                  <a:xfrm>
                    <a:off x="2410622" y="1828862"/>
                    <a:ext cx="2133600" cy="1587"/>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601" name="TextBox 144">
                    <a:extLst>
                      <a:ext uri="{FF2B5EF4-FFF2-40B4-BE49-F238E27FC236}">
                        <a16:creationId xmlns:a16="http://schemas.microsoft.com/office/drawing/2014/main" id="{49D66EAF-197F-465F-9203-3882E8792907}"/>
                      </a:ext>
                    </a:extLst>
                  </p:cNvPr>
                  <p:cNvSpPr txBox="1">
                    <a:spLocks noChangeArrowheads="1"/>
                  </p:cNvSpPr>
                  <p:nvPr/>
                </p:nvSpPr>
                <p:spPr bwMode="auto">
                  <a:xfrm>
                    <a:off x="3248464" y="1523206"/>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a:t>
                    </a:r>
                  </a:p>
                </p:txBody>
              </p:sp>
              <p:sp>
                <p:nvSpPr>
                  <p:cNvPr id="146" name="Rectangle 145">
                    <a:extLst>
                      <a:ext uri="{FF2B5EF4-FFF2-40B4-BE49-F238E27FC236}">
                        <a16:creationId xmlns:a16="http://schemas.microsoft.com/office/drawing/2014/main" id="{CABBE88D-69F4-44A8-B2F4-132CC87ABE2F}"/>
                      </a:ext>
                    </a:extLst>
                  </p:cNvPr>
                  <p:cNvSpPr/>
                  <p:nvPr/>
                </p:nvSpPr>
                <p:spPr>
                  <a:xfrm>
                    <a:off x="4571210" y="1067174"/>
                    <a:ext cx="122237" cy="53318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7" name="Arc 146">
                    <a:extLst>
                      <a:ext uri="{FF2B5EF4-FFF2-40B4-BE49-F238E27FC236}">
                        <a16:creationId xmlns:a16="http://schemas.microsoft.com/office/drawing/2014/main" id="{D136449B-C62E-4BF0-824F-CC99F4B4B488}"/>
                      </a:ext>
                    </a:extLst>
                  </p:cNvPr>
                  <p:cNvSpPr/>
                  <p:nvPr/>
                </p:nvSpPr>
                <p:spPr>
                  <a:xfrm rot="218489">
                    <a:off x="4323560" y="1040198"/>
                    <a:ext cx="533400" cy="639501"/>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sp>
                <p:nvSpPr>
                  <p:cNvPr id="148" name="Arc 147">
                    <a:extLst>
                      <a:ext uri="{FF2B5EF4-FFF2-40B4-BE49-F238E27FC236}">
                        <a16:creationId xmlns:a16="http://schemas.microsoft.com/office/drawing/2014/main" id="{9FB32D09-0646-44D2-801A-637535E4B4FE}"/>
                      </a:ext>
                    </a:extLst>
                  </p:cNvPr>
                  <p:cNvSpPr/>
                  <p:nvPr/>
                </p:nvSpPr>
                <p:spPr>
                  <a:xfrm rot="218489" flipH="1">
                    <a:off x="2153447" y="1022742"/>
                    <a:ext cx="473075" cy="639502"/>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grpSp>
            <p:cxnSp>
              <p:nvCxnSpPr>
                <p:cNvPr id="138" name="Straight Connector 137">
                  <a:extLst>
                    <a:ext uri="{FF2B5EF4-FFF2-40B4-BE49-F238E27FC236}">
                      <a16:creationId xmlns:a16="http://schemas.microsoft.com/office/drawing/2014/main" id="{37071D3D-9589-4E8A-94C4-4148ADBFA8E9}"/>
                    </a:ext>
                  </a:extLst>
                </p:cNvPr>
                <p:cNvCxnSpPr/>
                <p:nvPr/>
              </p:nvCxnSpPr>
              <p:spPr>
                <a:xfrm rot="16200000" flipH="1">
                  <a:off x="977993" y="1208466"/>
                  <a:ext cx="457013" cy="0"/>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595" name="TextBox 138">
                  <a:extLst>
                    <a:ext uri="{FF2B5EF4-FFF2-40B4-BE49-F238E27FC236}">
                      <a16:creationId xmlns:a16="http://schemas.microsoft.com/office/drawing/2014/main" id="{BE741144-E53C-4833-9922-E219D7B89FC1}"/>
                    </a:ext>
                  </a:extLst>
                </p:cNvPr>
                <p:cNvSpPr txBox="1">
                  <a:spLocks noChangeArrowheads="1"/>
                </p:cNvSpPr>
                <p:nvPr/>
              </p:nvSpPr>
              <p:spPr bwMode="auto">
                <a:xfrm>
                  <a:off x="0" y="1447800"/>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t>WL</a:t>
                  </a:r>
                  <a:r>
                    <a:rPr lang="en-US" altLang="en-US" sz="2000" baseline="30000"/>
                    <a:t>2</a:t>
                  </a:r>
                  <a:r>
                    <a:rPr lang="en-US" altLang="en-US" sz="2000"/>
                    <a:t>/20</a:t>
                  </a:r>
                </a:p>
              </p:txBody>
            </p:sp>
          </p:grpSp>
          <p:sp>
            <p:nvSpPr>
              <p:cNvPr id="134" name="Freeform 133">
                <a:extLst>
                  <a:ext uri="{FF2B5EF4-FFF2-40B4-BE49-F238E27FC236}">
                    <a16:creationId xmlns:a16="http://schemas.microsoft.com/office/drawing/2014/main" id="{1A97415A-305F-4367-B63F-698B47738224}"/>
                  </a:ext>
                </a:extLst>
              </p:cNvPr>
              <p:cNvSpPr/>
              <p:nvPr/>
            </p:nvSpPr>
            <p:spPr>
              <a:xfrm rot="1146834">
                <a:off x="1247775" y="3642260"/>
                <a:ext cx="646113" cy="280873"/>
              </a:xfrm>
              <a:custGeom>
                <a:avLst/>
                <a:gdLst>
                  <a:gd name="connsiteX0" fmla="*/ 0 w 689317"/>
                  <a:gd name="connsiteY0" fmla="*/ 199292 h 199292"/>
                  <a:gd name="connsiteX1" fmla="*/ 365760 w 689317"/>
                  <a:gd name="connsiteY1" fmla="*/ 30480 h 199292"/>
                  <a:gd name="connsiteX2" fmla="*/ 689317 w 689317"/>
                  <a:gd name="connsiteY2" fmla="*/ 16412 h 199292"/>
                  <a:gd name="connsiteX3" fmla="*/ 689317 w 689317"/>
                  <a:gd name="connsiteY3" fmla="*/ 16412 h 199292"/>
                </a:gdLst>
                <a:ahLst/>
                <a:cxnLst>
                  <a:cxn ang="0">
                    <a:pos x="connsiteX0" y="connsiteY0"/>
                  </a:cxn>
                  <a:cxn ang="0">
                    <a:pos x="connsiteX1" y="connsiteY1"/>
                  </a:cxn>
                  <a:cxn ang="0">
                    <a:pos x="connsiteX2" y="connsiteY2"/>
                  </a:cxn>
                  <a:cxn ang="0">
                    <a:pos x="connsiteX3" y="connsiteY3"/>
                  </a:cxn>
                </a:cxnLst>
                <a:rect l="l" t="t" r="r" b="b"/>
                <a:pathLst>
                  <a:path w="689317" h="199292">
                    <a:moveTo>
                      <a:pt x="0" y="199292"/>
                    </a:moveTo>
                    <a:cubicBezTo>
                      <a:pt x="125437" y="130126"/>
                      <a:pt x="250874" y="60960"/>
                      <a:pt x="365760" y="30480"/>
                    </a:cubicBezTo>
                    <a:cubicBezTo>
                      <a:pt x="480646" y="0"/>
                      <a:pt x="689317" y="16412"/>
                      <a:pt x="689317" y="16412"/>
                    </a:cubicBezTo>
                    <a:lnTo>
                      <a:pt x="689317" y="16412"/>
                    </a:lnTo>
                  </a:path>
                </a:pathLst>
              </a:cu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21591" name="TextBox 134">
                <a:extLst>
                  <a:ext uri="{FF2B5EF4-FFF2-40B4-BE49-F238E27FC236}">
                    <a16:creationId xmlns:a16="http://schemas.microsoft.com/office/drawing/2014/main" id="{9CF8E94F-7350-4437-BFC6-D6CFC00C4B7F}"/>
                  </a:ext>
                </a:extLst>
              </p:cNvPr>
              <p:cNvSpPr txBox="1">
                <a:spLocks noChangeArrowheads="1"/>
              </p:cNvSpPr>
              <p:nvPr/>
            </p:nvSpPr>
            <p:spPr bwMode="auto">
              <a:xfrm>
                <a:off x="1837007" y="35930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w</a:t>
                </a:r>
              </a:p>
            </p:txBody>
          </p:sp>
          <p:sp>
            <p:nvSpPr>
              <p:cNvPr id="21592" name="TextBox 135">
                <a:extLst>
                  <a:ext uri="{FF2B5EF4-FFF2-40B4-BE49-F238E27FC236}">
                    <a16:creationId xmlns:a16="http://schemas.microsoft.com/office/drawing/2014/main" id="{9570ACBF-B6CB-44BF-8DE7-D961098DA8AA}"/>
                  </a:ext>
                </a:extLst>
              </p:cNvPr>
              <p:cNvSpPr txBox="1">
                <a:spLocks noChangeArrowheads="1"/>
              </p:cNvSpPr>
              <p:nvPr/>
            </p:nvSpPr>
            <p:spPr bwMode="auto">
              <a:xfrm>
                <a:off x="3581400" y="4267200"/>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t>WL</a:t>
                </a:r>
                <a:r>
                  <a:rPr lang="en-US" altLang="en-US" sz="2000" baseline="30000"/>
                  <a:t>2</a:t>
                </a:r>
                <a:r>
                  <a:rPr lang="en-US" altLang="en-US" sz="2000"/>
                  <a:t>/30</a:t>
                </a:r>
              </a:p>
            </p:txBody>
          </p:sp>
        </p:grpSp>
        <p:cxnSp>
          <p:nvCxnSpPr>
            <p:cNvPr id="151" name="Straight Connector 150">
              <a:extLst>
                <a:ext uri="{FF2B5EF4-FFF2-40B4-BE49-F238E27FC236}">
                  <a16:creationId xmlns:a16="http://schemas.microsoft.com/office/drawing/2014/main" id="{B2A96548-B35E-4B97-8F1D-9A3C1989097C}"/>
                </a:ext>
              </a:extLst>
            </p:cNvPr>
            <p:cNvCxnSpPr/>
            <p:nvPr/>
          </p:nvCxnSpPr>
          <p:spPr>
            <a:xfrm>
              <a:off x="5638800" y="914866"/>
              <a:ext cx="2209800" cy="380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94A18B9-96AF-4E62-A043-57265B2A0DE5}"/>
                </a:ext>
              </a:extLst>
            </p:cNvPr>
            <p:cNvCxnSpPr/>
            <p:nvPr/>
          </p:nvCxnSpPr>
          <p:spPr>
            <a:xfrm rot="16200000" flipH="1">
              <a:off x="5837311" y="1160829"/>
              <a:ext cx="364976" cy="0"/>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41115B2-BF3E-40F7-B833-A377DD1B59E3}"/>
                </a:ext>
              </a:extLst>
            </p:cNvPr>
            <p:cNvCxnSpPr/>
            <p:nvPr/>
          </p:nvCxnSpPr>
          <p:spPr>
            <a:xfrm rot="16200000" flipH="1">
              <a:off x="6339737" y="1226683"/>
              <a:ext cx="274526" cy="0"/>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D72775C9-937E-4162-8CE6-BECDD14BEEFD}"/>
                </a:ext>
              </a:extLst>
            </p:cNvPr>
            <p:cNvCxnSpPr/>
            <p:nvPr/>
          </p:nvCxnSpPr>
          <p:spPr>
            <a:xfrm rot="16200000" flipH="1">
              <a:off x="6831060" y="1254453"/>
              <a:ext cx="228507" cy="0"/>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8" name="Group 203">
            <a:extLst>
              <a:ext uri="{FF2B5EF4-FFF2-40B4-BE49-F238E27FC236}">
                <a16:creationId xmlns:a16="http://schemas.microsoft.com/office/drawing/2014/main" id="{AC0405D0-1825-4FA3-A957-5E9077727638}"/>
              </a:ext>
            </a:extLst>
          </p:cNvPr>
          <p:cNvGrpSpPr>
            <a:grpSpLocks/>
          </p:cNvGrpSpPr>
          <p:nvPr/>
        </p:nvGrpSpPr>
        <p:grpSpPr bwMode="auto">
          <a:xfrm>
            <a:off x="5105400" y="2209800"/>
            <a:ext cx="3533775" cy="1658938"/>
            <a:chOff x="5056058" y="2133600"/>
            <a:chExt cx="3534350" cy="1658197"/>
          </a:xfrm>
        </p:grpSpPr>
        <p:grpSp>
          <p:nvGrpSpPr>
            <p:cNvPr id="21560" name="Group 155">
              <a:extLst>
                <a:ext uri="{FF2B5EF4-FFF2-40B4-BE49-F238E27FC236}">
                  <a16:creationId xmlns:a16="http://schemas.microsoft.com/office/drawing/2014/main" id="{FD73035A-2E2A-4C9F-9C4B-F738174FDC70}"/>
                </a:ext>
              </a:extLst>
            </p:cNvPr>
            <p:cNvGrpSpPr>
              <a:grpSpLocks/>
            </p:cNvGrpSpPr>
            <p:nvPr/>
          </p:nvGrpSpPr>
          <p:grpSpPr bwMode="auto">
            <a:xfrm>
              <a:off x="5056058" y="2133600"/>
              <a:ext cx="3534350" cy="1658197"/>
              <a:chOff x="5056058" y="697468"/>
              <a:chExt cx="3534350" cy="1658197"/>
            </a:xfrm>
          </p:grpSpPr>
          <p:grpSp>
            <p:nvGrpSpPr>
              <p:cNvPr id="21564" name="Group 126">
                <a:extLst>
                  <a:ext uri="{FF2B5EF4-FFF2-40B4-BE49-F238E27FC236}">
                    <a16:creationId xmlns:a16="http://schemas.microsoft.com/office/drawing/2014/main" id="{58182292-744A-4DB9-908C-55BCB439D941}"/>
                  </a:ext>
                </a:extLst>
              </p:cNvPr>
              <p:cNvGrpSpPr>
                <a:grpSpLocks/>
              </p:cNvGrpSpPr>
              <p:nvPr/>
            </p:nvGrpSpPr>
            <p:grpSpPr bwMode="auto">
              <a:xfrm>
                <a:off x="5056058" y="697468"/>
                <a:ext cx="3534350" cy="1658197"/>
                <a:chOff x="560258" y="3593068"/>
                <a:chExt cx="3534350" cy="1658197"/>
              </a:xfrm>
            </p:grpSpPr>
            <p:grpSp>
              <p:nvGrpSpPr>
                <p:cNvPr id="21568" name="Group 65">
                  <a:extLst>
                    <a:ext uri="{FF2B5EF4-FFF2-40B4-BE49-F238E27FC236}">
                      <a16:creationId xmlns:a16="http://schemas.microsoft.com/office/drawing/2014/main" id="{201A4470-A50D-410E-A7DF-0A18D696ABBC}"/>
                    </a:ext>
                  </a:extLst>
                </p:cNvPr>
                <p:cNvGrpSpPr>
                  <a:grpSpLocks/>
                </p:cNvGrpSpPr>
                <p:nvPr/>
              </p:nvGrpSpPr>
              <p:grpSpPr bwMode="auto">
                <a:xfrm>
                  <a:off x="560258" y="3756603"/>
                  <a:ext cx="3057710" cy="1494662"/>
                  <a:chOff x="560258" y="937203"/>
                  <a:chExt cx="3057710" cy="1494662"/>
                </a:xfrm>
              </p:grpSpPr>
              <p:grpSp>
                <p:nvGrpSpPr>
                  <p:cNvPr id="21572" name="Group 18">
                    <a:extLst>
                      <a:ext uri="{FF2B5EF4-FFF2-40B4-BE49-F238E27FC236}">
                        <a16:creationId xmlns:a16="http://schemas.microsoft.com/office/drawing/2014/main" id="{50A52056-D6A1-434A-858C-939EE5DA0F58}"/>
                      </a:ext>
                    </a:extLst>
                  </p:cNvPr>
                  <p:cNvGrpSpPr>
                    <a:grpSpLocks/>
                  </p:cNvGrpSpPr>
                  <p:nvPr/>
                </p:nvGrpSpPr>
                <p:grpSpPr bwMode="auto">
                  <a:xfrm>
                    <a:off x="914400" y="1174462"/>
                    <a:ext cx="2703568" cy="959138"/>
                    <a:chOff x="2153447" y="1022062"/>
                    <a:chExt cx="2703568" cy="959138"/>
                  </a:xfrm>
                </p:grpSpPr>
                <p:sp>
                  <p:nvSpPr>
                    <p:cNvPr id="169" name="Rectangle 168">
                      <a:extLst>
                        <a:ext uri="{FF2B5EF4-FFF2-40B4-BE49-F238E27FC236}">
                          <a16:creationId xmlns:a16="http://schemas.microsoft.com/office/drawing/2014/main" id="{03800156-0DEA-4E87-A5F1-BB129852F171}"/>
                        </a:ext>
                      </a:extLst>
                    </p:cNvPr>
                    <p:cNvSpPr/>
                    <p:nvPr/>
                  </p:nvSpPr>
                  <p:spPr>
                    <a:xfrm>
                      <a:off x="2361372" y="1295655"/>
                      <a:ext cx="2210159" cy="46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0" name="Rectangle 169">
                      <a:extLst>
                        <a:ext uri="{FF2B5EF4-FFF2-40B4-BE49-F238E27FC236}">
                          <a16:creationId xmlns:a16="http://schemas.microsoft.com/office/drawing/2014/main" id="{A1D9A837-D71F-4B6F-89F6-14611E4B3C9D}"/>
                        </a:ext>
                      </a:extLst>
                    </p:cNvPr>
                    <p:cNvSpPr/>
                    <p:nvPr/>
                  </p:nvSpPr>
                  <p:spPr>
                    <a:xfrm>
                      <a:off x="2285159" y="1052875"/>
                      <a:ext cx="122258" cy="53316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71" name="Straight Connector 170">
                      <a:extLst>
                        <a:ext uri="{FF2B5EF4-FFF2-40B4-BE49-F238E27FC236}">
                          <a16:creationId xmlns:a16="http://schemas.microsoft.com/office/drawing/2014/main" id="{199A6814-6CB5-4306-95CC-304A9903E6B3}"/>
                        </a:ext>
                      </a:extLst>
                    </p:cNvPr>
                    <p:cNvCxnSpPr/>
                    <p:nvPr/>
                  </p:nvCxnSpPr>
                  <p:spPr>
                    <a:xfrm rot="5400000">
                      <a:off x="2257467" y="1828022"/>
                      <a:ext cx="30466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7C6E5078-6592-42AD-B9E9-B23456901843}"/>
                        </a:ext>
                      </a:extLst>
                    </p:cNvPr>
                    <p:cNvCxnSpPr/>
                    <p:nvPr/>
                  </p:nvCxnSpPr>
                  <p:spPr>
                    <a:xfrm rot="5400000">
                      <a:off x="4431084" y="1818502"/>
                      <a:ext cx="2269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B3A11168-A7EA-4128-98BF-2C74D5F0B0A5}"/>
                        </a:ext>
                      </a:extLst>
                    </p:cNvPr>
                    <p:cNvCxnSpPr/>
                    <p:nvPr/>
                  </p:nvCxnSpPr>
                  <p:spPr>
                    <a:xfrm>
                      <a:off x="2410593" y="1828816"/>
                      <a:ext cx="2133947" cy="158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580" name="TextBox 173">
                      <a:extLst>
                        <a:ext uri="{FF2B5EF4-FFF2-40B4-BE49-F238E27FC236}">
                          <a16:creationId xmlns:a16="http://schemas.microsoft.com/office/drawing/2014/main" id="{1EDDE1D4-6134-42FA-B4F0-E36EF9E4E62A}"/>
                        </a:ext>
                      </a:extLst>
                    </p:cNvPr>
                    <p:cNvSpPr txBox="1">
                      <a:spLocks noChangeArrowheads="1"/>
                    </p:cNvSpPr>
                    <p:nvPr/>
                  </p:nvSpPr>
                  <p:spPr bwMode="auto">
                    <a:xfrm>
                      <a:off x="3248464" y="1523206"/>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a:t>
                      </a:r>
                    </a:p>
                  </p:txBody>
                </p:sp>
                <p:sp>
                  <p:nvSpPr>
                    <p:cNvPr id="175" name="Rectangle 174">
                      <a:extLst>
                        <a:ext uri="{FF2B5EF4-FFF2-40B4-BE49-F238E27FC236}">
                          <a16:creationId xmlns:a16="http://schemas.microsoft.com/office/drawing/2014/main" id="{692FBCFB-F249-47F3-B716-F31128179A4A}"/>
                        </a:ext>
                      </a:extLst>
                    </p:cNvPr>
                    <p:cNvSpPr/>
                    <p:nvPr/>
                  </p:nvSpPr>
                  <p:spPr>
                    <a:xfrm>
                      <a:off x="4571531" y="1067157"/>
                      <a:ext cx="122258" cy="53316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6" name="Arc 175">
                      <a:extLst>
                        <a:ext uri="{FF2B5EF4-FFF2-40B4-BE49-F238E27FC236}">
                          <a16:creationId xmlns:a16="http://schemas.microsoft.com/office/drawing/2014/main" id="{FD55E0F5-632F-4BD1-9FC0-8DA5B51F0AAF}"/>
                        </a:ext>
                      </a:extLst>
                    </p:cNvPr>
                    <p:cNvSpPr/>
                    <p:nvPr/>
                  </p:nvSpPr>
                  <p:spPr>
                    <a:xfrm rot="218489">
                      <a:off x="4323840" y="1040181"/>
                      <a:ext cx="533487" cy="639477"/>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sp>
                  <p:nvSpPr>
                    <p:cNvPr id="177" name="Arc 176">
                      <a:extLst>
                        <a:ext uri="{FF2B5EF4-FFF2-40B4-BE49-F238E27FC236}">
                          <a16:creationId xmlns:a16="http://schemas.microsoft.com/office/drawing/2014/main" id="{5445A51E-9DFD-4C0F-9F87-533874FE0307}"/>
                        </a:ext>
                      </a:extLst>
                    </p:cNvPr>
                    <p:cNvSpPr/>
                    <p:nvPr/>
                  </p:nvSpPr>
                  <p:spPr>
                    <a:xfrm rot="218489" flipH="1">
                      <a:off x="2153376" y="1022727"/>
                      <a:ext cx="473152" cy="639476"/>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grpSp>
              <p:cxnSp>
                <p:nvCxnSpPr>
                  <p:cNvPr id="167" name="Straight Connector 166">
                    <a:extLst>
                      <a:ext uri="{FF2B5EF4-FFF2-40B4-BE49-F238E27FC236}">
                        <a16:creationId xmlns:a16="http://schemas.microsoft.com/office/drawing/2014/main" id="{C46FBF5B-2F65-4265-92E3-DC385EB622E4}"/>
                      </a:ext>
                    </a:extLst>
                  </p:cNvPr>
                  <p:cNvCxnSpPr/>
                  <p:nvPr/>
                </p:nvCxnSpPr>
                <p:spPr>
                  <a:xfrm rot="16200000" flipH="1">
                    <a:off x="977978" y="1208449"/>
                    <a:ext cx="456996" cy="0"/>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574" name="TextBox 167">
                    <a:extLst>
                      <a:ext uri="{FF2B5EF4-FFF2-40B4-BE49-F238E27FC236}">
                        <a16:creationId xmlns:a16="http://schemas.microsoft.com/office/drawing/2014/main" id="{62D10EE7-637C-4D1E-AC3C-2EB788E90F1D}"/>
                      </a:ext>
                    </a:extLst>
                  </p:cNvPr>
                  <p:cNvSpPr txBox="1">
                    <a:spLocks noChangeArrowheads="1"/>
                  </p:cNvSpPr>
                  <p:nvPr/>
                </p:nvSpPr>
                <p:spPr bwMode="auto">
                  <a:xfrm rot="4173175">
                    <a:off x="12982" y="1484479"/>
                    <a:ext cx="14946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t>23WL</a:t>
                    </a:r>
                    <a:r>
                      <a:rPr lang="en-US" altLang="en-US" sz="2000" baseline="30000"/>
                      <a:t>2</a:t>
                    </a:r>
                    <a:r>
                      <a:rPr lang="en-US" altLang="en-US" sz="2000"/>
                      <a:t>/960</a:t>
                    </a:r>
                  </a:p>
                </p:txBody>
              </p:sp>
            </p:grpSp>
            <p:sp>
              <p:nvSpPr>
                <p:cNvPr id="163" name="Freeform 162">
                  <a:extLst>
                    <a:ext uri="{FF2B5EF4-FFF2-40B4-BE49-F238E27FC236}">
                      <a16:creationId xmlns:a16="http://schemas.microsoft.com/office/drawing/2014/main" id="{0159E114-5C4F-42B6-BE1D-9EDCF5500F98}"/>
                    </a:ext>
                  </a:extLst>
                </p:cNvPr>
                <p:cNvSpPr/>
                <p:nvPr/>
              </p:nvSpPr>
              <p:spPr>
                <a:xfrm rot="1146834">
                  <a:off x="1247758" y="3642259"/>
                  <a:ext cx="646217" cy="280861"/>
                </a:xfrm>
                <a:custGeom>
                  <a:avLst/>
                  <a:gdLst>
                    <a:gd name="connsiteX0" fmla="*/ 0 w 689317"/>
                    <a:gd name="connsiteY0" fmla="*/ 199292 h 199292"/>
                    <a:gd name="connsiteX1" fmla="*/ 365760 w 689317"/>
                    <a:gd name="connsiteY1" fmla="*/ 30480 h 199292"/>
                    <a:gd name="connsiteX2" fmla="*/ 689317 w 689317"/>
                    <a:gd name="connsiteY2" fmla="*/ 16412 h 199292"/>
                    <a:gd name="connsiteX3" fmla="*/ 689317 w 689317"/>
                    <a:gd name="connsiteY3" fmla="*/ 16412 h 199292"/>
                  </a:gdLst>
                  <a:ahLst/>
                  <a:cxnLst>
                    <a:cxn ang="0">
                      <a:pos x="connsiteX0" y="connsiteY0"/>
                    </a:cxn>
                    <a:cxn ang="0">
                      <a:pos x="connsiteX1" y="connsiteY1"/>
                    </a:cxn>
                    <a:cxn ang="0">
                      <a:pos x="connsiteX2" y="connsiteY2"/>
                    </a:cxn>
                    <a:cxn ang="0">
                      <a:pos x="connsiteX3" y="connsiteY3"/>
                    </a:cxn>
                  </a:cxnLst>
                  <a:rect l="l" t="t" r="r" b="b"/>
                  <a:pathLst>
                    <a:path w="689317" h="199292">
                      <a:moveTo>
                        <a:pt x="0" y="199292"/>
                      </a:moveTo>
                      <a:cubicBezTo>
                        <a:pt x="125437" y="130126"/>
                        <a:pt x="250874" y="60960"/>
                        <a:pt x="365760" y="30480"/>
                      </a:cubicBezTo>
                      <a:cubicBezTo>
                        <a:pt x="480646" y="0"/>
                        <a:pt x="689317" y="16412"/>
                        <a:pt x="689317" y="16412"/>
                      </a:cubicBezTo>
                      <a:lnTo>
                        <a:pt x="689317" y="16412"/>
                      </a:lnTo>
                    </a:path>
                  </a:pathLst>
                </a:cu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21570" name="TextBox 163">
                  <a:extLst>
                    <a:ext uri="{FF2B5EF4-FFF2-40B4-BE49-F238E27FC236}">
                      <a16:creationId xmlns:a16="http://schemas.microsoft.com/office/drawing/2014/main" id="{19DBD44F-5C9A-45C1-B11B-10DB0CE811DA}"/>
                    </a:ext>
                  </a:extLst>
                </p:cNvPr>
                <p:cNvSpPr txBox="1">
                  <a:spLocks noChangeArrowheads="1"/>
                </p:cNvSpPr>
                <p:nvPr/>
              </p:nvSpPr>
              <p:spPr bwMode="auto">
                <a:xfrm>
                  <a:off x="1837007" y="35930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w</a:t>
                  </a:r>
                </a:p>
              </p:txBody>
            </p:sp>
            <p:sp>
              <p:nvSpPr>
                <p:cNvPr id="21571" name="TextBox 164">
                  <a:extLst>
                    <a:ext uri="{FF2B5EF4-FFF2-40B4-BE49-F238E27FC236}">
                      <a16:creationId xmlns:a16="http://schemas.microsoft.com/office/drawing/2014/main" id="{691D6B94-A1A1-4FB3-B95F-DA18D9ED8D47}"/>
                    </a:ext>
                  </a:extLst>
                </p:cNvPr>
                <p:cNvSpPr txBox="1">
                  <a:spLocks noChangeArrowheads="1"/>
                </p:cNvSpPr>
                <p:nvPr/>
              </p:nvSpPr>
              <p:spPr bwMode="auto">
                <a:xfrm rot="4009092">
                  <a:off x="3284953" y="4131628"/>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t>7WL</a:t>
                  </a:r>
                  <a:r>
                    <a:rPr lang="en-US" altLang="en-US" sz="2000" baseline="30000"/>
                    <a:t>2</a:t>
                  </a:r>
                  <a:r>
                    <a:rPr lang="en-US" altLang="en-US" sz="2000"/>
                    <a:t>/960</a:t>
                  </a:r>
                </a:p>
              </p:txBody>
            </p:sp>
          </p:grpSp>
          <p:cxnSp>
            <p:nvCxnSpPr>
              <p:cNvPr id="158" name="Straight Connector 157">
                <a:extLst>
                  <a:ext uri="{FF2B5EF4-FFF2-40B4-BE49-F238E27FC236}">
                    <a16:creationId xmlns:a16="http://schemas.microsoft.com/office/drawing/2014/main" id="{174558B1-B848-41E2-889B-5AF0B0C365E2}"/>
                  </a:ext>
                </a:extLst>
              </p:cNvPr>
              <p:cNvCxnSpPr/>
              <p:nvPr/>
            </p:nvCxnSpPr>
            <p:spPr>
              <a:xfrm>
                <a:off x="5638766" y="914859"/>
                <a:ext cx="1219398" cy="4569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F7CBD02-C250-4ECE-BDB3-9BEC3A23C7BE}"/>
                  </a:ext>
                </a:extLst>
              </p:cNvPr>
              <p:cNvCxnSpPr/>
              <p:nvPr/>
            </p:nvCxnSpPr>
            <p:spPr>
              <a:xfrm rot="16200000" flipH="1">
                <a:off x="5882570" y="1206035"/>
                <a:ext cx="274515" cy="0"/>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6EA900A-13C0-4A08-AD0B-0019F0B14B4E}"/>
                  </a:ext>
                </a:extLst>
              </p:cNvPr>
              <p:cNvCxnSpPr/>
              <p:nvPr/>
            </p:nvCxnSpPr>
            <p:spPr>
              <a:xfrm rot="16200000" flipH="1">
                <a:off x="6356489" y="1271886"/>
                <a:ext cx="184068" cy="0"/>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1561" name="Group 202">
              <a:extLst>
                <a:ext uri="{FF2B5EF4-FFF2-40B4-BE49-F238E27FC236}">
                  <a16:creationId xmlns:a16="http://schemas.microsoft.com/office/drawing/2014/main" id="{560A32E6-60CA-4F80-B486-A3626B2F07A6}"/>
                </a:ext>
              </a:extLst>
            </p:cNvPr>
            <p:cNvGrpSpPr>
              <a:grpSpLocks/>
            </p:cNvGrpSpPr>
            <p:nvPr/>
          </p:nvGrpSpPr>
          <p:grpSpPr bwMode="auto">
            <a:xfrm>
              <a:off x="5715000" y="2777196"/>
              <a:ext cx="1066800" cy="369332"/>
              <a:chOff x="5715000" y="2777196"/>
              <a:chExt cx="1066800" cy="369332"/>
            </a:xfrm>
          </p:grpSpPr>
          <p:cxnSp>
            <p:nvCxnSpPr>
              <p:cNvPr id="179" name="Straight Connector 178">
                <a:extLst>
                  <a:ext uri="{FF2B5EF4-FFF2-40B4-BE49-F238E27FC236}">
                    <a16:creationId xmlns:a16="http://schemas.microsoft.com/office/drawing/2014/main" id="{F34DE340-57C3-41B2-872C-C5BE4F53B4A6}"/>
                  </a:ext>
                </a:extLst>
              </p:cNvPr>
              <p:cNvCxnSpPr/>
              <p:nvPr/>
            </p:nvCxnSpPr>
            <p:spPr>
              <a:xfrm>
                <a:off x="5714978" y="3080914"/>
                <a:ext cx="1066974" cy="1586"/>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563" name="TextBox 179">
                <a:extLst>
                  <a:ext uri="{FF2B5EF4-FFF2-40B4-BE49-F238E27FC236}">
                    <a16:creationId xmlns:a16="http://schemas.microsoft.com/office/drawing/2014/main" id="{CC44156B-B75D-45AE-A982-7700B34D990C}"/>
                  </a:ext>
                </a:extLst>
              </p:cNvPr>
              <p:cNvSpPr txBox="1">
                <a:spLocks noChangeArrowheads="1"/>
              </p:cNvSpPr>
              <p:nvPr/>
            </p:nvSpPr>
            <p:spPr bwMode="auto">
              <a:xfrm>
                <a:off x="5991664" y="2777196"/>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L/2</a:t>
                </a:r>
              </a:p>
            </p:txBody>
          </p:sp>
        </p:grpSp>
      </p:grpSp>
      <p:grpSp>
        <p:nvGrpSpPr>
          <p:cNvPr id="44" name="Group 212">
            <a:extLst>
              <a:ext uri="{FF2B5EF4-FFF2-40B4-BE49-F238E27FC236}">
                <a16:creationId xmlns:a16="http://schemas.microsoft.com/office/drawing/2014/main" id="{5F1B4FFC-7FCB-419A-A5C0-ABCFA2023BB9}"/>
              </a:ext>
            </a:extLst>
          </p:cNvPr>
          <p:cNvGrpSpPr>
            <a:grpSpLocks/>
          </p:cNvGrpSpPr>
          <p:nvPr/>
        </p:nvGrpSpPr>
        <p:grpSpPr bwMode="auto">
          <a:xfrm>
            <a:off x="5029200" y="3657600"/>
            <a:ext cx="3533775" cy="1658938"/>
            <a:chOff x="5029200" y="3675803"/>
            <a:chExt cx="3534350" cy="1658197"/>
          </a:xfrm>
        </p:grpSpPr>
        <p:grpSp>
          <p:nvGrpSpPr>
            <p:cNvPr id="21533" name="Group 181">
              <a:extLst>
                <a:ext uri="{FF2B5EF4-FFF2-40B4-BE49-F238E27FC236}">
                  <a16:creationId xmlns:a16="http://schemas.microsoft.com/office/drawing/2014/main" id="{D761D341-CE8A-4B29-B69E-CD42B6E46751}"/>
                </a:ext>
              </a:extLst>
            </p:cNvPr>
            <p:cNvGrpSpPr>
              <a:grpSpLocks/>
            </p:cNvGrpSpPr>
            <p:nvPr/>
          </p:nvGrpSpPr>
          <p:grpSpPr bwMode="auto">
            <a:xfrm>
              <a:off x="5029200" y="3675803"/>
              <a:ext cx="3534350" cy="1658197"/>
              <a:chOff x="5056058" y="697468"/>
              <a:chExt cx="3534350" cy="1658197"/>
            </a:xfrm>
          </p:grpSpPr>
          <p:grpSp>
            <p:nvGrpSpPr>
              <p:cNvPr id="21540" name="Group 126">
                <a:extLst>
                  <a:ext uri="{FF2B5EF4-FFF2-40B4-BE49-F238E27FC236}">
                    <a16:creationId xmlns:a16="http://schemas.microsoft.com/office/drawing/2014/main" id="{664ED036-9866-4617-AA76-63F02CC82B1A}"/>
                  </a:ext>
                </a:extLst>
              </p:cNvPr>
              <p:cNvGrpSpPr>
                <a:grpSpLocks/>
              </p:cNvGrpSpPr>
              <p:nvPr/>
            </p:nvGrpSpPr>
            <p:grpSpPr bwMode="auto">
              <a:xfrm>
                <a:off x="5056058" y="697468"/>
                <a:ext cx="3534350" cy="1658197"/>
                <a:chOff x="560258" y="3593068"/>
                <a:chExt cx="3534350" cy="1658197"/>
              </a:xfrm>
            </p:grpSpPr>
            <p:grpSp>
              <p:nvGrpSpPr>
                <p:cNvPr id="21544" name="Group 65">
                  <a:extLst>
                    <a:ext uri="{FF2B5EF4-FFF2-40B4-BE49-F238E27FC236}">
                      <a16:creationId xmlns:a16="http://schemas.microsoft.com/office/drawing/2014/main" id="{C3102F00-A3F3-4533-B328-D7FE95558C5F}"/>
                    </a:ext>
                  </a:extLst>
                </p:cNvPr>
                <p:cNvGrpSpPr>
                  <a:grpSpLocks/>
                </p:cNvGrpSpPr>
                <p:nvPr/>
              </p:nvGrpSpPr>
              <p:grpSpPr bwMode="auto">
                <a:xfrm>
                  <a:off x="560258" y="3756603"/>
                  <a:ext cx="3057710" cy="1494662"/>
                  <a:chOff x="560258" y="937203"/>
                  <a:chExt cx="3057710" cy="1494662"/>
                </a:xfrm>
              </p:grpSpPr>
              <p:grpSp>
                <p:nvGrpSpPr>
                  <p:cNvPr id="21548" name="Group 18">
                    <a:extLst>
                      <a:ext uri="{FF2B5EF4-FFF2-40B4-BE49-F238E27FC236}">
                        <a16:creationId xmlns:a16="http://schemas.microsoft.com/office/drawing/2014/main" id="{43D37D43-1D61-4F7A-A0D2-4B60F5783902}"/>
                      </a:ext>
                    </a:extLst>
                  </p:cNvPr>
                  <p:cNvGrpSpPr>
                    <a:grpSpLocks/>
                  </p:cNvGrpSpPr>
                  <p:nvPr/>
                </p:nvGrpSpPr>
                <p:grpSpPr bwMode="auto">
                  <a:xfrm>
                    <a:off x="914400" y="1174462"/>
                    <a:ext cx="2703568" cy="959138"/>
                    <a:chOff x="2153447" y="1022062"/>
                    <a:chExt cx="2703568" cy="959138"/>
                  </a:xfrm>
                </p:grpSpPr>
                <p:sp>
                  <p:nvSpPr>
                    <p:cNvPr id="194" name="Rectangle 193">
                      <a:extLst>
                        <a:ext uri="{FF2B5EF4-FFF2-40B4-BE49-F238E27FC236}">
                          <a16:creationId xmlns:a16="http://schemas.microsoft.com/office/drawing/2014/main" id="{17321A3B-B886-47F0-B58E-60BB661BD682}"/>
                        </a:ext>
                      </a:extLst>
                    </p:cNvPr>
                    <p:cNvSpPr/>
                    <p:nvPr/>
                  </p:nvSpPr>
                  <p:spPr>
                    <a:xfrm>
                      <a:off x="2361372" y="1295655"/>
                      <a:ext cx="2210159" cy="46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5" name="Rectangle 194">
                      <a:extLst>
                        <a:ext uri="{FF2B5EF4-FFF2-40B4-BE49-F238E27FC236}">
                          <a16:creationId xmlns:a16="http://schemas.microsoft.com/office/drawing/2014/main" id="{3298E080-B784-46D5-8779-C7E759A04676}"/>
                        </a:ext>
                      </a:extLst>
                    </p:cNvPr>
                    <p:cNvSpPr/>
                    <p:nvPr/>
                  </p:nvSpPr>
                  <p:spPr>
                    <a:xfrm>
                      <a:off x="2285159" y="1052875"/>
                      <a:ext cx="122258" cy="53316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96" name="Straight Connector 195">
                      <a:extLst>
                        <a:ext uri="{FF2B5EF4-FFF2-40B4-BE49-F238E27FC236}">
                          <a16:creationId xmlns:a16="http://schemas.microsoft.com/office/drawing/2014/main" id="{613F9BB0-8B69-4705-8892-99F265A2D02F}"/>
                        </a:ext>
                      </a:extLst>
                    </p:cNvPr>
                    <p:cNvCxnSpPr/>
                    <p:nvPr/>
                  </p:nvCxnSpPr>
                  <p:spPr>
                    <a:xfrm rot="5400000">
                      <a:off x="2257467" y="1828022"/>
                      <a:ext cx="30466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DA7B551-6CF2-4903-B6CF-32515290AF68}"/>
                        </a:ext>
                      </a:extLst>
                    </p:cNvPr>
                    <p:cNvCxnSpPr/>
                    <p:nvPr/>
                  </p:nvCxnSpPr>
                  <p:spPr>
                    <a:xfrm rot="5400000">
                      <a:off x="4431084" y="1818502"/>
                      <a:ext cx="2269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298C0533-B181-47C3-B380-65049B5BD135}"/>
                        </a:ext>
                      </a:extLst>
                    </p:cNvPr>
                    <p:cNvCxnSpPr/>
                    <p:nvPr/>
                  </p:nvCxnSpPr>
                  <p:spPr>
                    <a:xfrm>
                      <a:off x="2410593" y="1828816"/>
                      <a:ext cx="2133947" cy="158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556" name="TextBox 198">
                      <a:extLst>
                        <a:ext uri="{FF2B5EF4-FFF2-40B4-BE49-F238E27FC236}">
                          <a16:creationId xmlns:a16="http://schemas.microsoft.com/office/drawing/2014/main" id="{168DB0EC-C1DE-4036-81AE-DCD24CEC1057}"/>
                        </a:ext>
                      </a:extLst>
                    </p:cNvPr>
                    <p:cNvSpPr txBox="1">
                      <a:spLocks noChangeArrowheads="1"/>
                    </p:cNvSpPr>
                    <p:nvPr/>
                  </p:nvSpPr>
                  <p:spPr bwMode="auto">
                    <a:xfrm>
                      <a:off x="3248464" y="1523206"/>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a:t>
                      </a:r>
                    </a:p>
                  </p:txBody>
                </p:sp>
                <p:sp>
                  <p:nvSpPr>
                    <p:cNvPr id="200" name="Rectangle 199">
                      <a:extLst>
                        <a:ext uri="{FF2B5EF4-FFF2-40B4-BE49-F238E27FC236}">
                          <a16:creationId xmlns:a16="http://schemas.microsoft.com/office/drawing/2014/main" id="{71C2AFEE-C3DD-4E2D-8FFB-7EFDD31836EF}"/>
                        </a:ext>
                      </a:extLst>
                    </p:cNvPr>
                    <p:cNvSpPr/>
                    <p:nvPr/>
                  </p:nvSpPr>
                  <p:spPr>
                    <a:xfrm>
                      <a:off x="4571531" y="1067157"/>
                      <a:ext cx="122258" cy="53316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1" name="Arc 200">
                      <a:extLst>
                        <a:ext uri="{FF2B5EF4-FFF2-40B4-BE49-F238E27FC236}">
                          <a16:creationId xmlns:a16="http://schemas.microsoft.com/office/drawing/2014/main" id="{F4C9263F-9BA5-4A90-AF93-8B2348CD968C}"/>
                        </a:ext>
                      </a:extLst>
                    </p:cNvPr>
                    <p:cNvSpPr/>
                    <p:nvPr/>
                  </p:nvSpPr>
                  <p:spPr>
                    <a:xfrm rot="218489">
                      <a:off x="4323840" y="1040181"/>
                      <a:ext cx="533487" cy="639477"/>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sp>
                  <p:nvSpPr>
                    <p:cNvPr id="202" name="Arc 201">
                      <a:extLst>
                        <a:ext uri="{FF2B5EF4-FFF2-40B4-BE49-F238E27FC236}">
                          <a16:creationId xmlns:a16="http://schemas.microsoft.com/office/drawing/2014/main" id="{8A5AFD5A-D04F-4BDE-8576-7DC9132197C9}"/>
                        </a:ext>
                      </a:extLst>
                    </p:cNvPr>
                    <p:cNvSpPr/>
                    <p:nvPr/>
                  </p:nvSpPr>
                  <p:spPr>
                    <a:xfrm rot="218489" flipH="1">
                      <a:off x="2153376" y="1022727"/>
                      <a:ext cx="473152" cy="639476"/>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grpSp>
              <p:cxnSp>
                <p:nvCxnSpPr>
                  <p:cNvPr id="192" name="Straight Connector 191">
                    <a:extLst>
                      <a:ext uri="{FF2B5EF4-FFF2-40B4-BE49-F238E27FC236}">
                        <a16:creationId xmlns:a16="http://schemas.microsoft.com/office/drawing/2014/main" id="{2CFBBB6E-EB8B-46BD-A447-A33A9E285F83}"/>
                      </a:ext>
                    </a:extLst>
                  </p:cNvPr>
                  <p:cNvCxnSpPr/>
                  <p:nvPr/>
                </p:nvCxnSpPr>
                <p:spPr>
                  <a:xfrm rot="16200000" flipH="1">
                    <a:off x="1919518" y="1208449"/>
                    <a:ext cx="456996" cy="0"/>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550" name="TextBox 192">
                    <a:extLst>
                      <a:ext uri="{FF2B5EF4-FFF2-40B4-BE49-F238E27FC236}">
                        <a16:creationId xmlns:a16="http://schemas.microsoft.com/office/drawing/2014/main" id="{393B22B4-DA6D-4696-AF19-26C30CE07CCC}"/>
                      </a:ext>
                    </a:extLst>
                  </p:cNvPr>
                  <p:cNvSpPr txBox="1">
                    <a:spLocks noChangeArrowheads="1"/>
                  </p:cNvSpPr>
                  <p:nvPr/>
                </p:nvSpPr>
                <p:spPr bwMode="auto">
                  <a:xfrm rot="4173175">
                    <a:off x="12982" y="1484479"/>
                    <a:ext cx="14946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t>5WL</a:t>
                    </a:r>
                    <a:r>
                      <a:rPr lang="en-US" altLang="en-US" sz="2000" baseline="30000"/>
                      <a:t>2</a:t>
                    </a:r>
                    <a:r>
                      <a:rPr lang="en-US" altLang="en-US" sz="2000"/>
                      <a:t>/96</a:t>
                    </a:r>
                  </a:p>
                </p:txBody>
              </p:sp>
            </p:grpSp>
            <p:sp>
              <p:nvSpPr>
                <p:cNvPr id="188" name="Freeform 187">
                  <a:extLst>
                    <a:ext uri="{FF2B5EF4-FFF2-40B4-BE49-F238E27FC236}">
                      <a16:creationId xmlns:a16="http://schemas.microsoft.com/office/drawing/2014/main" id="{1E448C64-CC41-4F15-AE02-FE969E1C9F4A}"/>
                    </a:ext>
                  </a:extLst>
                </p:cNvPr>
                <p:cNvSpPr/>
                <p:nvPr/>
              </p:nvSpPr>
              <p:spPr>
                <a:xfrm rot="1146834">
                  <a:off x="2189298" y="3642259"/>
                  <a:ext cx="646218" cy="280861"/>
                </a:xfrm>
                <a:custGeom>
                  <a:avLst/>
                  <a:gdLst>
                    <a:gd name="connsiteX0" fmla="*/ 0 w 689317"/>
                    <a:gd name="connsiteY0" fmla="*/ 199292 h 199292"/>
                    <a:gd name="connsiteX1" fmla="*/ 365760 w 689317"/>
                    <a:gd name="connsiteY1" fmla="*/ 30480 h 199292"/>
                    <a:gd name="connsiteX2" fmla="*/ 689317 w 689317"/>
                    <a:gd name="connsiteY2" fmla="*/ 16412 h 199292"/>
                    <a:gd name="connsiteX3" fmla="*/ 689317 w 689317"/>
                    <a:gd name="connsiteY3" fmla="*/ 16412 h 199292"/>
                  </a:gdLst>
                  <a:ahLst/>
                  <a:cxnLst>
                    <a:cxn ang="0">
                      <a:pos x="connsiteX0" y="connsiteY0"/>
                    </a:cxn>
                    <a:cxn ang="0">
                      <a:pos x="connsiteX1" y="connsiteY1"/>
                    </a:cxn>
                    <a:cxn ang="0">
                      <a:pos x="connsiteX2" y="connsiteY2"/>
                    </a:cxn>
                    <a:cxn ang="0">
                      <a:pos x="connsiteX3" y="connsiteY3"/>
                    </a:cxn>
                  </a:cxnLst>
                  <a:rect l="l" t="t" r="r" b="b"/>
                  <a:pathLst>
                    <a:path w="689317" h="199292">
                      <a:moveTo>
                        <a:pt x="0" y="199292"/>
                      </a:moveTo>
                      <a:cubicBezTo>
                        <a:pt x="125437" y="130126"/>
                        <a:pt x="250874" y="60960"/>
                        <a:pt x="365760" y="30480"/>
                      </a:cubicBezTo>
                      <a:cubicBezTo>
                        <a:pt x="480646" y="0"/>
                        <a:pt x="689317" y="16412"/>
                        <a:pt x="689317" y="16412"/>
                      </a:cubicBezTo>
                      <a:lnTo>
                        <a:pt x="689317" y="16412"/>
                      </a:lnTo>
                    </a:path>
                  </a:pathLst>
                </a:cu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21546" name="TextBox 188">
                  <a:extLst>
                    <a:ext uri="{FF2B5EF4-FFF2-40B4-BE49-F238E27FC236}">
                      <a16:creationId xmlns:a16="http://schemas.microsoft.com/office/drawing/2014/main" id="{927FB5CE-BAF3-416E-A108-07F082A60D09}"/>
                    </a:ext>
                  </a:extLst>
                </p:cNvPr>
                <p:cNvSpPr txBox="1">
                  <a:spLocks noChangeArrowheads="1"/>
                </p:cNvSpPr>
                <p:nvPr/>
              </p:nvSpPr>
              <p:spPr bwMode="auto">
                <a:xfrm>
                  <a:off x="2778265" y="35930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w</a:t>
                  </a:r>
                </a:p>
              </p:txBody>
            </p:sp>
            <p:sp>
              <p:nvSpPr>
                <p:cNvPr id="21547" name="TextBox 189">
                  <a:extLst>
                    <a:ext uri="{FF2B5EF4-FFF2-40B4-BE49-F238E27FC236}">
                      <a16:creationId xmlns:a16="http://schemas.microsoft.com/office/drawing/2014/main" id="{2BAE4079-C453-4DD5-9617-DB1F912C1DAE}"/>
                    </a:ext>
                  </a:extLst>
                </p:cNvPr>
                <p:cNvSpPr txBox="1">
                  <a:spLocks noChangeArrowheads="1"/>
                </p:cNvSpPr>
                <p:nvPr/>
              </p:nvSpPr>
              <p:spPr bwMode="auto">
                <a:xfrm rot="4009092">
                  <a:off x="3284953" y="4131628"/>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t>5WL</a:t>
                  </a:r>
                  <a:r>
                    <a:rPr lang="en-US" altLang="en-US" sz="2000" baseline="30000"/>
                    <a:t>2</a:t>
                  </a:r>
                  <a:r>
                    <a:rPr lang="en-US" altLang="en-US" sz="2000"/>
                    <a:t>/96</a:t>
                  </a:r>
                </a:p>
              </p:txBody>
            </p:sp>
          </p:grpSp>
          <p:cxnSp>
            <p:nvCxnSpPr>
              <p:cNvPr id="184" name="Straight Connector 183">
                <a:extLst>
                  <a:ext uri="{FF2B5EF4-FFF2-40B4-BE49-F238E27FC236}">
                    <a16:creationId xmlns:a16="http://schemas.microsoft.com/office/drawing/2014/main" id="{6DD4050A-7617-4CA9-BE09-7036AE0A2EF8}"/>
                  </a:ext>
                </a:extLst>
              </p:cNvPr>
              <p:cNvCxnSpPr/>
              <p:nvPr/>
            </p:nvCxnSpPr>
            <p:spPr>
              <a:xfrm>
                <a:off x="6580306" y="914859"/>
                <a:ext cx="1219398" cy="4569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FF953736-21CF-46E4-B622-CDF40414821F}"/>
                  </a:ext>
                </a:extLst>
              </p:cNvPr>
              <p:cNvCxnSpPr/>
              <p:nvPr/>
            </p:nvCxnSpPr>
            <p:spPr>
              <a:xfrm rot="16200000" flipH="1">
                <a:off x="6824110" y="1206035"/>
                <a:ext cx="274515" cy="0"/>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C5AAC7F8-10A1-480C-8103-A0372C237BF6}"/>
                  </a:ext>
                </a:extLst>
              </p:cNvPr>
              <p:cNvCxnSpPr/>
              <p:nvPr/>
            </p:nvCxnSpPr>
            <p:spPr>
              <a:xfrm rot="16200000" flipH="1">
                <a:off x="7298029" y="1271886"/>
                <a:ext cx="184068" cy="0"/>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1534" name="Group 211">
              <a:extLst>
                <a:ext uri="{FF2B5EF4-FFF2-40B4-BE49-F238E27FC236}">
                  <a16:creationId xmlns:a16="http://schemas.microsoft.com/office/drawing/2014/main" id="{77F0FDE8-18D2-4BEC-BE21-2E51F7828783}"/>
                </a:ext>
              </a:extLst>
            </p:cNvPr>
            <p:cNvGrpSpPr>
              <a:grpSpLocks/>
            </p:cNvGrpSpPr>
            <p:nvPr/>
          </p:nvGrpSpPr>
          <p:grpSpPr bwMode="auto">
            <a:xfrm>
              <a:off x="5515896" y="3892057"/>
              <a:ext cx="1113507" cy="804207"/>
              <a:chOff x="5515896" y="3892057"/>
              <a:chExt cx="1113507" cy="804207"/>
            </a:xfrm>
          </p:grpSpPr>
          <p:cxnSp>
            <p:nvCxnSpPr>
              <p:cNvPr id="206" name="Straight Connector 205">
                <a:extLst>
                  <a:ext uri="{FF2B5EF4-FFF2-40B4-BE49-F238E27FC236}">
                    <a16:creationId xmlns:a16="http://schemas.microsoft.com/office/drawing/2014/main" id="{94966679-AF24-42A0-ACA7-D76895731AC4}"/>
                  </a:ext>
                </a:extLst>
              </p:cNvPr>
              <p:cNvCxnSpPr>
                <a:endCxn id="195" idx="1"/>
              </p:cNvCxnSpPr>
              <p:nvPr/>
            </p:nvCxnSpPr>
            <p:spPr>
              <a:xfrm rot="10800000" flipV="1">
                <a:off x="5516642" y="3891606"/>
                <a:ext cx="1113018" cy="4823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BA573E63-AD54-4CA4-BEFD-B690A70C7D88}"/>
                  </a:ext>
                </a:extLst>
              </p:cNvPr>
              <p:cNvCxnSpPr/>
              <p:nvPr/>
            </p:nvCxnSpPr>
            <p:spPr>
              <a:xfrm rot="16200000" flipH="1">
                <a:off x="6111340" y="4203411"/>
                <a:ext cx="274515" cy="0"/>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B839E5F6-2ABB-4A13-9736-9756E5B1C0BB}"/>
                  </a:ext>
                </a:extLst>
              </p:cNvPr>
              <p:cNvCxnSpPr/>
              <p:nvPr/>
            </p:nvCxnSpPr>
            <p:spPr>
              <a:xfrm rot="16200000" flipH="1">
                <a:off x="5852507" y="4265296"/>
                <a:ext cx="182482" cy="0"/>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23E1B3AA-FD99-4A48-BF31-C6E56B51425A}"/>
                  </a:ext>
                </a:extLst>
              </p:cNvPr>
              <p:cNvCxnSpPr/>
              <p:nvPr/>
            </p:nvCxnSpPr>
            <p:spPr>
              <a:xfrm>
                <a:off x="5715111" y="4631051"/>
                <a:ext cx="914549" cy="1587"/>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539" name="TextBox 210">
                <a:extLst>
                  <a:ext uri="{FF2B5EF4-FFF2-40B4-BE49-F238E27FC236}">
                    <a16:creationId xmlns:a16="http://schemas.microsoft.com/office/drawing/2014/main" id="{B4343D50-9143-468C-AAF2-E72C2450B9A6}"/>
                  </a:ext>
                </a:extLst>
              </p:cNvPr>
              <p:cNvSpPr txBox="1">
                <a:spLocks noChangeArrowheads="1"/>
              </p:cNvSpPr>
              <p:nvPr/>
            </p:nvSpPr>
            <p:spPr bwMode="auto">
              <a:xfrm>
                <a:off x="5991664" y="4326932"/>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L/2</a:t>
                </a:r>
              </a:p>
            </p:txBody>
          </p:sp>
        </p:grpSp>
      </p:grpSp>
      <p:grpSp>
        <p:nvGrpSpPr>
          <p:cNvPr id="61" name="Group 221">
            <a:extLst>
              <a:ext uri="{FF2B5EF4-FFF2-40B4-BE49-F238E27FC236}">
                <a16:creationId xmlns:a16="http://schemas.microsoft.com/office/drawing/2014/main" id="{82AE458D-364B-4AAA-9BB7-603080FFE730}"/>
              </a:ext>
            </a:extLst>
          </p:cNvPr>
          <p:cNvGrpSpPr>
            <a:grpSpLocks/>
          </p:cNvGrpSpPr>
          <p:nvPr/>
        </p:nvGrpSpPr>
        <p:grpSpPr bwMode="auto">
          <a:xfrm>
            <a:off x="5126038" y="5210175"/>
            <a:ext cx="3616325" cy="1495425"/>
            <a:chOff x="5125270" y="5204403"/>
            <a:chExt cx="3617860" cy="1494662"/>
          </a:xfrm>
        </p:grpSpPr>
        <p:grpSp>
          <p:nvGrpSpPr>
            <p:cNvPr id="21515" name="Group 17">
              <a:extLst>
                <a:ext uri="{FF2B5EF4-FFF2-40B4-BE49-F238E27FC236}">
                  <a16:creationId xmlns:a16="http://schemas.microsoft.com/office/drawing/2014/main" id="{3F83D31C-D445-4BAC-8A3B-5A62F061F5B8}"/>
                </a:ext>
              </a:extLst>
            </p:cNvPr>
            <p:cNvGrpSpPr>
              <a:grpSpLocks/>
            </p:cNvGrpSpPr>
            <p:nvPr/>
          </p:nvGrpSpPr>
          <p:grpSpPr bwMode="auto">
            <a:xfrm>
              <a:off x="5486400" y="5476263"/>
              <a:ext cx="2799615" cy="969275"/>
              <a:chOff x="2153447" y="1011925"/>
              <a:chExt cx="2799615" cy="969275"/>
            </a:xfrm>
          </p:grpSpPr>
          <p:sp>
            <p:nvSpPr>
              <p:cNvPr id="3" name="Rectangle 2">
                <a:extLst>
                  <a:ext uri="{FF2B5EF4-FFF2-40B4-BE49-F238E27FC236}">
                    <a16:creationId xmlns:a16="http://schemas.microsoft.com/office/drawing/2014/main" id="{86E6AB1F-69FD-459D-913A-3FD4C3CF3454}"/>
                  </a:ext>
                </a:extLst>
              </p:cNvPr>
              <p:cNvSpPr/>
              <p:nvPr/>
            </p:nvSpPr>
            <p:spPr>
              <a:xfrm>
                <a:off x="2360883" y="1295406"/>
                <a:ext cx="2210738" cy="460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F8F6E1C0-918B-4475-A8F7-05D9A086CC48}"/>
                  </a:ext>
                </a:extLst>
              </p:cNvPr>
              <p:cNvSpPr/>
              <p:nvPr/>
            </p:nvSpPr>
            <p:spPr>
              <a:xfrm>
                <a:off x="2284651" y="1052643"/>
                <a:ext cx="122289" cy="533128"/>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7" name="Straight Connector 6">
                <a:extLst>
                  <a:ext uri="{FF2B5EF4-FFF2-40B4-BE49-F238E27FC236}">
                    <a16:creationId xmlns:a16="http://schemas.microsoft.com/office/drawing/2014/main" id="{2C090754-9D79-472F-B5FB-B20781038870}"/>
                  </a:ext>
                </a:extLst>
              </p:cNvPr>
              <p:cNvCxnSpPr/>
              <p:nvPr/>
            </p:nvCxnSpPr>
            <p:spPr>
              <a:xfrm rot="5400000">
                <a:off x="2257000" y="1827740"/>
                <a:ext cx="30464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DD733A2-2322-401A-A46A-CEE216FBEF13}"/>
                  </a:ext>
                </a:extLst>
              </p:cNvPr>
              <p:cNvCxnSpPr/>
              <p:nvPr/>
            </p:nvCxnSpPr>
            <p:spPr>
              <a:xfrm rot="5400000">
                <a:off x="4430379" y="1817427"/>
                <a:ext cx="22689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E91A2F3-427D-45D1-B30B-F68B6A5B4379}"/>
                  </a:ext>
                </a:extLst>
              </p:cNvPr>
              <p:cNvCxnSpPr/>
              <p:nvPr/>
            </p:nvCxnSpPr>
            <p:spPr>
              <a:xfrm>
                <a:off x="2410116" y="1826948"/>
                <a:ext cx="2132918" cy="158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529" name="TextBox 11">
                <a:extLst>
                  <a:ext uri="{FF2B5EF4-FFF2-40B4-BE49-F238E27FC236}">
                    <a16:creationId xmlns:a16="http://schemas.microsoft.com/office/drawing/2014/main" id="{6BFE7883-1114-4C9D-A88F-6FE360480F83}"/>
                  </a:ext>
                </a:extLst>
              </p:cNvPr>
              <p:cNvSpPr txBox="1">
                <a:spLocks noChangeArrowheads="1"/>
              </p:cNvSpPr>
              <p:nvPr/>
            </p:nvSpPr>
            <p:spPr bwMode="auto">
              <a:xfrm>
                <a:off x="3248464" y="1523206"/>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a:t>
                </a:r>
              </a:p>
            </p:txBody>
          </p:sp>
          <p:sp>
            <p:nvSpPr>
              <p:cNvPr id="13" name="Rectangle 12">
                <a:extLst>
                  <a:ext uri="{FF2B5EF4-FFF2-40B4-BE49-F238E27FC236}">
                    <a16:creationId xmlns:a16="http://schemas.microsoft.com/office/drawing/2014/main" id="{F37D18A8-1691-431D-B314-120857CCA62E}"/>
                  </a:ext>
                </a:extLst>
              </p:cNvPr>
              <p:cNvSpPr/>
              <p:nvPr/>
            </p:nvSpPr>
            <p:spPr>
              <a:xfrm>
                <a:off x="4571621" y="1066923"/>
                <a:ext cx="122289" cy="533128"/>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Arc 14">
                <a:extLst>
                  <a:ext uri="{FF2B5EF4-FFF2-40B4-BE49-F238E27FC236}">
                    <a16:creationId xmlns:a16="http://schemas.microsoft.com/office/drawing/2014/main" id="{0491F477-ADA7-44F6-898B-D77314271CFB}"/>
                  </a:ext>
                </a:extLst>
              </p:cNvPr>
              <p:cNvSpPr/>
              <p:nvPr/>
            </p:nvSpPr>
            <p:spPr>
              <a:xfrm rot="218489">
                <a:off x="4419156" y="1011389"/>
                <a:ext cx="533626" cy="639435"/>
              </a:xfrm>
              <a:prstGeom prst="arc">
                <a:avLst>
                  <a:gd name="adj1" fmla="val 15380159"/>
                  <a:gd name="adj2" fmla="val 6573748"/>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sp>
            <p:nvSpPr>
              <p:cNvPr id="16" name="Arc 15">
                <a:extLst>
                  <a:ext uri="{FF2B5EF4-FFF2-40B4-BE49-F238E27FC236}">
                    <a16:creationId xmlns:a16="http://schemas.microsoft.com/office/drawing/2014/main" id="{BB56C634-3070-47AB-B5BB-9259AC2420BC}"/>
                  </a:ext>
                </a:extLst>
              </p:cNvPr>
              <p:cNvSpPr/>
              <p:nvPr/>
            </p:nvSpPr>
            <p:spPr>
              <a:xfrm rot="218489" flipH="1">
                <a:off x="2152832" y="1020909"/>
                <a:ext cx="473276" cy="641023"/>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grpSp>
        <p:sp>
          <p:nvSpPr>
            <p:cNvPr id="214" name="Arc 213">
              <a:extLst>
                <a:ext uri="{FF2B5EF4-FFF2-40B4-BE49-F238E27FC236}">
                  <a16:creationId xmlns:a16="http://schemas.microsoft.com/office/drawing/2014/main" id="{99425452-4E8B-48A4-A130-8006F35FA4F6}"/>
                </a:ext>
              </a:extLst>
            </p:cNvPr>
            <p:cNvSpPr/>
            <p:nvPr/>
          </p:nvSpPr>
          <p:spPr>
            <a:xfrm rot="218489">
              <a:off x="6344988" y="5426540"/>
              <a:ext cx="532038" cy="639437"/>
            </a:xfrm>
            <a:prstGeom prst="arc">
              <a:avLst>
                <a:gd name="adj1" fmla="val 15380159"/>
                <a:gd name="adj2" fmla="val 6573748"/>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cxnSp>
          <p:nvCxnSpPr>
            <p:cNvPr id="215" name="Straight Connector 214">
              <a:extLst>
                <a:ext uri="{FF2B5EF4-FFF2-40B4-BE49-F238E27FC236}">
                  <a16:creationId xmlns:a16="http://schemas.microsoft.com/office/drawing/2014/main" id="{9B8E2B01-1D18-4D6C-A382-F8A293D8D732}"/>
                </a:ext>
              </a:extLst>
            </p:cNvPr>
            <p:cNvCxnSpPr/>
            <p:nvPr/>
          </p:nvCxnSpPr>
          <p:spPr>
            <a:xfrm rot="5400000">
              <a:off x="5643099" y="5577275"/>
              <a:ext cx="182470" cy="15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F98B6BC2-5830-40AD-A1AF-D2E2708DC15F}"/>
                </a:ext>
              </a:extLst>
            </p:cNvPr>
            <p:cNvCxnSpPr/>
            <p:nvPr/>
          </p:nvCxnSpPr>
          <p:spPr>
            <a:xfrm>
              <a:off x="5743069" y="5562995"/>
              <a:ext cx="2182151" cy="1587"/>
            </a:xfrm>
            <a:prstGeom prst="line">
              <a:avLst/>
            </a:prstGeom>
          </p:spPr>
          <p:style>
            <a:lnRef idx="1">
              <a:schemeClr val="accent1"/>
            </a:lnRef>
            <a:fillRef idx="0">
              <a:schemeClr val="accent1"/>
            </a:fillRef>
            <a:effectRef idx="0">
              <a:schemeClr val="accent1"/>
            </a:effectRef>
            <a:fontRef idx="minor">
              <a:schemeClr val="tx1"/>
            </a:fontRef>
          </p:style>
        </p:cxnSp>
        <p:sp>
          <p:nvSpPr>
            <p:cNvPr id="21519" name="TextBox 216">
              <a:extLst>
                <a:ext uri="{FF2B5EF4-FFF2-40B4-BE49-F238E27FC236}">
                  <a16:creationId xmlns:a16="http://schemas.microsoft.com/office/drawing/2014/main" id="{C2FFE28C-3E2B-4CD2-9EEC-24EB15AF85FE}"/>
                </a:ext>
              </a:extLst>
            </p:cNvPr>
            <p:cNvSpPr txBox="1">
              <a:spLocks noChangeArrowheads="1"/>
            </p:cNvSpPr>
            <p:nvPr/>
          </p:nvSpPr>
          <p:spPr bwMode="auto">
            <a:xfrm>
              <a:off x="6019800" y="52578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cxnSp>
          <p:nvCxnSpPr>
            <p:cNvPr id="218" name="Straight Connector 217">
              <a:extLst>
                <a:ext uri="{FF2B5EF4-FFF2-40B4-BE49-F238E27FC236}">
                  <a16:creationId xmlns:a16="http://schemas.microsoft.com/office/drawing/2014/main" id="{0AF3557F-17A7-491A-9122-DE60C9680699}"/>
                </a:ext>
              </a:extLst>
            </p:cNvPr>
            <p:cNvCxnSpPr/>
            <p:nvPr/>
          </p:nvCxnSpPr>
          <p:spPr>
            <a:xfrm rot="5400000">
              <a:off x="7782418" y="5553475"/>
              <a:ext cx="285604" cy="0"/>
            </a:xfrm>
            <a:prstGeom prst="line">
              <a:avLst/>
            </a:prstGeom>
          </p:spPr>
          <p:style>
            <a:lnRef idx="1">
              <a:schemeClr val="accent1"/>
            </a:lnRef>
            <a:fillRef idx="0">
              <a:schemeClr val="accent1"/>
            </a:fillRef>
            <a:effectRef idx="0">
              <a:schemeClr val="accent1"/>
            </a:effectRef>
            <a:fontRef idx="minor">
              <a:schemeClr val="tx1"/>
            </a:fontRef>
          </p:style>
        </p:cxnSp>
        <p:sp>
          <p:nvSpPr>
            <p:cNvPr id="21521" name="TextBox 218">
              <a:extLst>
                <a:ext uri="{FF2B5EF4-FFF2-40B4-BE49-F238E27FC236}">
                  <a16:creationId xmlns:a16="http://schemas.microsoft.com/office/drawing/2014/main" id="{21A43E0C-A19F-43E3-9DC9-E8EC5302F295}"/>
                </a:ext>
              </a:extLst>
            </p:cNvPr>
            <p:cNvSpPr txBox="1">
              <a:spLocks noChangeArrowheads="1"/>
            </p:cNvSpPr>
            <p:nvPr/>
          </p:nvSpPr>
          <p:spPr bwMode="auto">
            <a:xfrm>
              <a:off x="7086600" y="52578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sp>
          <p:nvSpPr>
            <p:cNvPr id="21522" name="TextBox 219">
              <a:extLst>
                <a:ext uri="{FF2B5EF4-FFF2-40B4-BE49-F238E27FC236}">
                  <a16:creationId xmlns:a16="http://schemas.microsoft.com/office/drawing/2014/main" id="{47359694-36A0-4D5C-B190-85374EA738B1}"/>
                </a:ext>
              </a:extLst>
            </p:cNvPr>
            <p:cNvSpPr txBox="1">
              <a:spLocks noChangeArrowheads="1"/>
            </p:cNvSpPr>
            <p:nvPr/>
          </p:nvSpPr>
          <p:spPr bwMode="auto">
            <a:xfrm rot="4173175">
              <a:off x="4577994" y="5751679"/>
              <a:ext cx="14946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t>Mb(2a-b)/L</a:t>
              </a:r>
              <a:r>
                <a:rPr lang="en-US" altLang="en-US" sz="2000" baseline="30000"/>
                <a:t>2</a:t>
              </a:r>
              <a:endParaRPr lang="en-US" altLang="en-US" sz="2000"/>
            </a:p>
          </p:txBody>
        </p:sp>
        <p:sp>
          <p:nvSpPr>
            <p:cNvPr id="21523" name="TextBox 220">
              <a:extLst>
                <a:ext uri="{FF2B5EF4-FFF2-40B4-BE49-F238E27FC236}">
                  <a16:creationId xmlns:a16="http://schemas.microsoft.com/office/drawing/2014/main" id="{E31464EB-AC96-4779-9486-895A85D5011C}"/>
                </a:ext>
              </a:extLst>
            </p:cNvPr>
            <p:cNvSpPr txBox="1">
              <a:spLocks noChangeArrowheads="1"/>
            </p:cNvSpPr>
            <p:nvPr/>
          </p:nvSpPr>
          <p:spPr bwMode="auto">
            <a:xfrm rot="4705256">
              <a:off x="7795744" y="5751679"/>
              <a:ext cx="14946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t>Ma(2b-a)/L</a:t>
              </a:r>
              <a:r>
                <a:rPr lang="en-US" altLang="en-US" sz="2000" baseline="30000"/>
                <a:t>2</a:t>
              </a:r>
              <a:endParaRPr lang="en-US" altLang="en-US" sz="20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1+#ppt_w/2"/>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1+#ppt_w/2"/>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6"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fill="hold"/>
                                        <p:tgtEl>
                                          <p:spTgt spid="44"/>
                                        </p:tgtEl>
                                        <p:attrNameLst>
                                          <p:attrName>ppt_x</p:attrName>
                                        </p:attrNameLst>
                                      </p:cBhvr>
                                      <p:tavLst>
                                        <p:tav tm="0">
                                          <p:val>
                                            <p:strVal val="1+#ppt_w/2"/>
                                          </p:val>
                                        </p:tav>
                                        <p:tav tm="100000">
                                          <p:val>
                                            <p:strVal val="#ppt_x"/>
                                          </p:val>
                                        </p:tav>
                                      </p:tavLst>
                                    </p:anim>
                                    <p:anim calcmode="lin" valueType="num">
                                      <p:cBhvr additive="base">
                                        <p:cTn id="5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6" fill="hold" nodeType="click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additive="base">
                                        <p:cTn id="55" dur="500" fill="hold"/>
                                        <p:tgtEl>
                                          <p:spTgt spid="61"/>
                                        </p:tgtEl>
                                        <p:attrNameLst>
                                          <p:attrName>ppt_x</p:attrName>
                                        </p:attrNameLst>
                                      </p:cBhvr>
                                      <p:tavLst>
                                        <p:tav tm="0">
                                          <p:val>
                                            <p:strVal val="1+#ppt_w/2"/>
                                          </p:val>
                                        </p:tav>
                                        <p:tav tm="100000">
                                          <p:val>
                                            <p:strVal val="#ppt_x"/>
                                          </p:val>
                                        </p:tav>
                                      </p:tavLst>
                                    </p:anim>
                                    <p:anim calcmode="lin" valueType="num">
                                      <p:cBhvr additive="base">
                                        <p:cTn id="5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
            <a:extLst>
              <a:ext uri="{FF2B5EF4-FFF2-40B4-BE49-F238E27FC236}">
                <a16:creationId xmlns:a16="http://schemas.microsoft.com/office/drawing/2014/main" id="{65F7597E-0576-4CC9-9F6E-B26EFBD3D717}"/>
              </a:ext>
            </a:extLst>
          </p:cNvPr>
          <p:cNvGrpSpPr>
            <a:grpSpLocks/>
          </p:cNvGrpSpPr>
          <p:nvPr/>
        </p:nvGrpSpPr>
        <p:grpSpPr bwMode="auto">
          <a:xfrm>
            <a:off x="2833688" y="4375150"/>
            <a:ext cx="2703512" cy="958850"/>
            <a:chOff x="2153447" y="1022062"/>
            <a:chExt cx="2703568" cy="959138"/>
          </a:xfrm>
        </p:grpSpPr>
        <p:sp>
          <p:nvSpPr>
            <p:cNvPr id="3" name="Rectangle 2">
              <a:extLst>
                <a:ext uri="{FF2B5EF4-FFF2-40B4-BE49-F238E27FC236}">
                  <a16:creationId xmlns:a16="http://schemas.microsoft.com/office/drawing/2014/main" id="{F38F1CB2-8662-48D9-A35B-BEE5E140A66C}"/>
                </a:ext>
              </a:extLst>
            </p:cNvPr>
            <p:cNvSpPr/>
            <p:nvPr/>
          </p:nvSpPr>
          <p:spPr>
            <a:xfrm>
              <a:off x="2361413" y="1295194"/>
              <a:ext cx="2209846" cy="460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F8C3F095-4635-4D9D-823B-35E33F048225}"/>
                </a:ext>
              </a:extLst>
            </p:cNvPr>
            <p:cNvSpPr/>
            <p:nvPr/>
          </p:nvSpPr>
          <p:spPr>
            <a:xfrm>
              <a:off x="2285212" y="1052234"/>
              <a:ext cx="122241" cy="53356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AD1288E7-9DBD-4B12-A058-039E99135A83}"/>
                </a:ext>
              </a:extLst>
            </p:cNvPr>
            <p:cNvCxnSpPr/>
            <p:nvPr/>
          </p:nvCxnSpPr>
          <p:spPr>
            <a:xfrm rot="5400000">
              <a:off x="2257388" y="1827960"/>
              <a:ext cx="30489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4451F6A-5E8A-45A6-A90A-1ED36A81A22A}"/>
                </a:ext>
              </a:extLst>
            </p:cNvPr>
            <p:cNvCxnSpPr/>
            <p:nvPr/>
          </p:nvCxnSpPr>
          <p:spPr>
            <a:xfrm rot="5400000">
              <a:off x="4430730" y="1818433"/>
              <a:ext cx="2270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FC01786-3874-4552-8C9F-37E94622ABFB}"/>
                </a:ext>
              </a:extLst>
            </p:cNvPr>
            <p:cNvCxnSpPr/>
            <p:nvPr/>
          </p:nvCxnSpPr>
          <p:spPr>
            <a:xfrm>
              <a:off x="2410627" y="1828754"/>
              <a:ext cx="2133644"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574" name="TextBox 7">
              <a:extLst>
                <a:ext uri="{FF2B5EF4-FFF2-40B4-BE49-F238E27FC236}">
                  <a16:creationId xmlns:a16="http://schemas.microsoft.com/office/drawing/2014/main" id="{365E9ACC-9C99-40C2-A255-2B52CB61CC83}"/>
                </a:ext>
              </a:extLst>
            </p:cNvPr>
            <p:cNvSpPr txBox="1">
              <a:spLocks noChangeArrowheads="1"/>
            </p:cNvSpPr>
            <p:nvPr/>
          </p:nvSpPr>
          <p:spPr bwMode="auto">
            <a:xfrm>
              <a:off x="3248464" y="1523206"/>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a:t>
              </a:r>
            </a:p>
          </p:txBody>
        </p:sp>
        <p:sp>
          <p:nvSpPr>
            <p:cNvPr id="9" name="Rectangle 8">
              <a:extLst>
                <a:ext uri="{FF2B5EF4-FFF2-40B4-BE49-F238E27FC236}">
                  <a16:creationId xmlns:a16="http://schemas.microsoft.com/office/drawing/2014/main" id="{3925595D-E8ED-445B-A5BD-C9924AEABBEA}"/>
                </a:ext>
              </a:extLst>
            </p:cNvPr>
            <p:cNvSpPr/>
            <p:nvPr/>
          </p:nvSpPr>
          <p:spPr>
            <a:xfrm>
              <a:off x="4571259" y="1066525"/>
              <a:ext cx="122241" cy="53356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Arc 9">
              <a:extLst>
                <a:ext uri="{FF2B5EF4-FFF2-40B4-BE49-F238E27FC236}">
                  <a16:creationId xmlns:a16="http://schemas.microsoft.com/office/drawing/2014/main" id="{EC2A3A60-77CF-4115-90C0-D41A96E79666}"/>
                </a:ext>
              </a:extLst>
            </p:cNvPr>
            <p:cNvSpPr/>
            <p:nvPr/>
          </p:nvSpPr>
          <p:spPr>
            <a:xfrm rot="218489">
              <a:off x="4323604" y="1039530"/>
              <a:ext cx="533411" cy="639954"/>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sp>
          <p:nvSpPr>
            <p:cNvPr id="11" name="Arc 10">
              <a:extLst>
                <a:ext uri="{FF2B5EF4-FFF2-40B4-BE49-F238E27FC236}">
                  <a16:creationId xmlns:a16="http://schemas.microsoft.com/office/drawing/2014/main" id="{F31D57B8-F7CD-4C2B-B3F5-39534A7C1DD3}"/>
                </a:ext>
              </a:extLst>
            </p:cNvPr>
            <p:cNvSpPr/>
            <p:nvPr/>
          </p:nvSpPr>
          <p:spPr>
            <a:xfrm rot="218489" flipH="1">
              <a:off x="2153447" y="1022062"/>
              <a:ext cx="473085" cy="639955"/>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grpSp>
      <p:grpSp>
        <p:nvGrpSpPr>
          <p:cNvPr id="8" name="Group 11">
            <a:extLst>
              <a:ext uri="{FF2B5EF4-FFF2-40B4-BE49-F238E27FC236}">
                <a16:creationId xmlns:a16="http://schemas.microsoft.com/office/drawing/2014/main" id="{FE8469CE-391F-4113-96EE-29B25D071D24}"/>
              </a:ext>
            </a:extLst>
          </p:cNvPr>
          <p:cNvGrpSpPr>
            <a:grpSpLocks/>
          </p:cNvGrpSpPr>
          <p:nvPr/>
        </p:nvGrpSpPr>
        <p:grpSpPr bwMode="auto">
          <a:xfrm>
            <a:off x="1066800" y="434975"/>
            <a:ext cx="5715000" cy="1187450"/>
            <a:chOff x="3996494" y="5257800"/>
            <a:chExt cx="5715000" cy="1187738"/>
          </a:xfrm>
        </p:grpSpPr>
        <p:grpSp>
          <p:nvGrpSpPr>
            <p:cNvPr id="22551" name="Group 12">
              <a:extLst>
                <a:ext uri="{FF2B5EF4-FFF2-40B4-BE49-F238E27FC236}">
                  <a16:creationId xmlns:a16="http://schemas.microsoft.com/office/drawing/2014/main" id="{7BECF497-2695-42EA-B161-EE85B2F4551F}"/>
                </a:ext>
              </a:extLst>
            </p:cNvPr>
            <p:cNvGrpSpPr>
              <a:grpSpLocks/>
            </p:cNvGrpSpPr>
            <p:nvPr/>
          </p:nvGrpSpPr>
          <p:grpSpPr bwMode="auto">
            <a:xfrm>
              <a:off x="5486400" y="5476263"/>
              <a:ext cx="2799615" cy="969275"/>
              <a:chOff x="2153447" y="1011925"/>
              <a:chExt cx="2799615" cy="969275"/>
            </a:xfrm>
          </p:grpSpPr>
          <p:sp>
            <p:nvSpPr>
              <p:cNvPr id="22" name="Rectangle 21">
                <a:extLst>
                  <a:ext uri="{FF2B5EF4-FFF2-40B4-BE49-F238E27FC236}">
                    <a16:creationId xmlns:a16="http://schemas.microsoft.com/office/drawing/2014/main" id="{7B8BD938-F3D0-454B-AE1F-8EF61A624408}"/>
                  </a:ext>
                </a:extLst>
              </p:cNvPr>
              <p:cNvSpPr/>
              <p:nvPr/>
            </p:nvSpPr>
            <p:spPr>
              <a:xfrm>
                <a:off x="2362166" y="1295234"/>
                <a:ext cx="2209800" cy="460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Rectangle 22">
                <a:extLst>
                  <a:ext uri="{FF2B5EF4-FFF2-40B4-BE49-F238E27FC236}">
                    <a16:creationId xmlns:a16="http://schemas.microsoft.com/office/drawing/2014/main" id="{C8F5D1E4-EB87-448C-A7F8-073F86B9C4E3}"/>
                  </a:ext>
                </a:extLst>
              </p:cNvPr>
              <p:cNvSpPr/>
              <p:nvPr/>
            </p:nvSpPr>
            <p:spPr>
              <a:xfrm>
                <a:off x="2285966" y="1053875"/>
                <a:ext cx="122238" cy="53194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4" name="Straight Connector 23">
                <a:extLst>
                  <a:ext uri="{FF2B5EF4-FFF2-40B4-BE49-F238E27FC236}">
                    <a16:creationId xmlns:a16="http://schemas.microsoft.com/office/drawing/2014/main" id="{BF5E32A1-EAB2-49B3-BFAB-A8D3F8114650}"/>
                  </a:ext>
                </a:extLst>
              </p:cNvPr>
              <p:cNvCxnSpPr/>
              <p:nvPr/>
            </p:nvCxnSpPr>
            <p:spPr>
              <a:xfrm rot="5400000">
                <a:off x="2258148" y="1827969"/>
                <a:ext cx="30487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2DE498A-5D0D-43CA-8402-66CA357D3304}"/>
                  </a:ext>
                </a:extLst>
              </p:cNvPr>
              <p:cNvCxnSpPr/>
              <p:nvPr/>
            </p:nvCxnSpPr>
            <p:spPr>
              <a:xfrm rot="5400000">
                <a:off x="4430650" y="1817649"/>
                <a:ext cx="22706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878A093-CFD6-4AD7-846A-BACB6F1E7B34}"/>
                  </a:ext>
                </a:extLst>
              </p:cNvPr>
              <p:cNvCxnSpPr/>
              <p:nvPr/>
            </p:nvCxnSpPr>
            <p:spPr>
              <a:xfrm>
                <a:off x="2411379" y="1828763"/>
                <a:ext cx="2132012"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565" name="TextBox 26">
                <a:extLst>
                  <a:ext uri="{FF2B5EF4-FFF2-40B4-BE49-F238E27FC236}">
                    <a16:creationId xmlns:a16="http://schemas.microsoft.com/office/drawing/2014/main" id="{F9043139-F26A-4160-89F8-B6D0A799885D}"/>
                  </a:ext>
                </a:extLst>
              </p:cNvPr>
              <p:cNvSpPr txBox="1">
                <a:spLocks noChangeArrowheads="1"/>
              </p:cNvSpPr>
              <p:nvPr/>
            </p:nvSpPr>
            <p:spPr bwMode="auto">
              <a:xfrm>
                <a:off x="3248464" y="1523206"/>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a:t>
                </a:r>
              </a:p>
            </p:txBody>
          </p:sp>
          <p:sp>
            <p:nvSpPr>
              <p:cNvPr id="28" name="Rectangle 27">
                <a:extLst>
                  <a:ext uri="{FF2B5EF4-FFF2-40B4-BE49-F238E27FC236}">
                    <a16:creationId xmlns:a16="http://schemas.microsoft.com/office/drawing/2014/main" id="{3F45126B-6CEC-491E-A505-8A72E969D0F7}"/>
                  </a:ext>
                </a:extLst>
              </p:cNvPr>
              <p:cNvSpPr/>
              <p:nvPr/>
            </p:nvSpPr>
            <p:spPr>
              <a:xfrm>
                <a:off x="4571966" y="1068167"/>
                <a:ext cx="122238" cy="531941"/>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 name="Arc 28">
                <a:extLst>
                  <a:ext uri="{FF2B5EF4-FFF2-40B4-BE49-F238E27FC236}">
                    <a16:creationId xmlns:a16="http://schemas.microsoft.com/office/drawing/2014/main" id="{52911AE6-6E4F-40E6-9161-7500D5028CEA}"/>
                  </a:ext>
                </a:extLst>
              </p:cNvPr>
              <p:cNvSpPr/>
              <p:nvPr/>
            </p:nvSpPr>
            <p:spPr>
              <a:xfrm rot="218489">
                <a:off x="4419566" y="1012590"/>
                <a:ext cx="533400" cy="639918"/>
              </a:xfrm>
              <a:prstGeom prst="arc">
                <a:avLst>
                  <a:gd name="adj1" fmla="val 15380159"/>
                  <a:gd name="adj2" fmla="val 6573748"/>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sp>
            <p:nvSpPr>
              <p:cNvPr id="30" name="Arc 29">
                <a:extLst>
                  <a:ext uri="{FF2B5EF4-FFF2-40B4-BE49-F238E27FC236}">
                    <a16:creationId xmlns:a16="http://schemas.microsoft.com/office/drawing/2014/main" id="{2E312FBE-5525-4A20-A53E-6372959D955E}"/>
                  </a:ext>
                </a:extLst>
              </p:cNvPr>
              <p:cNvSpPr/>
              <p:nvPr/>
            </p:nvSpPr>
            <p:spPr>
              <a:xfrm rot="218489" flipH="1">
                <a:off x="2154204" y="1022117"/>
                <a:ext cx="473075" cy="639918"/>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grpSp>
        <p:sp>
          <p:nvSpPr>
            <p:cNvPr id="14" name="Arc 13">
              <a:extLst>
                <a:ext uri="{FF2B5EF4-FFF2-40B4-BE49-F238E27FC236}">
                  <a16:creationId xmlns:a16="http://schemas.microsoft.com/office/drawing/2014/main" id="{99472E39-2163-4EDD-B300-49340579C222}"/>
                </a:ext>
              </a:extLst>
            </p:cNvPr>
            <p:cNvSpPr/>
            <p:nvPr/>
          </p:nvSpPr>
          <p:spPr>
            <a:xfrm rot="218489">
              <a:off x="6344407" y="5426116"/>
              <a:ext cx="533400" cy="639918"/>
            </a:xfrm>
            <a:prstGeom prst="arc">
              <a:avLst>
                <a:gd name="adj1" fmla="val 15380159"/>
                <a:gd name="adj2" fmla="val 6573748"/>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cxnSp>
          <p:nvCxnSpPr>
            <p:cNvPr id="15" name="Straight Connector 14">
              <a:extLst>
                <a:ext uri="{FF2B5EF4-FFF2-40B4-BE49-F238E27FC236}">
                  <a16:creationId xmlns:a16="http://schemas.microsoft.com/office/drawing/2014/main" id="{DCC31B86-E478-4456-903F-3E5097E88BEF}"/>
                </a:ext>
              </a:extLst>
            </p:cNvPr>
            <p:cNvCxnSpPr/>
            <p:nvPr/>
          </p:nvCxnSpPr>
          <p:spPr>
            <a:xfrm rot="5400000">
              <a:off x="5643504" y="5577759"/>
              <a:ext cx="18419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664CE81-7801-4023-B029-392CE89E8C2E}"/>
                </a:ext>
              </a:extLst>
            </p:cNvPr>
            <p:cNvCxnSpPr/>
            <p:nvPr/>
          </p:nvCxnSpPr>
          <p:spPr>
            <a:xfrm>
              <a:off x="5742744" y="5562674"/>
              <a:ext cx="2182813"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555" name="TextBox 16">
              <a:extLst>
                <a:ext uri="{FF2B5EF4-FFF2-40B4-BE49-F238E27FC236}">
                  <a16:creationId xmlns:a16="http://schemas.microsoft.com/office/drawing/2014/main" id="{3EC5A39F-C715-4C23-A7D1-25982892ED03}"/>
                </a:ext>
              </a:extLst>
            </p:cNvPr>
            <p:cNvSpPr txBox="1">
              <a:spLocks noChangeArrowheads="1"/>
            </p:cNvSpPr>
            <p:nvPr/>
          </p:nvSpPr>
          <p:spPr bwMode="auto">
            <a:xfrm>
              <a:off x="6019800" y="52578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cxnSp>
          <p:nvCxnSpPr>
            <p:cNvPr id="18" name="Straight Connector 17">
              <a:extLst>
                <a:ext uri="{FF2B5EF4-FFF2-40B4-BE49-F238E27FC236}">
                  <a16:creationId xmlns:a16="http://schemas.microsoft.com/office/drawing/2014/main" id="{3B3DB931-09DC-4974-A994-0DD8793A765C}"/>
                </a:ext>
              </a:extLst>
            </p:cNvPr>
            <p:cNvCxnSpPr/>
            <p:nvPr/>
          </p:nvCxnSpPr>
          <p:spPr>
            <a:xfrm rot="5400000">
              <a:off x="7781853" y="5553941"/>
              <a:ext cx="287408" cy="0"/>
            </a:xfrm>
            <a:prstGeom prst="line">
              <a:avLst/>
            </a:prstGeom>
          </p:spPr>
          <p:style>
            <a:lnRef idx="1">
              <a:schemeClr val="accent1"/>
            </a:lnRef>
            <a:fillRef idx="0">
              <a:schemeClr val="accent1"/>
            </a:fillRef>
            <a:effectRef idx="0">
              <a:schemeClr val="accent1"/>
            </a:effectRef>
            <a:fontRef idx="minor">
              <a:schemeClr val="tx1"/>
            </a:fontRef>
          </p:style>
        </p:cxnSp>
        <p:sp>
          <p:nvSpPr>
            <p:cNvPr id="22557" name="TextBox 18">
              <a:extLst>
                <a:ext uri="{FF2B5EF4-FFF2-40B4-BE49-F238E27FC236}">
                  <a16:creationId xmlns:a16="http://schemas.microsoft.com/office/drawing/2014/main" id="{E4C26A88-2C45-4BD8-B67E-8C883A653984}"/>
                </a:ext>
              </a:extLst>
            </p:cNvPr>
            <p:cNvSpPr txBox="1">
              <a:spLocks noChangeArrowheads="1"/>
            </p:cNvSpPr>
            <p:nvPr/>
          </p:nvSpPr>
          <p:spPr bwMode="auto">
            <a:xfrm>
              <a:off x="7086600" y="52578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sp>
          <p:nvSpPr>
            <p:cNvPr id="22558" name="TextBox 19">
              <a:extLst>
                <a:ext uri="{FF2B5EF4-FFF2-40B4-BE49-F238E27FC236}">
                  <a16:creationId xmlns:a16="http://schemas.microsoft.com/office/drawing/2014/main" id="{2EB3B4EA-CF30-4A76-BE36-DAD39E6FD650}"/>
                </a:ext>
              </a:extLst>
            </p:cNvPr>
            <p:cNvSpPr txBox="1">
              <a:spLocks noChangeArrowheads="1"/>
            </p:cNvSpPr>
            <p:nvPr/>
          </p:nvSpPr>
          <p:spPr bwMode="auto">
            <a:xfrm>
              <a:off x="3996494" y="5751679"/>
              <a:ext cx="14946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t>Mb(2a-b)/L</a:t>
              </a:r>
              <a:r>
                <a:rPr lang="en-US" altLang="en-US" sz="2000" baseline="30000"/>
                <a:t>2</a:t>
              </a:r>
              <a:endParaRPr lang="en-US" altLang="en-US" sz="2000"/>
            </a:p>
          </p:txBody>
        </p:sp>
        <p:sp>
          <p:nvSpPr>
            <p:cNvPr id="22559" name="TextBox 20">
              <a:extLst>
                <a:ext uri="{FF2B5EF4-FFF2-40B4-BE49-F238E27FC236}">
                  <a16:creationId xmlns:a16="http://schemas.microsoft.com/office/drawing/2014/main" id="{FFC42DF7-19B8-4103-8BEB-103C61FA9090}"/>
                </a:ext>
              </a:extLst>
            </p:cNvPr>
            <p:cNvSpPr txBox="1">
              <a:spLocks noChangeArrowheads="1"/>
            </p:cNvSpPr>
            <p:nvPr/>
          </p:nvSpPr>
          <p:spPr bwMode="auto">
            <a:xfrm>
              <a:off x="8216832" y="5585403"/>
              <a:ext cx="14946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t>Ma(2b-a)/L</a:t>
              </a:r>
              <a:r>
                <a:rPr lang="en-US" altLang="en-US" sz="2000" baseline="30000"/>
                <a:t>2</a:t>
              </a:r>
              <a:endParaRPr lang="en-US" altLang="en-US" sz="2000"/>
            </a:p>
          </p:txBody>
        </p:sp>
      </p:grpSp>
      <p:grpSp>
        <p:nvGrpSpPr>
          <p:cNvPr id="13" name="Group 30">
            <a:extLst>
              <a:ext uri="{FF2B5EF4-FFF2-40B4-BE49-F238E27FC236}">
                <a16:creationId xmlns:a16="http://schemas.microsoft.com/office/drawing/2014/main" id="{76BCCCA5-51A2-450C-A2D9-9323F357DC8E}"/>
              </a:ext>
            </a:extLst>
          </p:cNvPr>
          <p:cNvGrpSpPr>
            <a:grpSpLocks/>
          </p:cNvGrpSpPr>
          <p:nvPr/>
        </p:nvGrpSpPr>
        <p:grpSpPr bwMode="auto">
          <a:xfrm>
            <a:off x="1295400" y="1981200"/>
            <a:ext cx="5715000" cy="1187450"/>
            <a:chOff x="3996494" y="5257800"/>
            <a:chExt cx="5715000" cy="1187738"/>
          </a:xfrm>
        </p:grpSpPr>
        <p:grpSp>
          <p:nvGrpSpPr>
            <p:cNvPr id="22533" name="Group 12">
              <a:extLst>
                <a:ext uri="{FF2B5EF4-FFF2-40B4-BE49-F238E27FC236}">
                  <a16:creationId xmlns:a16="http://schemas.microsoft.com/office/drawing/2014/main" id="{9DBBB562-B17F-47B7-AD84-B672924E43C8}"/>
                </a:ext>
              </a:extLst>
            </p:cNvPr>
            <p:cNvGrpSpPr>
              <a:grpSpLocks/>
            </p:cNvGrpSpPr>
            <p:nvPr/>
          </p:nvGrpSpPr>
          <p:grpSpPr bwMode="auto">
            <a:xfrm>
              <a:off x="5387941" y="5458264"/>
              <a:ext cx="2898074" cy="987274"/>
              <a:chOff x="2054988" y="993926"/>
              <a:chExt cx="2898074" cy="987274"/>
            </a:xfrm>
          </p:grpSpPr>
          <p:sp>
            <p:nvSpPr>
              <p:cNvPr id="41" name="Rectangle 40">
                <a:extLst>
                  <a:ext uri="{FF2B5EF4-FFF2-40B4-BE49-F238E27FC236}">
                    <a16:creationId xmlns:a16="http://schemas.microsoft.com/office/drawing/2014/main" id="{2EB735AA-2B01-44C9-A583-A739755F30A0}"/>
                  </a:ext>
                </a:extLst>
              </p:cNvPr>
              <p:cNvSpPr/>
              <p:nvPr/>
            </p:nvSpPr>
            <p:spPr>
              <a:xfrm>
                <a:off x="2362166" y="1295234"/>
                <a:ext cx="2209800" cy="460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 name="Rectangle 41">
                <a:extLst>
                  <a:ext uri="{FF2B5EF4-FFF2-40B4-BE49-F238E27FC236}">
                    <a16:creationId xmlns:a16="http://schemas.microsoft.com/office/drawing/2014/main" id="{B55E52D5-8789-401C-8972-8E39E6819F67}"/>
                  </a:ext>
                </a:extLst>
              </p:cNvPr>
              <p:cNvSpPr/>
              <p:nvPr/>
            </p:nvSpPr>
            <p:spPr>
              <a:xfrm>
                <a:off x="2285966" y="1052288"/>
                <a:ext cx="122238" cy="533529"/>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43" name="Straight Connector 42">
                <a:extLst>
                  <a:ext uri="{FF2B5EF4-FFF2-40B4-BE49-F238E27FC236}">
                    <a16:creationId xmlns:a16="http://schemas.microsoft.com/office/drawing/2014/main" id="{1940F1DB-03E3-41EC-AF21-0D23E014DE8E}"/>
                  </a:ext>
                </a:extLst>
              </p:cNvPr>
              <p:cNvCxnSpPr/>
              <p:nvPr/>
            </p:nvCxnSpPr>
            <p:spPr>
              <a:xfrm rot="5400000">
                <a:off x="2258148" y="1827969"/>
                <a:ext cx="30487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EB9F01F-9DD8-4AA0-83EE-4F19121D6AC1}"/>
                  </a:ext>
                </a:extLst>
              </p:cNvPr>
              <p:cNvCxnSpPr/>
              <p:nvPr/>
            </p:nvCxnSpPr>
            <p:spPr>
              <a:xfrm rot="5400000">
                <a:off x="4430651" y="1817649"/>
                <a:ext cx="22706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03B7C40-CDE3-48E3-BF26-754426354243}"/>
                  </a:ext>
                </a:extLst>
              </p:cNvPr>
              <p:cNvCxnSpPr/>
              <p:nvPr/>
            </p:nvCxnSpPr>
            <p:spPr>
              <a:xfrm>
                <a:off x="2411379" y="1827176"/>
                <a:ext cx="2132012" cy="1587"/>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547" name="TextBox 45">
                <a:extLst>
                  <a:ext uri="{FF2B5EF4-FFF2-40B4-BE49-F238E27FC236}">
                    <a16:creationId xmlns:a16="http://schemas.microsoft.com/office/drawing/2014/main" id="{C7EEEDF9-BE10-4A21-8033-BAC15225C09C}"/>
                  </a:ext>
                </a:extLst>
              </p:cNvPr>
              <p:cNvSpPr txBox="1">
                <a:spLocks noChangeArrowheads="1"/>
              </p:cNvSpPr>
              <p:nvPr/>
            </p:nvSpPr>
            <p:spPr bwMode="auto">
              <a:xfrm>
                <a:off x="3248464" y="1523206"/>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a:t>
                </a:r>
              </a:p>
            </p:txBody>
          </p:sp>
          <p:sp>
            <p:nvSpPr>
              <p:cNvPr id="47" name="Rectangle 46">
                <a:extLst>
                  <a:ext uri="{FF2B5EF4-FFF2-40B4-BE49-F238E27FC236}">
                    <a16:creationId xmlns:a16="http://schemas.microsoft.com/office/drawing/2014/main" id="{C06016FF-6640-475D-94A0-992D7CE2E971}"/>
                  </a:ext>
                </a:extLst>
              </p:cNvPr>
              <p:cNvSpPr/>
              <p:nvPr/>
            </p:nvSpPr>
            <p:spPr>
              <a:xfrm>
                <a:off x="4571966" y="1066579"/>
                <a:ext cx="122238" cy="533529"/>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8" name="Arc 47">
                <a:extLst>
                  <a:ext uri="{FF2B5EF4-FFF2-40B4-BE49-F238E27FC236}">
                    <a16:creationId xmlns:a16="http://schemas.microsoft.com/office/drawing/2014/main" id="{05098792-0994-4E54-9EB4-F558BDE6FE03}"/>
                  </a:ext>
                </a:extLst>
              </p:cNvPr>
              <p:cNvSpPr/>
              <p:nvPr/>
            </p:nvSpPr>
            <p:spPr>
              <a:xfrm rot="218489">
                <a:off x="4419566" y="1011003"/>
                <a:ext cx="533400" cy="641505"/>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sp>
            <p:nvSpPr>
              <p:cNvPr id="49" name="Arc 48">
                <a:extLst>
                  <a:ext uri="{FF2B5EF4-FFF2-40B4-BE49-F238E27FC236}">
                    <a16:creationId xmlns:a16="http://schemas.microsoft.com/office/drawing/2014/main" id="{8658CE90-468F-46D6-B7A8-A84D01771067}"/>
                  </a:ext>
                </a:extLst>
              </p:cNvPr>
              <p:cNvSpPr/>
              <p:nvPr/>
            </p:nvSpPr>
            <p:spPr>
              <a:xfrm rot="218489" flipH="1">
                <a:off x="2055779" y="993536"/>
                <a:ext cx="473075" cy="639918"/>
              </a:xfrm>
              <a:prstGeom prst="arc">
                <a:avLst>
                  <a:gd name="adj1" fmla="val 15380159"/>
                  <a:gd name="adj2" fmla="val 6573748"/>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grpSp>
        <p:sp>
          <p:nvSpPr>
            <p:cNvPr id="33" name="Arc 32">
              <a:extLst>
                <a:ext uri="{FF2B5EF4-FFF2-40B4-BE49-F238E27FC236}">
                  <a16:creationId xmlns:a16="http://schemas.microsoft.com/office/drawing/2014/main" id="{1D0703D7-EE0A-4608-B486-998528333688}"/>
                </a:ext>
              </a:extLst>
            </p:cNvPr>
            <p:cNvSpPr/>
            <p:nvPr/>
          </p:nvSpPr>
          <p:spPr>
            <a:xfrm rot="218489">
              <a:off x="6344407" y="5426116"/>
              <a:ext cx="533400" cy="639918"/>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cxnSp>
          <p:nvCxnSpPr>
            <p:cNvPr id="34" name="Straight Connector 33">
              <a:extLst>
                <a:ext uri="{FF2B5EF4-FFF2-40B4-BE49-F238E27FC236}">
                  <a16:creationId xmlns:a16="http://schemas.microsoft.com/office/drawing/2014/main" id="{D8806D30-B1DB-40A2-981A-68626B303A10}"/>
                </a:ext>
              </a:extLst>
            </p:cNvPr>
            <p:cNvCxnSpPr/>
            <p:nvPr/>
          </p:nvCxnSpPr>
          <p:spPr>
            <a:xfrm rot="5400000">
              <a:off x="5643504" y="5577759"/>
              <a:ext cx="18419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599DC02-2D8D-41DB-860F-BA9F01806E15}"/>
                </a:ext>
              </a:extLst>
            </p:cNvPr>
            <p:cNvCxnSpPr/>
            <p:nvPr/>
          </p:nvCxnSpPr>
          <p:spPr>
            <a:xfrm>
              <a:off x="5742744" y="5562674"/>
              <a:ext cx="2182813"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537" name="TextBox 35">
              <a:extLst>
                <a:ext uri="{FF2B5EF4-FFF2-40B4-BE49-F238E27FC236}">
                  <a16:creationId xmlns:a16="http://schemas.microsoft.com/office/drawing/2014/main" id="{C63FCA08-3C90-4614-8017-B9800E3CEB71}"/>
                </a:ext>
              </a:extLst>
            </p:cNvPr>
            <p:cNvSpPr txBox="1">
              <a:spLocks noChangeArrowheads="1"/>
            </p:cNvSpPr>
            <p:nvPr/>
          </p:nvSpPr>
          <p:spPr bwMode="auto">
            <a:xfrm>
              <a:off x="6019800" y="52578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cxnSp>
          <p:nvCxnSpPr>
            <p:cNvPr id="37" name="Straight Connector 36">
              <a:extLst>
                <a:ext uri="{FF2B5EF4-FFF2-40B4-BE49-F238E27FC236}">
                  <a16:creationId xmlns:a16="http://schemas.microsoft.com/office/drawing/2014/main" id="{354B5E39-8D61-4413-B52A-96F8E2713CDF}"/>
                </a:ext>
              </a:extLst>
            </p:cNvPr>
            <p:cNvCxnSpPr/>
            <p:nvPr/>
          </p:nvCxnSpPr>
          <p:spPr>
            <a:xfrm rot="5400000">
              <a:off x="7781853" y="5553941"/>
              <a:ext cx="287408" cy="0"/>
            </a:xfrm>
            <a:prstGeom prst="line">
              <a:avLst/>
            </a:prstGeom>
          </p:spPr>
          <p:style>
            <a:lnRef idx="1">
              <a:schemeClr val="accent1"/>
            </a:lnRef>
            <a:fillRef idx="0">
              <a:schemeClr val="accent1"/>
            </a:fillRef>
            <a:effectRef idx="0">
              <a:schemeClr val="accent1"/>
            </a:effectRef>
            <a:fontRef idx="minor">
              <a:schemeClr val="tx1"/>
            </a:fontRef>
          </p:style>
        </p:cxnSp>
        <p:sp>
          <p:nvSpPr>
            <p:cNvPr id="22539" name="TextBox 37">
              <a:extLst>
                <a:ext uri="{FF2B5EF4-FFF2-40B4-BE49-F238E27FC236}">
                  <a16:creationId xmlns:a16="http://schemas.microsoft.com/office/drawing/2014/main" id="{D446947F-EAAA-4297-8C7C-73E78EC5407B}"/>
                </a:ext>
              </a:extLst>
            </p:cNvPr>
            <p:cNvSpPr txBox="1">
              <a:spLocks noChangeArrowheads="1"/>
            </p:cNvSpPr>
            <p:nvPr/>
          </p:nvSpPr>
          <p:spPr bwMode="auto">
            <a:xfrm>
              <a:off x="7086600" y="52578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sp>
          <p:nvSpPr>
            <p:cNvPr id="22540" name="TextBox 38">
              <a:extLst>
                <a:ext uri="{FF2B5EF4-FFF2-40B4-BE49-F238E27FC236}">
                  <a16:creationId xmlns:a16="http://schemas.microsoft.com/office/drawing/2014/main" id="{4E90E63E-0C25-4F5C-9880-6FDB3A88DF0C}"/>
                </a:ext>
              </a:extLst>
            </p:cNvPr>
            <p:cNvSpPr txBox="1">
              <a:spLocks noChangeArrowheads="1"/>
            </p:cNvSpPr>
            <p:nvPr/>
          </p:nvSpPr>
          <p:spPr bwMode="auto">
            <a:xfrm>
              <a:off x="3996494" y="5751679"/>
              <a:ext cx="14946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t>Mb(2a-b)/L</a:t>
              </a:r>
              <a:r>
                <a:rPr lang="en-US" altLang="en-US" sz="2000" baseline="30000"/>
                <a:t>2</a:t>
              </a:r>
              <a:endParaRPr lang="en-US" altLang="en-US" sz="2000"/>
            </a:p>
          </p:txBody>
        </p:sp>
        <p:sp>
          <p:nvSpPr>
            <p:cNvPr id="22541" name="TextBox 39">
              <a:extLst>
                <a:ext uri="{FF2B5EF4-FFF2-40B4-BE49-F238E27FC236}">
                  <a16:creationId xmlns:a16="http://schemas.microsoft.com/office/drawing/2014/main" id="{6E001919-6CAC-4ACB-945F-DBE4FF6529B2}"/>
                </a:ext>
              </a:extLst>
            </p:cNvPr>
            <p:cNvSpPr txBox="1">
              <a:spLocks noChangeArrowheads="1"/>
            </p:cNvSpPr>
            <p:nvPr/>
          </p:nvSpPr>
          <p:spPr bwMode="auto">
            <a:xfrm>
              <a:off x="8216832" y="5585403"/>
              <a:ext cx="14946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t>Ma(2b-a)/L</a:t>
              </a:r>
              <a:r>
                <a:rPr lang="en-US" altLang="en-US" sz="2000" baseline="30000"/>
                <a:t>2</a:t>
              </a:r>
              <a:endParaRPr lang="en-US" altLang="en-US" sz="20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PCC\Pictures\My Scans\2017-08 (Aug)\scan0003.jpg">
            <a:extLst>
              <a:ext uri="{FF2B5EF4-FFF2-40B4-BE49-F238E27FC236}">
                <a16:creationId xmlns:a16="http://schemas.microsoft.com/office/drawing/2014/main" id="{D939DB19-3E01-4E1B-B19B-0BDF0E4AC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275" y="0"/>
            <a:ext cx="516572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1">
            <a:extLst>
              <a:ext uri="{FF2B5EF4-FFF2-40B4-BE49-F238E27FC236}">
                <a16:creationId xmlns:a16="http://schemas.microsoft.com/office/drawing/2014/main" id="{46E4ECD5-89BD-4CD6-B62F-CBDC44BFBE11}"/>
              </a:ext>
            </a:extLst>
          </p:cNvPr>
          <p:cNvSpPr txBox="1">
            <a:spLocks noChangeArrowheads="1"/>
          </p:cNvSpPr>
          <p:nvPr/>
        </p:nvSpPr>
        <p:spPr bwMode="auto">
          <a:xfrm>
            <a:off x="304800" y="685800"/>
            <a:ext cx="1768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J.S. Kinney </a:t>
            </a:r>
          </a:p>
          <a:p>
            <a:pPr eaLnBrk="1" hangingPunct="1"/>
            <a:r>
              <a:rPr lang="en-US" altLang="en-US"/>
              <a:t>Page No. 313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PCC\Pictures\My Scans\2017-08 (Aug)\scan0004.jpg">
            <a:extLst>
              <a:ext uri="{FF2B5EF4-FFF2-40B4-BE49-F238E27FC236}">
                <a16:creationId xmlns:a16="http://schemas.microsoft.com/office/drawing/2014/main" id="{DF9289A1-3DCB-4EAE-9B2A-C8F87CA8C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5" y="304800"/>
            <a:ext cx="460375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2">
            <a:extLst>
              <a:ext uri="{FF2B5EF4-FFF2-40B4-BE49-F238E27FC236}">
                <a16:creationId xmlns:a16="http://schemas.microsoft.com/office/drawing/2014/main" id="{5A47D931-EAFC-4023-BB43-7441EFBBB519}"/>
              </a:ext>
            </a:extLst>
          </p:cNvPr>
          <p:cNvSpPr txBox="1">
            <a:spLocks noChangeArrowheads="1"/>
          </p:cNvSpPr>
          <p:nvPr/>
        </p:nvSpPr>
        <p:spPr bwMode="auto">
          <a:xfrm>
            <a:off x="304800" y="685800"/>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C.S. Reddy </a:t>
            </a:r>
          </a:p>
          <a:p>
            <a:pPr eaLnBrk="1" hangingPunct="1"/>
            <a:r>
              <a:rPr lang="en-US" altLang="en-US"/>
              <a:t>Page No. 315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E5020EA3-FFC8-4B7F-B225-316B9B1BC81D}"/>
              </a:ext>
            </a:extLst>
          </p:cNvPr>
          <p:cNvSpPr txBox="1">
            <a:spLocks noChangeArrowheads="1"/>
          </p:cNvSpPr>
          <p:nvPr/>
        </p:nvSpPr>
        <p:spPr bwMode="auto">
          <a:xfrm>
            <a:off x="484188" y="2246313"/>
            <a:ext cx="35702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200" b="1" u="sng">
                <a:solidFill>
                  <a:srgbClr val="FF00FF"/>
                </a:solidFill>
              </a:rPr>
              <a:t>Statement of Basic Principles</a:t>
            </a:r>
            <a:endParaRPr lang="en-US" altLang="en-US"/>
          </a:p>
        </p:txBody>
      </p:sp>
      <p:sp>
        <p:nvSpPr>
          <p:cNvPr id="85" name="Text Box 5">
            <a:extLst>
              <a:ext uri="{FF2B5EF4-FFF2-40B4-BE49-F238E27FC236}">
                <a16:creationId xmlns:a16="http://schemas.microsoft.com/office/drawing/2014/main" id="{AEDD8A7D-C069-4539-AF56-A9655DAC3B45}"/>
              </a:ext>
            </a:extLst>
          </p:cNvPr>
          <p:cNvSpPr txBox="1">
            <a:spLocks noChangeArrowheads="1"/>
          </p:cNvSpPr>
          <p:nvPr/>
        </p:nvSpPr>
        <p:spPr bwMode="auto">
          <a:xfrm>
            <a:off x="427038" y="2714625"/>
            <a:ext cx="822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2000">
                <a:solidFill>
                  <a:srgbClr val="00B0F0"/>
                </a:solidFill>
              </a:rPr>
              <a:t>Consider the continuous beam ABCD, subjected to the given loads, as shown in Figure below. Assume that only rotation of joints occur at B, C and D, and that no support displacements occur at B, C and D. Due to the applied loads in spans AB, BC and CD, rotations occur at B, C and D.</a:t>
            </a:r>
          </a:p>
        </p:txBody>
      </p:sp>
      <p:sp>
        <p:nvSpPr>
          <p:cNvPr id="86" name="Text Box 2">
            <a:extLst>
              <a:ext uri="{FF2B5EF4-FFF2-40B4-BE49-F238E27FC236}">
                <a16:creationId xmlns:a16="http://schemas.microsoft.com/office/drawing/2014/main" id="{5BEB27D4-55E7-46E4-867D-0D90E1A46478}"/>
              </a:ext>
            </a:extLst>
          </p:cNvPr>
          <p:cNvSpPr txBox="1">
            <a:spLocks noChangeArrowheads="1"/>
          </p:cNvSpPr>
          <p:nvPr/>
        </p:nvSpPr>
        <p:spPr bwMode="auto">
          <a:xfrm>
            <a:off x="2286000" y="22383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b="1" u="sng">
                <a:solidFill>
                  <a:srgbClr val="3333FF"/>
                </a:solidFill>
              </a:rPr>
              <a:t> </a:t>
            </a:r>
            <a:r>
              <a:rPr lang="en-US" altLang="en-US" sz="2400" b="1" u="sng">
                <a:solidFill>
                  <a:srgbClr val="3333FF"/>
                </a:solidFill>
              </a:rPr>
              <a:t>MOMENT DISTRIBUTION METHOD </a:t>
            </a:r>
          </a:p>
        </p:txBody>
      </p:sp>
      <p:grpSp>
        <p:nvGrpSpPr>
          <p:cNvPr id="2" name="Group 87">
            <a:extLst>
              <a:ext uri="{FF2B5EF4-FFF2-40B4-BE49-F238E27FC236}">
                <a16:creationId xmlns:a16="http://schemas.microsoft.com/office/drawing/2014/main" id="{32C233D3-FADA-44D8-A84E-54E2EB940FC6}"/>
              </a:ext>
            </a:extLst>
          </p:cNvPr>
          <p:cNvGrpSpPr>
            <a:grpSpLocks/>
          </p:cNvGrpSpPr>
          <p:nvPr/>
        </p:nvGrpSpPr>
        <p:grpSpPr bwMode="auto">
          <a:xfrm>
            <a:off x="657225" y="685800"/>
            <a:ext cx="7305675" cy="1600200"/>
            <a:chOff x="838200" y="4495800"/>
            <a:chExt cx="7305674" cy="1600200"/>
          </a:xfrm>
        </p:grpSpPr>
        <p:grpSp>
          <p:nvGrpSpPr>
            <p:cNvPr id="25607" name="Group 3">
              <a:extLst>
                <a:ext uri="{FF2B5EF4-FFF2-40B4-BE49-F238E27FC236}">
                  <a16:creationId xmlns:a16="http://schemas.microsoft.com/office/drawing/2014/main" id="{3159D739-380B-4951-9FEB-4C4562EBDFBF}"/>
                </a:ext>
              </a:extLst>
            </p:cNvPr>
            <p:cNvGrpSpPr>
              <a:grpSpLocks/>
            </p:cNvGrpSpPr>
            <p:nvPr/>
          </p:nvGrpSpPr>
          <p:grpSpPr bwMode="auto">
            <a:xfrm>
              <a:off x="838200" y="4495800"/>
              <a:ext cx="7305674" cy="1600200"/>
              <a:chOff x="838200" y="4953000"/>
              <a:chExt cx="7305674" cy="1600200"/>
            </a:xfrm>
          </p:grpSpPr>
          <p:sp>
            <p:nvSpPr>
              <p:cNvPr id="25609" name="Line 6">
                <a:extLst>
                  <a:ext uri="{FF2B5EF4-FFF2-40B4-BE49-F238E27FC236}">
                    <a16:creationId xmlns:a16="http://schemas.microsoft.com/office/drawing/2014/main" id="{8D8510C6-3ECD-4ED0-AC2D-1BF369B5F25D}"/>
                  </a:ext>
                </a:extLst>
              </p:cNvPr>
              <p:cNvSpPr>
                <a:spLocks noChangeShapeType="1"/>
              </p:cNvSpPr>
              <p:nvPr/>
            </p:nvSpPr>
            <p:spPr bwMode="auto">
              <a:xfrm>
                <a:off x="1219200" y="5867400"/>
                <a:ext cx="6553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Line 7">
                <a:extLst>
                  <a:ext uri="{FF2B5EF4-FFF2-40B4-BE49-F238E27FC236}">
                    <a16:creationId xmlns:a16="http://schemas.microsoft.com/office/drawing/2014/main" id="{33BC9D0D-FDC0-4B21-B62D-C88455BAA07B}"/>
                  </a:ext>
                </a:extLst>
              </p:cNvPr>
              <p:cNvSpPr>
                <a:spLocks noChangeShapeType="1"/>
              </p:cNvSpPr>
              <p:nvPr/>
            </p:nvSpPr>
            <p:spPr bwMode="auto">
              <a:xfrm>
                <a:off x="1219200" y="5715000"/>
                <a:ext cx="6553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1" name="Line 8">
                <a:extLst>
                  <a:ext uri="{FF2B5EF4-FFF2-40B4-BE49-F238E27FC236}">
                    <a16:creationId xmlns:a16="http://schemas.microsoft.com/office/drawing/2014/main" id="{CDBD35FC-0EEF-4152-B075-B3ABB95981C6}"/>
                  </a:ext>
                </a:extLst>
              </p:cNvPr>
              <p:cNvSpPr>
                <a:spLocks noChangeShapeType="1"/>
              </p:cNvSpPr>
              <p:nvPr/>
            </p:nvSpPr>
            <p:spPr bwMode="auto">
              <a:xfrm>
                <a:off x="1219200" y="54864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2" name="Freeform 9">
                <a:extLst>
                  <a:ext uri="{FF2B5EF4-FFF2-40B4-BE49-F238E27FC236}">
                    <a16:creationId xmlns:a16="http://schemas.microsoft.com/office/drawing/2014/main" id="{F07AE414-663A-4C09-ADD7-F1D0DD363012}"/>
                  </a:ext>
                </a:extLst>
              </p:cNvPr>
              <p:cNvSpPr>
                <a:spLocks/>
              </p:cNvSpPr>
              <p:nvPr/>
            </p:nvSpPr>
            <p:spPr bwMode="auto">
              <a:xfrm>
                <a:off x="3387725" y="5867400"/>
                <a:ext cx="117475" cy="147638"/>
              </a:xfrm>
              <a:custGeom>
                <a:avLst/>
                <a:gdLst>
                  <a:gd name="T0" fmla="*/ 117475 w 74"/>
                  <a:gd name="T1" fmla="*/ 0 h 93"/>
                  <a:gd name="T2" fmla="*/ 0 w 74"/>
                  <a:gd name="T3" fmla="*/ 147638 h 93"/>
                  <a:gd name="T4" fmla="*/ 0 60000 65536"/>
                  <a:gd name="T5" fmla="*/ 0 60000 65536"/>
                  <a:gd name="T6" fmla="*/ 0 w 74"/>
                  <a:gd name="T7" fmla="*/ 0 h 93"/>
                  <a:gd name="T8" fmla="*/ 74 w 74"/>
                  <a:gd name="T9" fmla="*/ 93 h 93"/>
                </a:gdLst>
                <a:ahLst/>
                <a:cxnLst>
                  <a:cxn ang="T4">
                    <a:pos x="T0" y="T1"/>
                  </a:cxn>
                  <a:cxn ang="T5">
                    <a:pos x="T2" y="T3"/>
                  </a:cxn>
                </a:cxnLst>
                <a:rect l="T6" t="T7" r="T8" b="T9"/>
                <a:pathLst>
                  <a:path w="74" h="93">
                    <a:moveTo>
                      <a:pt x="74" y="0"/>
                    </a:moveTo>
                    <a:lnTo>
                      <a:pt x="0" y="93"/>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5613" name="Freeform 10">
                <a:extLst>
                  <a:ext uri="{FF2B5EF4-FFF2-40B4-BE49-F238E27FC236}">
                    <a16:creationId xmlns:a16="http://schemas.microsoft.com/office/drawing/2014/main" id="{DE524A46-8B9D-46C3-B16F-48BDC716CD43}"/>
                  </a:ext>
                </a:extLst>
              </p:cNvPr>
              <p:cNvSpPr>
                <a:spLocks/>
              </p:cNvSpPr>
              <p:nvPr/>
            </p:nvSpPr>
            <p:spPr bwMode="auto">
              <a:xfrm>
                <a:off x="5486400" y="5867400"/>
                <a:ext cx="117475" cy="147638"/>
              </a:xfrm>
              <a:custGeom>
                <a:avLst/>
                <a:gdLst>
                  <a:gd name="T0" fmla="*/ 117475 w 74"/>
                  <a:gd name="T1" fmla="*/ 0 h 93"/>
                  <a:gd name="T2" fmla="*/ 0 w 74"/>
                  <a:gd name="T3" fmla="*/ 147638 h 93"/>
                  <a:gd name="T4" fmla="*/ 0 60000 65536"/>
                  <a:gd name="T5" fmla="*/ 0 60000 65536"/>
                  <a:gd name="T6" fmla="*/ 0 w 74"/>
                  <a:gd name="T7" fmla="*/ 0 h 93"/>
                  <a:gd name="T8" fmla="*/ 74 w 74"/>
                  <a:gd name="T9" fmla="*/ 93 h 93"/>
                </a:gdLst>
                <a:ahLst/>
                <a:cxnLst>
                  <a:cxn ang="T4">
                    <a:pos x="T0" y="T1"/>
                  </a:cxn>
                  <a:cxn ang="T5">
                    <a:pos x="T2" y="T3"/>
                  </a:cxn>
                </a:cxnLst>
                <a:rect l="T6" t="T7" r="T8" b="T9"/>
                <a:pathLst>
                  <a:path w="74" h="93">
                    <a:moveTo>
                      <a:pt x="74" y="0"/>
                    </a:moveTo>
                    <a:lnTo>
                      <a:pt x="0" y="93"/>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5614" name="Freeform 11">
                <a:extLst>
                  <a:ext uri="{FF2B5EF4-FFF2-40B4-BE49-F238E27FC236}">
                    <a16:creationId xmlns:a16="http://schemas.microsoft.com/office/drawing/2014/main" id="{5E898744-949E-4D16-9734-1282CAD523EA}"/>
                  </a:ext>
                </a:extLst>
              </p:cNvPr>
              <p:cNvSpPr>
                <a:spLocks/>
              </p:cNvSpPr>
              <p:nvPr/>
            </p:nvSpPr>
            <p:spPr bwMode="auto">
              <a:xfrm>
                <a:off x="7620000" y="5867400"/>
                <a:ext cx="117475" cy="147638"/>
              </a:xfrm>
              <a:custGeom>
                <a:avLst/>
                <a:gdLst>
                  <a:gd name="T0" fmla="*/ 117475 w 74"/>
                  <a:gd name="T1" fmla="*/ 0 h 93"/>
                  <a:gd name="T2" fmla="*/ 0 w 74"/>
                  <a:gd name="T3" fmla="*/ 147638 h 93"/>
                  <a:gd name="T4" fmla="*/ 0 60000 65536"/>
                  <a:gd name="T5" fmla="*/ 0 60000 65536"/>
                  <a:gd name="T6" fmla="*/ 0 w 74"/>
                  <a:gd name="T7" fmla="*/ 0 h 93"/>
                  <a:gd name="T8" fmla="*/ 74 w 74"/>
                  <a:gd name="T9" fmla="*/ 93 h 93"/>
                </a:gdLst>
                <a:ahLst/>
                <a:cxnLst>
                  <a:cxn ang="T4">
                    <a:pos x="T0" y="T1"/>
                  </a:cxn>
                  <a:cxn ang="T5">
                    <a:pos x="T2" y="T3"/>
                  </a:cxn>
                </a:cxnLst>
                <a:rect l="T6" t="T7" r="T8" b="T9"/>
                <a:pathLst>
                  <a:path w="74" h="93">
                    <a:moveTo>
                      <a:pt x="74" y="0"/>
                    </a:moveTo>
                    <a:lnTo>
                      <a:pt x="0" y="93"/>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5615" name="Line 12">
                <a:extLst>
                  <a:ext uri="{FF2B5EF4-FFF2-40B4-BE49-F238E27FC236}">
                    <a16:creationId xmlns:a16="http://schemas.microsoft.com/office/drawing/2014/main" id="{889A5588-F835-473D-AC57-6DB48044D040}"/>
                  </a:ext>
                </a:extLst>
              </p:cNvPr>
              <p:cNvSpPr>
                <a:spLocks noChangeShapeType="1"/>
              </p:cNvSpPr>
              <p:nvPr/>
            </p:nvSpPr>
            <p:spPr bwMode="auto">
              <a:xfrm>
                <a:off x="3505200" y="58674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6" name="Line 13">
                <a:extLst>
                  <a:ext uri="{FF2B5EF4-FFF2-40B4-BE49-F238E27FC236}">
                    <a16:creationId xmlns:a16="http://schemas.microsoft.com/office/drawing/2014/main" id="{1C969971-35B9-4E17-81FF-F674C4B7AB71}"/>
                  </a:ext>
                </a:extLst>
              </p:cNvPr>
              <p:cNvSpPr>
                <a:spLocks noChangeShapeType="1"/>
              </p:cNvSpPr>
              <p:nvPr/>
            </p:nvSpPr>
            <p:spPr bwMode="auto">
              <a:xfrm>
                <a:off x="3276600" y="60960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7" name="Line 14">
                <a:extLst>
                  <a:ext uri="{FF2B5EF4-FFF2-40B4-BE49-F238E27FC236}">
                    <a16:creationId xmlns:a16="http://schemas.microsoft.com/office/drawing/2014/main" id="{53BD2158-DE8F-4DED-8419-E4BE5017FCB2}"/>
                  </a:ext>
                </a:extLst>
              </p:cNvPr>
              <p:cNvSpPr>
                <a:spLocks noChangeShapeType="1"/>
              </p:cNvSpPr>
              <p:nvPr/>
            </p:nvSpPr>
            <p:spPr bwMode="auto">
              <a:xfrm>
                <a:off x="5562600" y="58674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8" name="Line 15">
                <a:extLst>
                  <a:ext uri="{FF2B5EF4-FFF2-40B4-BE49-F238E27FC236}">
                    <a16:creationId xmlns:a16="http://schemas.microsoft.com/office/drawing/2014/main" id="{322417F5-E558-4A98-8286-A425B2E4C53B}"/>
                  </a:ext>
                </a:extLst>
              </p:cNvPr>
              <p:cNvSpPr>
                <a:spLocks noChangeShapeType="1"/>
              </p:cNvSpPr>
              <p:nvPr/>
            </p:nvSpPr>
            <p:spPr bwMode="auto">
              <a:xfrm>
                <a:off x="7772400" y="58674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9" name="Line 16">
                <a:extLst>
                  <a:ext uri="{FF2B5EF4-FFF2-40B4-BE49-F238E27FC236}">
                    <a16:creationId xmlns:a16="http://schemas.microsoft.com/office/drawing/2014/main" id="{48972B8A-51F3-4285-A433-FF4EA0480431}"/>
                  </a:ext>
                </a:extLst>
              </p:cNvPr>
              <p:cNvSpPr>
                <a:spLocks noChangeShapeType="1"/>
              </p:cNvSpPr>
              <p:nvPr/>
            </p:nvSpPr>
            <p:spPr bwMode="auto">
              <a:xfrm>
                <a:off x="5334000" y="60198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0" name="Line 17">
                <a:extLst>
                  <a:ext uri="{FF2B5EF4-FFF2-40B4-BE49-F238E27FC236}">
                    <a16:creationId xmlns:a16="http://schemas.microsoft.com/office/drawing/2014/main" id="{90A06BBA-A98F-4795-AD7F-3054B8DB6B79}"/>
                  </a:ext>
                </a:extLst>
              </p:cNvPr>
              <p:cNvSpPr>
                <a:spLocks noChangeShapeType="1"/>
              </p:cNvSpPr>
              <p:nvPr/>
            </p:nvSpPr>
            <p:spPr bwMode="auto">
              <a:xfrm>
                <a:off x="7543800" y="60198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1" name="Line 18">
                <a:extLst>
                  <a:ext uri="{FF2B5EF4-FFF2-40B4-BE49-F238E27FC236}">
                    <a16:creationId xmlns:a16="http://schemas.microsoft.com/office/drawing/2014/main" id="{381F0AFC-AF25-4AC5-9D02-998BFC002FAF}"/>
                  </a:ext>
                </a:extLst>
              </p:cNvPr>
              <p:cNvSpPr>
                <a:spLocks noChangeShapeType="1"/>
              </p:cNvSpPr>
              <p:nvPr/>
            </p:nvSpPr>
            <p:spPr bwMode="auto">
              <a:xfrm>
                <a:off x="7772400" y="5715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2" name="Line 19">
                <a:extLst>
                  <a:ext uri="{FF2B5EF4-FFF2-40B4-BE49-F238E27FC236}">
                    <a16:creationId xmlns:a16="http://schemas.microsoft.com/office/drawing/2014/main" id="{C59A82B1-5FB0-4F12-B709-F9D931E5BBDD}"/>
                  </a:ext>
                </a:extLst>
              </p:cNvPr>
              <p:cNvSpPr>
                <a:spLocks noChangeShapeType="1"/>
              </p:cNvSpPr>
              <p:nvPr/>
            </p:nvSpPr>
            <p:spPr bwMode="auto">
              <a:xfrm flipH="1">
                <a:off x="1066800" y="54864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3" name="Line 20">
                <a:extLst>
                  <a:ext uri="{FF2B5EF4-FFF2-40B4-BE49-F238E27FC236}">
                    <a16:creationId xmlns:a16="http://schemas.microsoft.com/office/drawing/2014/main" id="{C50179F4-0B53-40D8-B0FB-40981D082FB7}"/>
                  </a:ext>
                </a:extLst>
              </p:cNvPr>
              <p:cNvSpPr>
                <a:spLocks noChangeShapeType="1"/>
              </p:cNvSpPr>
              <p:nvPr/>
            </p:nvSpPr>
            <p:spPr bwMode="auto">
              <a:xfrm flipH="1">
                <a:off x="1066800" y="57912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4" name="Line 21">
                <a:extLst>
                  <a:ext uri="{FF2B5EF4-FFF2-40B4-BE49-F238E27FC236}">
                    <a16:creationId xmlns:a16="http://schemas.microsoft.com/office/drawing/2014/main" id="{FB9C19A0-E2CF-4A81-AAA3-33EBEAE9C8A5}"/>
                  </a:ext>
                </a:extLst>
              </p:cNvPr>
              <p:cNvSpPr>
                <a:spLocks noChangeShapeType="1"/>
              </p:cNvSpPr>
              <p:nvPr/>
            </p:nvSpPr>
            <p:spPr bwMode="auto">
              <a:xfrm flipH="1">
                <a:off x="1066800" y="60198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5" name="Line 22">
                <a:extLst>
                  <a:ext uri="{FF2B5EF4-FFF2-40B4-BE49-F238E27FC236}">
                    <a16:creationId xmlns:a16="http://schemas.microsoft.com/office/drawing/2014/main" id="{15C951B6-0E2A-43CD-A947-0CF2195A51C9}"/>
                  </a:ext>
                </a:extLst>
              </p:cNvPr>
              <p:cNvSpPr>
                <a:spLocks noChangeShapeType="1"/>
              </p:cNvSpPr>
              <p:nvPr/>
            </p:nvSpPr>
            <p:spPr bwMode="auto">
              <a:xfrm flipH="1">
                <a:off x="1066800" y="56388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6" name="Line 23">
                <a:extLst>
                  <a:ext uri="{FF2B5EF4-FFF2-40B4-BE49-F238E27FC236}">
                    <a16:creationId xmlns:a16="http://schemas.microsoft.com/office/drawing/2014/main" id="{4DDCEE4E-A336-4331-B683-2753A4825055}"/>
                  </a:ext>
                </a:extLst>
              </p:cNvPr>
              <p:cNvSpPr>
                <a:spLocks noChangeShapeType="1"/>
              </p:cNvSpPr>
              <p:nvPr/>
            </p:nvSpPr>
            <p:spPr bwMode="auto">
              <a:xfrm flipH="1">
                <a:off x="32766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7" name="Line 24">
                <a:extLst>
                  <a:ext uri="{FF2B5EF4-FFF2-40B4-BE49-F238E27FC236}">
                    <a16:creationId xmlns:a16="http://schemas.microsoft.com/office/drawing/2014/main" id="{D010A2EA-B3E6-451A-A806-0290FC742C88}"/>
                  </a:ext>
                </a:extLst>
              </p:cNvPr>
              <p:cNvSpPr>
                <a:spLocks noChangeShapeType="1"/>
              </p:cNvSpPr>
              <p:nvPr/>
            </p:nvSpPr>
            <p:spPr bwMode="auto">
              <a:xfrm flipH="1">
                <a:off x="34290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8" name="Line 25">
                <a:extLst>
                  <a:ext uri="{FF2B5EF4-FFF2-40B4-BE49-F238E27FC236}">
                    <a16:creationId xmlns:a16="http://schemas.microsoft.com/office/drawing/2014/main" id="{3BC1FBCA-85CA-42D2-BB17-9C5CCCD23A01}"/>
                  </a:ext>
                </a:extLst>
              </p:cNvPr>
              <p:cNvSpPr>
                <a:spLocks noChangeShapeType="1"/>
              </p:cNvSpPr>
              <p:nvPr/>
            </p:nvSpPr>
            <p:spPr bwMode="auto">
              <a:xfrm flipH="1">
                <a:off x="35814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9" name="Line 26">
                <a:extLst>
                  <a:ext uri="{FF2B5EF4-FFF2-40B4-BE49-F238E27FC236}">
                    <a16:creationId xmlns:a16="http://schemas.microsoft.com/office/drawing/2014/main" id="{4C54D63C-2E90-45D5-9BFD-FC950442E6C3}"/>
                  </a:ext>
                </a:extLst>
              </p:cNvPr>
              <p:cNvSpPr>
                <a:spLocks noChangeShapeType="1"/>
              </p:cNvSpPr>
              <p:nvPr/>
            </p:nvSpPr>
            <p:spPr bwMode="auto">
              <a:xfrm flipH="1">
                <a:off x="78486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0" name="Line 27">
                <a:extLst>
                  <a:ext uri="{FF2B5EF4-FFF2-40B4-BE49-F238E27FC236}">
                    <a16:creationId xmlns:a16="http://schemas.microsoft.com/office/drawing/2014/main" id="{B9045136-844F-4C8D-80AF-C82E0F4C419B}"/>
                  </a:ext>
                </a:extLst>
              </p:cNvPr>
              <p:cNvSpPr>
                <a:spLocks noChangeShapeType="1"/>
              </p:cNvSpPr>
              <p:nvPr/>
            </p:nvSpPr>
            <p:spPr bwMode="auto">
              <a:xfrm>
                <a:off x="3276600" y="60198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1" name="Line 28">
                <a:extLst>
                  <a:ext uri="{FF2B5EF4-FFF2-40B4-BE49-F238E27FC236}">
                    <a16:creationId xmlns:a16="http://schemas.microsoft.com/office/drawing/2014/main" id="{4098F767-03B7-4BEC-AB5A-E0BEFCC89A57}"/>
                  </a:ext>
                </a:extLst>
              </p:cNvPr>
              <p:cNvSpPr>
                <a:spLocks noChangeShapeType="1"/>
              </p:cNvSpPr>
              <p:nvPr/>
            </p:nvSpPr>
            <p:spPr bwMode="auto">
              <a:xfrm>
                <a:off x="5334000" y="60960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2" name="Line 29">
                <a:extLst>
                  <a:ext uri="{FF2B5EF4-FFF2-40B4-BE49-F238E27FC236}">
                    <a16:creationId xmlns:a16="http://schemas.microsoft.com/office/drawing/2014/main" id="{4D55AF70-E249-4CB7-BCA9-B5327140760C}"/>
                  </a:ext>
                </a:extLst>
              </p:cNvPr>
              <p:cNvSpPr>
                <a:spLocks noChangeShapeType="1"/>
              </p:cNvSpPr>
              <p:nvPr/>
            </p:nvSpPr>
            <p:spPr bwMode="auto">
              <a:xfrm>
                <a:off x="7543800" y="60960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3" name="Oval 30">
                <a:extLst>
                  <a:ext uri="{FF2B5EF4-FFF2-40B4-BE49-F238E27FC236}">
                    <a16:creationId xmlns:a16="http://schemas.microsoft.com/office/drawing/2014/main" id="{2AE0536C-47C0-4497-B706-90FB542A2983}"/>
                  </a:ext>
                </a:extLst>
              </p:cNvPr>
              <p:cNvSpPr>
                <a:spLocks noChangeArrowheads="1"/>
              </p:cNvSpPr>
              <p:nvPr/>
            </p:nvSpPr>
            <p:spPr bwMode="auto">
              <a:xfrm>
                <a:off x="7620000" y="6019800"/>
                <a:ext cx="92075" cy="920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solidFill>
                    <a:srgbClr val="FF0000"/>
                  </a:solidFill>
                </a:endParaRPr>
              </a:p>
            </p:txBody>
          </p:sp>
          <p:sp>
            <p:nvSpPr>
              <p:cNvPr id="25634" name="Oval 31">
                <a:extLst>
                  <a:ext uri="{FF2B5EF4-FFF2-40B4-BE49-F238E27FC236}">
                    <a16:creationId xmlns:a16="http://schemas.microsoft.com/office/drawing/2014/main" id="{BB7E7CC9-B2A0-4870-A0AA-C4EF4DCA346F}"/>
                  </a:ext>
                </a:extLst>
              </p:cNvPr>
              <p:cNvSpPr>
                <a:spLocks noChangeArrowheads="1"/>
              </p:cNvSpPr>
              <p:nvPr/>
            </p:nvSpPr>
            <p:spPr bwMode="auto">
              <a:xfrm>
                <a:off x="7848600" y="6019800"/>
                <a:ext cx="92075" cy="920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solidFill>
                    <a:srgbClr val="FF0000"/>
                  </a:solidFill>
                </a:endParaRPr>
              </a:p>
            </p:txBody>
          </p:sp>
          <p:sp>
            <p:nvSpPr>
              <p:cNvPr id="25635" name="Oval 32">
                <a:extLst>
                  <a:ext uri="{FF2B5EF4-FFF2-40B4-BE49-F238E27FC236}">
                    <a16:creationId xmlns:a16="http://schemas.microsoft.com/office/drawing/2014/main" id="{34A48264-8CB2-44FF-9338-9041F525EC64}"/>
                  </a:ext>
                </a:extLst>
              </p:cNvPr>
              <p:cNvSpPr>
                <a:spLocks noChangeArrowheads="1"/>
              </p:cNvSpPr>
              <p:nvPr/>
            </p:nvSpPr>
            <p:spPr bwMode="auto">
              <a:xfrm>
                <a:off x="5638800" y="6019800"/>
                <a:ext cx="92075" cy="920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solidFill>
                    <a:srgbClr val="FF0000"/>
                  </a:solidFill>
                </a:endParaRPr>
              </a:p>
            </p:txBody>
          </p:sp>
          <p:sp>
            <p:nvSpPr>
              <p:cNvPr id="25636" name="Oval 33">
                <a:extLst>
                  <a:ext uri="{FF2B5EF4-FFF2-40B4-BE49-F238E27FC236}">
                    <a16:creationId xmlns:a16="http://schemas.microsoft.com/office/drawing/2014/main" id="{8AF09524-931A-4733-9BE9-CB32E42E6147}"/>
                  </a:ext>
                </a:extLst>
              </p:cNvPr>
              <p:cNvSpPr>
                <a:spLocks noChangeArrowheads="1"/>
              </p:cNvSpPr>
              <p:nvPr/>
            </p:nvSpPr>
            <p:spPr bwMode="auto">
              <a:xfrm>
                <a:off x="5410200" y="6019800"/>
                <a:ext cx="92075" cy="920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solidFill>
                    <a:srgbClr val="FF0000"/>
                  </a:solidFill>
                </a:endParaRPr>
              </a:p>
            </p:txBody>
          </p:sp>
          <p:sp>
            <p:nvSpPr>
              <p:cNvPr id="25637" name="Oval 34">
                <a:extLst>
                  <a:ext uri="{FF2B5EF4-FFF2-40B4-BE49-F238E27FC236}">
                    <a16:creationId xmlns:a16="http://schemas.microsoft.com/office/drawing/2014/main" id="{F363C9C7-4689-4F2F-99D3-CAF4B20004D6}"/>
                  </a:ext>
                </a:extLst>
              </p:cNvPr>
              <p:cNvSpPr>
                <a:spLocks noChangeArrowheads="1"/>
              </p:cNvSpPr>
              <p:nvPr/>
            </p:nvSpPr>
            <p:spPr bwMode="auto">
              <a:xfrm>
                <a:off x="3581400" y="6019800"/>
                <a:ext cx="92075" cy="920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solidFill>
                    <a:srgbClr val="FF0000"/>
                  </a:solidFill>
                </a:endParaRPr>
              </a:p>
            </p:txBody>
          </p:sp>
          <p:sp>
            <p:nvSpPr>
              <p:cNvPr id="25638" name="Oval 35">
                <a:extLst>
                  <a:ext uri="{FF2B5EF4-FFF2-40B4-BE49-F238E27FC236}">
                    <a16:creationId xmlns:a16="http://schemas.microsoft.com/office/drawing/2014/main" id="{873424E4-7E17-4D18-9589-8A00B643A00B}"/>
                  </a:ext>
                </a:extLst>
              </p:cNvPr>
              <p:cNvSpPr>
                <a:spLocks noChangeArrowheads="1"/>
              </p:cNvSpPr>
              <p:nvPr/>
            </p:nvSpPr>
            <p:spPr bwMode="auto">
              <a:xfrm>
                <a:off x="3352800" y="6019800"/>
                <a:ext cx="92075" cy="920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solidFill>
                    <a:srgbClr val="FF0000"/>
                  </a:solidFill>
                </a:endParaRPr>
              </a:p>
            </p:txBody>
          </p:sp>
          <p:sp>
            <p:nvSpPr>
              <p:cNvPr id="25639" name="Line 36">
                <a:extLst>
                  <a:ext uri="{FF2B5EF4-FFF2-40B4-BE49-F238E27FC236}">
                    <a16:creationId xmlns:a16="http://schemas.microsoft.com/office/drawing/2014/main" id="{728767CA-6C99-4256-846E-BBF25A2FF66A}"/>
                  </a:ext>
                </a:extLst>
              </p:cNvPr>
              <p:cNvSpPr>
                <a:spLocks noChangeShapeType="1"/>
              </p:cNvSpPr>
              <p:nvPr/>
            </p:nvSpPr>
            <p:spPr bwMode="auto">
              <a:xfrm flipH="1">
                <a:off x="52578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0" name="Line 37">
                <a:extLst>
                  <a:ext uri="{FF2B5EF4-FFF2-40B4-BE49-F238E27FC236}">
                    <a16:creationId xmlns:a16="http://schemas.microsoft.com/office/drawing/2014/main" id="{CC98E34C-3FAE-4076-8495-53FDEC6AEB5E}"/>
                  </a:ext>
                </a:extLst>
              </p:cNvPr>
              <p:cNvSpPr>
                <a:spLocks noChangeShapeType="1"/>
              </p:cNvSpPr>
              <p:nvPr/>
            </p:nvSpPr>
            <p:spPr bwMode="auto">
              <a:xfrm flipH="1">
                <a:off x="54864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1" name="Line 38">
                <a:extLst>
                  <a:ext uri="{FF2B5EF4-FFF2-40B4-BE49-F238E27FC236}">
                    <a16:creationId xmlns:a16="http://schemas.microsoft.com/office/drawing/2014/main" id="{6877CD48-D383-415A-A365-823FC358FE2E}"/>
                  </a:ext>
                </a:extLst>
              </p:cNvPr>
              <p:cNvSpPr>
                <a:spLocks noChangeShapeType="1"/>
              </p:cNvSpPr>
              <p:nvPr/>
            </p:nvSpPr>
            <p:spPr bwMode="auto">
              <a:xfrm flipH="1">
                <a:off x="57150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2" name="Line 39">
                <a:extLst>
                  <a:ext uri="{FF2B5EF4-FFF2-40B4-BE49-F238E27FC236}">
                    <a16:creationId xmlns:a16="http://schemas.microsoft.com/office/drawing/2014/main" id="{3604EB40-F7D2-409F-ACB9-BF0903A0C2BF}"/>
                  </a:ext>
                </a:extLst>
              </p:cNvPr>
              <p:cNvSpPr>
                <a:spLocks noChangeShapeType="1"/>
              </p:cNvSpPr>
              <p:nvPr/>
            </p:nvSpPr>
            <p:spPr bwMode="auto">
              <a:xfrm flipH="1">
                <a:off x="75438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3" name="Line 40">
                <a:extLst>
                  <a:ext uri="{FF2B5EF4-FFF2-40B4-BE49-F238E27FC236}">
                    <a16:creationId xmlns:a16="http://schemas.microsoft.com/office/drawing/2014/main" id="{77DACC32-29F1-43CB-8829-934BF69AC304}"/>
                  </a:ext>
                </a:extLst>
              </p:cNvPr>
              <p:cNvSpPr>
                <a:spLocks noChangeShapeType="1"/>
              </p:cNvSpPr>
              <p:nvPr/>
            </p:nvSpPr>
            <p:spPr bwMode="auto">
              <a:xfrm flipH="1">
                <a:off x="76962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4" name="Line 41">
                <a:extLst>
                  <a:ext uri="{FF2B5EF4-FFF2-40B4-BE49-F238E27FC236}">
                    <a16:creationId xmlns:a16="http://schemas.microsoft.com/office/drawing/2014/main" id="{80782BAA-8B0E-4916-B4F6-BC0FD9B054B5}"/>
                  </a:ext>
                </a:extLst>
              </p:cNvPr>
              <p:cNvSpPr>
                <a:spLocks noChangeShapeType="1"/>
              </p:cNvSpPr>
              <p:nvPr/>
            </p:nvSpPr>
            <p:spPr bwMode="auto">
              <a:xfrm>
                <a:off x="1219200" y="5486400"/>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5" name="Line 42">
                <a:extLst>
                  <a:ext uri="{FF2B5EF4-FFF2-40B4-BE49-F238E27FC236}">
                    <a16:creationId xmlns:a16="http://schemas.microsoft.com/office/drawing/2014/main" id="{C727B496-A8F6-49A2-B7B3-BB0FB6F5DBF0}"/>
                  </a:ext>
                </a:extLst>
              </p:cNvPr>
              <p:cNvSpPr>
                <a:spLocks noChangeShapeType="1"/>
              </p:cNvSpPr>
              <p:nvPr/>
            </p:nvSpPr>
            <p:spPr bwMode="auto">
              <a:xfrm>
                <a:off x="55626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46" name="Line 43">
                <a:extLst>
                  <a:ext uri="{FF2B5EF4-FFF2-40B4-BE49-F238E27FC236}">
                    <a16:creationId xmlns:a16="http://schemas.microsoft.com/office/drawing/2014/main" id="{A0E887F7-3404-4BCC-884F-DA32E6F14801}"/>
                  </a:ext>
                </a:extLst>
              </p:cNvPr>
              <p:cNvSpPr>
                <a:spLocks noChangeShapeType="1"/>
              </p:cNvSpPr>
              <p:nvPr/>
            </p:nvSpPr>
            <p:spPr bwMode="auto">
              <a:xfrm>
                <a:off x="5562600" y="5486400"/>
                <a:ext cx="220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7" name="Line 44">
                <a:extLst>
                  <a:ext uri="{FF2B5EF4-FFF2-40B4-BE49-F238E27FC236}">
                    <a16:creationId xmlns:a16="http://schemas.microsoft.com/office/drawing/2014/main" id="{FE4F0DCE-47D6-4BA2-BE86-608675850A80}"/>
                  </a:ext>
                </a:extLst>
              </p:cNvPr>
              <p:cNvSpPr>
                <a:spLocks noChangeShapeType="1"/>
              </p:cNvSpPr>
              <p:nvPr/>
            </p:nvSpPr>
            <p:spPr bwMode="auto">
              <a:xfrm>
                <a:off x="77724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48" name="Line 45">
                <a:extLst>
                  <a:ext uri="{FF2B5EF4-FFF2-40B4-BE49-F238E27FC236}">
                    <a16:creationId xmlns:a16="http://schemas.microsoft.com/office/drawing/2014/main" id="{C75DEA83-0096-4096-9ABC-C13DB423AA62}"/>
                  </a:ext>
                </a:extLst>
              </p:cNvPr>
              <p:cNvSpPr>
                <a:spLocks noChangeShapeType="1"/>
              </p:cNvSpPr>
              <p:nvPr/>
            </p:nvSpPr>
            <p:spPr bwMode="auto">
              <a:xfrm>
                <a:off x="35052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49" name="Line 46">
                <a:extLst>
                  <a:ext uri="{FF2B5EF4-FFF2-40B4-BE49-F238E27FC236}">
                    <a16:creationId xmlns:a16="http://schemas.microsoft.com/office/drawing/2014/main" id="{C2DDF831-3AD5-4E3F-86AC-18B181040023}"/>
                  </a:ext>
                </a:extLst>
              </p:cNvPr>
              <p:cNvSpPr>
                <a:spLocks noChangeShapeType="1"/>
              </p:cNvSpPr>
              <p:nvPr/>
            </p:nvSpPr>
            <p:spPr bwMode="auto">
              <a:xfrm>
                <a:off x="14478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50" name="Line 47">
                <a:extLst>
                  <a:ext uri="{FF2B5EF4-FFF2-40B4-BE49-F238E27FC236}">
                    <a16:creationId xmlns:a16="http://schemas.microsoft.com/office/drawing/2014/main" id="{A41DC3F0-A81D-4D49-BF4A-EF8A50F26AC1}"/>
                  </a:ext>
                </a:extLst>
              </p:cNvPr>
              <p:cNvSpPr>
                <a:spLocks noChangeShapeType="1"/>
              </p:cNvSpPr>
              <p:nvPr/>
            </p:nvSpPr>
            <p:spPr bwMode="auto">
              <a:xfrm>
                <a:off x="17526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51" name="Line 48">
                <a:extLst>
                  <a:ext uri="{FF2B5EF4-FFF2-40B4-BE49-F238E27FC236}">
                    <a16:creationId xmlns:a16="http://schemas.microsoft.com/office/drawing/2014/main" id="{6118745F-F02F-4012-B037-0EA2EBFD8FD8}"/>
                  </a:ext>
                </a:extLst>
              </p:cNvPr>
              <p:cNvSpPr>
                <a:spLocks noChangeShapeType="1"/>
              </p:cNvSpPr>
              <p:nvPr/>
            </p:nvSpPr>
            <p:spPr bwMode="auto">
              <a:xfrm>
                <a:off x="20574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52" name="Line 49">
                <a:extLst>
                  <a:ext uri="{FF2B5EF4-FFF2-40B4-BE49-F238E27FC236}">
                    <a16:creationId xmlns:a16="http://schemas.microsoft.com/office/drawing/2014/main" id="{5475E3F2-59D4-4037-9B9F-82582528B727}"/>
                  </a:ext>
                </a:extLst>
              </p:cNvPr>
              <p:cNvSpPr>
                <a:spLocks noChangeShapeType="1"/>
              </p:cNvSpPr>
              <p:nvPr/>
            </p:nvSpPr>
            <p:spPr bwMode="auto">
              <a:xfrm>
                <a:off x="23622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53" name="Line 50">
                <a:extLst>
                  <a:ext uri="{FF2B5EF4-FFF2-40B4-BE49-F238E27FC236}">
                    <a16:creationId xmlns:a16="http://schemas.microsoft.com/office/drawing/2014/main" id="{098E751E-1D59-469D-A8E3-E1F9091A1CDD}"/>
                  </a:ext>
                </a:extLst>
              </p:cNvPr>
              <p:cNvSpPr>
                <a:spLocks noChangeShapeType="1"/>
              </p:cNvSpPr>
              <p:nvPr/>
            </p:nvSpPr>
            <p:spPr bwMode="auto">
              <a:xfrm>
                <a:off x="27432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54" name="Line 51">
                <a:extLst>
                  <a:ext uri="{FF2B5EF4-FFF2-40B4-BE49-F238E27FC236}">
                    <a16:creationId xmlns:a16="http://schemas.microsoft.com/office/drawing/2014/main" id="{684909FB-8E7B-46F1-B846-401AD3BA3FA0}"/>
                  </a:ext>
                </a:extLst>
              </p:cNvPr>
              <p:cNvSpPr>
                <a:spLocks noChangeShapeType="1"/>
              </p:cNvSpPr>
              <p:nvPr/>
            </p:nvSpPr>
            <p:spPr bwMode="auto">
              <a:xfrm>
                <a:off x="31242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55" name="Line 52">
                <a:extLst>
                  <a:ext uri="{FF2B5EF4-FFF2-40B4-BE49-F238E27FC236}">
                    <a16:creationId xmlns:a16="http://schemas.microsoft.com/office/drawing/2014/main" id="{CD51D1C9-B3E0-4529-AD55-EE3B0019FC5A}"/>
                  </a:ext>
                </a:extLst>
              </p:cNvPr>
              <p:cNvSpPr>
                <a:spLocks noChangeShapeType="1"/>
              </p:cNvSpPr>
              <p:nvPr/>
            </p:nvSpPr>
            <p:spPr bwMode="auto">
              <a:xfrm>
                <a:off x="57912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56" name="Line 53">
                <a:extLst>
                  <a:ext uri="{FF2B5EF4-FFF2-40B4-BE49-F238E27FC236}">
                    <a16:creationId xmlns:a16="http://schemas.microsoft.com/office/drawing/2014/main" id="{C04ED632-5DF6-4C3C-927C-46F86777DE64}"/>
                  </a:ext>
                </a:extLst>
              </p:cNvPr>
              <p:cNvSpPr>
                <a:spLocks noChangeShapeType="1"/>
              </p:cNvSpPr>
              <p:nvPr/>
            </p:nvSpPr>
            <p:spPr bwMode="auto">
              <a:xfrm>
                <a:off x="68580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57" name="Line 54">
                <a:extLst>
                  <a:ext uri="{FF2B5EF4-FFF2-40B4-BE49-F238E27FC236}">
                    <a16:creationId xmlns:a16="http://schemas.microsoft.com/office/drawing/2014/main" id="{21367FCC-E001-4C06-B4B9-6F46FDB1B55E}"/>
                  </a:ext>
                </a:extLst>
              </p:cNvPr>
              <p:cNvSpPr>
                <a:spLocks noChangeShapeType="1"/>
              </p:cNvSpPr>
              <p:nvPr/>
            </p:nvSpPr>
            <p:spPr bwMode="auto">
              <a:xfrm>
                <a:off x="65532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58" name="Line 55">
                <a:extLst>
                  <a:ext uri="{FF2B5EF4-FFF2-40B4-BE49-F238E27FC236}">
                    <a16:creationId xmlns:a16="http://schemas.microsoft.com/office/drawing/2014/main" id="{4CB6BE1A-5495-437A-93F3-AB9564406EF2}"/>
                  </a:ext>
                </a:extLst>
              </p:cNvPr>
              <p:cNvSpPr>
                <a:spLocks noChangeShapeType="1"/>
              </p:cNvSpPr>
              <p:nvPr/>
            </p:nvSpPr>
            <p:spPr bwMode="auto">
              <a:xfrm>
                <a:off x="62484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59" name="Line 56">
                <a:extLst>
                  <a:ext uri="{FF2B5EF4-FFF2-40B4-BE49-F238E27FC236}">
                    <a16:creationId xmlns:a16="http://schemas.microsoft.com/office/drawing/2014/main" id="{CDE2EA86-7E3D-4267-A6CB-9CD487806EE8}"/>
                  </a:ext>
                </a:extLst>
              </p:cNvPr>
              <p:cNvSpPr>
                <a:spLocks noChangeShapeType="1"/>
              </p:cNvSpPr>
              <p:nvPr/>
            </p:nvSpPr>
            <p:spPr bwMode="auto">
              <a:xfrm>
                <a:off x="60198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60" name="Line 57">
                <a:extLst>
                  <a:ext uri="{FF2B5EF4-FFF2-40B4-BE49-F238E27FC236}">
                    <a16:creationId xmlns:a16="http://schemas.microsoft.com/office/drawing/2014/main" id="{F32F431F-DA29-4B98-98DE-F988ADF97573}"/>
                  </a:ext>
                </a:extLst>
              </p:cNvPr>
              <p:cNvSpPr>
                <a:spLocks noChangeShapeType="1"/>
              </p:cNvSpPr>
              <p:nvPr/>
            </p:nvSpPr>
            <p:spPr bwMode="auto">
              <a:xfrm>
                <a:off x="74676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61" name="Line 58">
                <a:extLst>
                  <a:ext uri="{FF2B5EF4-FFF2-40B4-BE49-F238E27FC236}">
                    <a16:creationId xmlns:a16="http://schemas.microsoft.com/office/drawing/2014/main" id="{6EA5742F-1341-4714-BD93-B98C6D954745}"/>
                  </a:ext>
                </a:extLst>
              </p:cNvPr>
              <p:cNvSpPr>
                <a:spLocks noChangeShapeType="1"/>
              </p:cNvSpPr>
              <p:nvPr/>
            </p:nvSpPr>
            <p:spPr bwMode="auto">
              <a:xfrm>
                <a:off x="71628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62" name="Freeform 59">
                <a:extLst>
                  <a:ext uri="{FF2B5EF4-FFF2-40B4-BE49-F238E27FC236}">
                    <a16:creationId xmlns:a16="http://schemas.microsoft.com/office/drawing/2014/main" id="{CE226762-B468-4798-B96F-542BAD691EBD}"/>
                  </a:ext>
                </a:extLst>
              </p:cNvPr>
              <p:cNvSpPr>
                <a:spLocks/>
              </p:cNvSpPr>
              <p:nvPr/>
            </p:nvSpPr>
            <p:spPr bwMode="auto">
              <a:xfrm>
                <a:off x="4494213" y="5257800"/>
                <a:ext cx="1587" cy="460375"/>
              </a:xfrm>
              <a:custGeom>
                <a:avLst/>
                <a:gdLst>
                  <a:gd name="T0" fmla="*/ 1587 w 1"/>
                  <a:gd name="T1" fmla="*/ 0 h 290"/>
                  <a:gd name="T2" fmla="*/ 0 w 1"/>
                  <a:gd name="T3" fmla="*/ 460375 h 290"/>
                  <a:gd name="T4" fmla="*/ 0 60000 65536"/>
                  <a:gd name="T5" fmla="*/ 0 60000 65536"/>
                  <a:gd name="T6" fmla="*/ 0 w 1"/>
                  <a:gd name="T7" fmla="*/ 0 h 290"/>
                  <a:gd name="T8" fmla="*/ 1 w 1"/>
                  <a:gd name="T9" fmla="*/ 290 h 290"/>
                </a:gdLst>
                <a:ahLst/>
                <a:cxnLst>
                  <a:cxn ang="T4">
                    <a:pos x="T0" y="T1"/>
                  </a:cxn>
                  <a:cxn ang="T5">
                    <a:pos x="T2" y="T3"/>
                  </a:cxn>
                </a:cxnLst>
                <a:rect l="T6" t="T7" r="T8" b="T9"/>
                <a:pathLst>
                  <a:path w="1" h="290">
                    <a:moveTo>
                      <a:pt x="1" y="0"/>
                    </a:moveTo>
                    <a:lnTo>
                      <a:pt x="0" y="290"/>
                    </a:lnTo>
                  </a:path>
                </a:pathLst>
              </a:custGeom>
              <a:noFill/>
              <a:ln w="952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5663" name="Line 60">
                <a:extLst>
                  <a:ext uri="{FF2B5EF4-FFF2-40B4-BE49-F238E27FC236}">
                    <a16:creationId xmlns:a16="http://schemas.microsoft.com/office/drawing/2014/main" id="{691DE18D-3BE9-4609-96A8-43FD835DBA53}"/>
                  </a:ext>
                </a:extLst>
              </p:cNvPr>
              <p:cNvSpPr>
                <a:spLocks noChangeShapeType="1"/>
              </p:cNvSpPr>
              <p:nvPr/>
            </p:nvSpPr>
            <p:spPr bwMode="auto">
              <a:xfrm flipV="1">
                <a:off x="2362200" y="5334000"/>
                <a:ext cx="152400" cy="15240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25664" name="Line 61">
                <a:extLst>
                  <a:ext uri="{FF2B5EF4-FFF2-40B4-BE49-F238E27FC236}">
                    <a16:creationId xmlns:a16="http://schemas.microsoft.com/office/drawing/2014/main" id="{831416BE-7BEF-4E0A-9BF7-3ABEB2174D26}"/>
                  </a:ext>
                </a:extLst>
              </p:cNvPr>
              <p:cNvSpPr>
                <a:spLocks noChangeShapeType="1"/>
              </p:cNvSpPr>
              <p:nvPr/>
            </p:nvSpPr>
            <p:spPr bwMode="auto">
              <a:xfrm flipV="1">
                <a:off x="2514600" y="5257800"/>
                <a:ext cx="3810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5" name="Text Box 62">
                <a:extLst>
                  <a:ext uri="{FF2B5EF4-FFF2-40B4-BE49-F238E27FC236}">
                    <a16:creationId xmlns:a16="http://schemas.microsoft.com/office/drawing/2014/main" id="{38FCFF24-BAA7-4793-A8B7-ABDF5B05CC55}"/>
                  </a:ext>
                </a:extLst>
              </p:cNvPr>
              <p:cNvSpPr txBox="1">
                <a:spLocks noChangeArrowheads="1"/>
              </p:cNvSpPr>
              <p:nvPr/>
            </p:nvSpPr>
            <p:spPr bwMode="auto">
              <a:xfrm>
                <a:off x="2819400" y="5105400"/>
                <a:ext cx="811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15 kN/m</a:t>
                </a:r>
              </a:p>
            </p:txBody>
          </p:sp>
          <p:sp>
            <p:nvSpPr>
              <p:cNvPr id="25666" name="Line 63">
                <a:extLst>
                  <a:ext uri="{FF2B5EF4-FFF2-40B4-BE49-F238E27FC236}">
                    <a16:creationId xmlns:a16="http://schemas.microsoft.com/office/drawing/2014/main" id="{326FEF6C-0689-4939-AD12-1AB5DB162B14}"/>
                  </a:ext>
                </a:extLst>
              </p:cNvPr>
              <p:cNvSpPr>
                <a:spLocks noChangeShapeType="1"/>
              </p:cNvSpPr>
              <p:nvPr/>
            </p:nvSpPr>
            <p:spPr bwMode="auto">
              <a:xfrm flipV="1">
                <a:off x="6172200" y="5334000"/>
                <a:ext cx="152400" cy="15240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25667" name="Line 64">
                <a:extLst>
                  <a:ext uri="{FF2B5EF4-FFF2-40B4-BE49-F238E27FC236}">
                    <a16:creationId xmlns:a16="http://schemas.microsoft.com/office/drawing/2014/main" id="{4B81CAB0-E765-40B1-824D-21E90D70F380}"/>
                  </a:ext>
                </a:extLst>
              </p:cNvPr>
              <p:cNvSpPr>
                <a:spLocks noChangeShapeType="1"/>
              </p:cNvSpPr>
              <p:nvPr/>
            </p:nvSpPr>
            <p:spPr bwMode="auto">
              <a:xfrm flipV="1">
                <a:off x="6324600" y="5257800"/>
                <a:ext cx="3810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8" name="Text Box 65">
                <a:extLst>
                  <a:ext uri="{FF2B5EF4-FFF2-40B4-BE49-F238E27FC236}">
                    <a16:creationId xmlns:a16="http://schemas.microsoft.com/office/drawing/2014/main" id="{BAD36D6D-3FE6-4891-B50B-9C4D318AF3C7}"/>
                  </a:ext>
                </a:extLst>
              </p:cNvPr>
              <p:cNvSpPr txBox="1">
                <a:spLocks noChangeArrowheads="1"/>
              </p:cNvSpPr>
              <p:nvPr/>
            </p:nvSpPr>
            <p:spPr bwMode="auto">
              <a:xfrm>
                <a:off x="6629400" y="5105400"/>
                <a:ext cx="811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10 kN/m</a:t>
                </a:r>
              </a:p>
            </p:txBody>
          </p:sp>
          <p:sp>
            <p:nvSpPr>
              <p:cNvPr id="25669" name="Text Box 66">
                <a:extLst>
                  <a:ext uri="{FF2B5EF4-FFF2-40B4-BE49-F238E27FC236}">
                    <a16:creationId xmlns:a16="http://schemas.microsoft.com/office/drawing/2014/main" id="{BE553683-CE30-4BF9-ABAF-6A6F76032634}"/>
                  </a:ext>
                </a:extLst>
              </p:cNvPr>
              <p:cNvSpPr txBox="1">
                <a:spLocks noChangeArrowheads="1"/>
              </p:cNvSpPr>
              <p:nvPr/>
            </p:nvSpPr>
            <p:spPr bwMode="auto">
              <a:xfrm>
                <a:off x="4191000" y="4953000"/>
                <a:ext cx="78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solidFill>
                      <a:srgbClr val="FF0000"/>
                    </a:solidFill>
                  </a:rPr>
                  <a:t>150 kN</a:t>
                </a:r>
              </a:p>
            </p:txBody>
          </p:sp>
          <p:sp>
            <p:nvSpPr>
              <p:cNvPr id="25670" name="Line 67">
                <a:extLst>
                  <a:ext uri="{FF2B5EF4-FFF2-40B4-BE49-F238E27FC236}">
                    <a16:creationId xmlns:a16="http://schemas.microsoft.com/office/drawing/2014/main" id="{6609DF57-029B-4E92-9F8A-19F7D8399CA3}"/>
                  </a:ext>
                </a:extLst>
              </p:cNvPr>
              <p:cNvSpPr>
                <a:spLocks noChangeShapeType="1"/>
              </p:cNvSpPr>
              <p:nvPr/>
            </p:nvSpPr>
            <p:spPr bwMode="auto">
              <a:xfrm>
                <a:off x="1219200" y="6248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1" name="Line 68">
                <a:extLst>
                  <a:ext uri="{FF2B5EF4-FFF2-40B4-BE49-F238E27FC236}">
                    <a16:creationId xmlns:a16="http://schemas.microsoft.com/office/drawing/2014/main" id="{DED4710E-3836-4FB4-9C61-548217762487}"/>
                  </a:ext>
                </a:extLst>
              </p:cNvPr>
              <p:cNvSpPr>
                <a:spLocks noChangeShapeType="1"/>
              </p:cNvSpPr>
              <p:nvPr/>
            </p:nvSpPr>
            <p:spPr bwMode="auto">
              <a:xfrm>
                <a:off x="3505200" y="6324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2" name="Line 69">
                <a:extLst>
                  <a:ext uri="{FF2B5EF4-FFF2-40B4-BE49-F238E27FC236}">
                    <a16:creationId xmlns:a16="http://schemas.microsoft.com/office/drawing/2014/main" id="{87CBD189-715D-4A80-A5FF-CFD63353E6F8}"/>
                  </a:ext>
                </a:extLst>
              </p:cNvPr>
              <p:cNvSpPr>
                <a:spLocks noChangeShapeType="1"/>
              </p:cNvSpPr>
              <p:nvPr/>
            </p:nvSpPr>
            <p:spPr bwMode="auto">
              <a:xfrm>
                <a:off x="5562600" y="6324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3" name="Line 70">
                <a:extLst>
                  <a:ext uri="{FF2B5EF4-FFF2-40B4-BE49-F238E27FC236}">
                    <a16:creationId xmlns:a16="http://schemas.microsoft.com/office/drawing/2014/main" id="{98620175-C66B-423E-BFF5-052F266226DC}"/>
                  </a:ext>
                </a:extLst>
              </p:cNvPr>
              <p:cNvSpPr>
                <a:spLocks noChangeShapeType="1"/>
              </p:cNvSpPr>
              <p:nvPr/>
            </p:nvSpPr>
            <p:spPr bwMode="auto">
              <a:xfrm>
                <a:off x="7772400" y="6248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4" name="Line 71">
                <a:extLst>
                  <a:ext uri="{FF2B5EF4-FFF2-40B4-BE49-F238E27FC236}">
                    <a16:creationId xmlns:a16="http://schemas.microsoft.com/office/drawing/2014/main" id="{5538D453-2462-4E4E-A8C7-15211AD4938D}"/>
                  </a:ext>
                </a:extLst>
              </p:cNvPr>
              <p:cNvSpPr>
                <a:spLocks noChangeShapeType="1"/>
              </p:cNvSpPr>
              <p:nvPr/>
            </p:nvSpPr>
            <p:spPr bwMode="auto">
              <a:xfrm>
                <a:off x="1219200" y="6400800"/>
                <a:ext cx="6553200"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75" name="Line 72">
                <a:extLst>
                  <a:ext uri="{FF2B5EF4-FFF2-40B4-BE49-F238E27FC236}">
                    <a16:creationId xmlns:a16="http://schemas.microsoft.com/office/drawing/2014/main" id="{975077BA-5109-423F-841A-B0A73A0CF81A}"/>
                  </a:ext>
                </a:extLst>
              </p:cNvPr>
              <p:cNvSpPr>
                <a:spLocks noChangeShapeType="1"/>
              </p:cNvSpPr>
              <p:nvPr/>
            </p:nvSpPr>
            <p:spPr bwMode="auto">
              <a:xfrm flipH="1">
                <a:off x="3429000" y="63246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6" name="Line 73">
                <a:extLst>
                  <a:ext uri="{FF2B5EF4-FFF2-40B4-BE49-F238E27FC236}">
                    <a16:creationId xmlns:a16="http://schemas.microsoft.com/office/drawing/2014/main" id="{52973F1F-A4AA-47C7-9C08-C0CB64C3E41A}"/>
                  </a:ext>
                </a:extLst>
              </p:cNvPr>
              <p:cNvSpPr>
                <a:spLocks noChangeShapeType="1"/>
              </p:cNvSpPr>
              <p:nvPr/>
            </p:nvSpPr>
            <p:spPr bwMode="auto">
              <a:xfrm flipH="1">
                <a:off x="5486400" y="63246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7" name="Text Box 74">
                <a:extLst>
                  <a:ext uri="{FF2B5EF4-FFF2-40B4-BE49-F238E27FC236}">
                    <a16:creationId xmlns:a16="http://schemas.microsoft.com/office/drawing/2014/main" id="{2E544E58-942D-484E-9A1B-0E0E33D13B1C}"/>
                  </a:ext>
                </a:extLst>
              </p:cNvPr>
              <p:cNvSpPr txBox="1">
                <a:spLocks noChangeArrowheads="1"/>
              </p:cNvSpPr>
              <p:nvPr/>
            </p:nvSpPr>
            <p:spPr bwMode="auto">
              <a:xfrm>
                <a:off x="1905000" y="6172200"/>
                <a:ext cx="455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8 m</a:t>
                </a:r>
              </a:p>
            </p:txBody>
          </p:sp>
          <p:sp>
            <p:nvSpPr>
              <p:cNvPr id="25678" name="Text Box 75">
                <a:extLst>
                  <a:ext uri="{FF2B5EF4-FFF2-40B4-BE49-F238E27FC236}">
                    <a16:creationId xmlns:a16="http://schemas.microsoft.com/office/drawing/2014/main" id="{71498457-347A-4953-8F02-AD47838B4BA9}"/>
                  </a:ext>
                </a:extLst>
              </p:cNvPr>
              <p:cNvSpPr txBox="1">
                <a:spLocks noChangeArrowheads="1"/>
              </p:cNvSpPr>
              <p:nvPr/>
            </p:nvSpPr>
            <p:spPr bwMode="auto">
              <a:xfrm>
                <a:off x="4267200" y="6172200"/>
                <a:ext cx="455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6 m</a:t>
                </a:r>
              </a:p>
            </p:txBody>
          </p:sp>
          <p:sp>
            <p:nvSpPr>
              <p:cNvPr id="25679" name="Text Box 76">
                <a:extLst>
                  <a:ext uri="{FF2B5EF4-FFF2-40B4-BE49-F238E27FC236}">
                    <a16:creationId xmlns:a16="http://schemas.microsoft.com/office/drawing/2014/main" id="{CC4FCA0A-5413-4050-B178-5D1B816B9327}"/>
                  </a:ext>
                </a:extLst>
              </p:cNvPr>
              <p:cNvSpPr txBox="1">
                <a:spLocks noChangeArrowheads="1"/>
              </p:cNvSpPr>
              <p:nvPr/>
            </p:nvSpPr>
            <p:spPr bwMode="auto">
              <a:xfrm>
                <a:off x="6477000" y="6172200"/>
                <a:ext cx="455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8 m</a:t>
                </a:r>
              </a:p>
            </p:txBody>
          </p:sp>
          <p:sp>
            <p:nvSpPr>
              <p:cNvPr id="25680" name="Text Box 77">
                <a:extLst>
                  <a:ext uri="{FF2B5EF4-FFF2-40B4-BE49-F238E27FC236}">
                    <a16:creationId xmlns:a16="http://schemas.microsoft.com/office/drawing/2014/main" id="{81B0544C-0A00-4ACE-86C2-A6BB31299587}"/>
                  </a:ext>
                </a:extLst>
              </p:cNvPr>
              <p:cNvSpPr txBox="1">
                <a:spLocks noChangeArrowheads="1"/>
              </p:cNvSpPr>
              <p:nvPr/>
            </p:nvSpPr>
            <p:spPr bwMode="auto">
              <a:xfrm>
                <a:off x="838200" y="57150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A</a:t>
                </a:r>
              </a:p>
            </p:txBody>
          </p:sp>
          <p:sp>
            <p:nvSpPr>
              <p:cNvPr id="25681" name="Text Box 79">
                <a:extLst>
                  <a:ext uri="{FF2B5EF4-FFF2-40B4-BE49-F238E27FC236}">
                    <a16:creationId xmlns:a16="http://schemas.microsoft.com/office/drawing/2014/main" id="{8CEB2429-3BC2-4B22-A662-90730014865E}"/>
                  </a:ext>
                </a:extLst>
              </p:cNvPr>
              <p:cNvSpPr txBox="1">
                <a:spLocks noChangeArrowheads="1"/>
              </p:cNvSpPr>
              <p:nvPr/>
            </p:nvSpPr>
            <p:spPr bwMode="auto">
              <a:xfrm>
                <a:off x="5715000" y="5791200"/>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C</a:t>
                </a:r>
              </a:p>
            </p:txBody>
          </p:sp>
          <p:sp>
            <p:nvSpPr>
              <p:cNvPr id="25682" name="Text Box 80">
                <a:extLst>
                  <a:ext uri="{FF2B5EF4-FFF2-40B4-BE49-F238E27FC236}">
                    <a16:creationId xmlns:a16="http://schemas.microsoft.com/office/drawing/2014/main" id="{5C6F879D-2255-4C69-8036-7561A568FC5C}"/>
                  </a:ext>
                </a:extLst>
              </p:cNvPr>
              <p:cNvSpPr txBox="1">
                <a:spLocks noChangeArrowheads="1"/>
              </p:cNvSpPr>
              <p:nvPr/>
            </p:nvSpPr>
            <p:spPr bwMode="auto">
              <a:xfrm>
                <a:off x="7848600" y="5715000"/>
                <a:ext cx="2952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D</a:t>
                </a:r>
              </a:p>
            </p:txBody>
          </p:sp>
          <p:sp>
            <p:nvSpPr>
              <p:cNvPr id="25683" name="Text Box 81">
                <a:extLst>
                  <a:ext uri="{FF2B5EF4-FFF2-40B4-BE49-F238E27FC236}">
                    <a16:creationId xmlns:a16="http://schemas.microsoft.com/office/drawing/2014/main" id="{AA34708C-1818-413C-A5F2-B7363C4BD675}"/>
                  </a:ext>
                </a:extLst>
              </p:cNvPr>
              <p:cNvSpPr txBox="1">
                <a:spLocks noChangeArrowheads="1"/>
              </p:cNvSpPr>
              <p:nvPr/>
            </p:nvSpPr>
            <p:spPr bwMode="auto">
              <a:xfrm>
                <a:off x="1981200" y="5867400"/>
                <a:ext cx="2295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I</a:t>
                </a:r>
              </a:p>
            </p:txBody>
          </p:sp>
          <p:sp>
            <p:nvSpPr>
              <p:cNvPr id="25684" name="Text Box 82">
                <a:extLst>
                  <a:ext uri="{FF2B5EF4-FFF2-40B4-BE49-F238E27FC236}">
                    <a16:creationId xmlns:a16="http://schemas.microsoft.com/office/drawing/2014/main" id="{69089BB6-6205-4C57-A006-6D745F860768}"/>
                  </a:ext>
                </a:extLst>
              </p:cNvPr>
              <p:cNvSpPr txBox="1">
                <a:spLocks noChangeArrowheads="1"/>
              </p:cNvSpPr>
              <p:nvPr/>
            </p:nvSpPr>
            <p:spPr bwMode="auto">
              <a:xfrm>
                <a:off x="4343400" y="5867400"/>
                <a:ext cx="2295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I</a:t>
                </a:r>
              </a:p>
            </p:txBody>
          </p:sp>
          <p:sp>
            <p:nvSpPr>
              <p:cNvPr id="25685" name="Text Box 83">
                <a:extLst>
                  <a:ext uri="{FF2B5EF4-FFF2-40B4-BE49-F238E27FC236}">
                    <a16:creationId xmlns:a16="http://schemas.microsoft.com/office/drawing/2014/main" id="{8019417F-FF88-488D-9EB5-E4C7A85F5922}"/>
                  </a:ext>
                </a:extLst>
              </p:cNvPr>
              <p:cNvSpPr txBox="1">
                <a:spLocks noChangeArrowheads="1"/>
              </p:cNvSpPr>
              <p:nvPr/>
            </p:nvSpPr>
            <p:spPr bwMode="auto">
              <a:xfrm>
                <a:off x="6477000" y="5867400"/>
                <a:ext cx="2295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I</a:t>
                </a:r>
              </a:p>
            </p:txBody>
          </p:sp>
          <p:sp>
            <p:nvSpPr>
              <p:cNvPr id="25686" name="Line 84">
                <a:extLst>
                  <a:ext uri="{FF2B5EF4-FFF2-40B4-BE49-F238E27FC236}">
                    <a16:creationId xmlns:a16="http://schemas.microsoft.com/office/drawing/2014/main" id="{C51D22F8-BC6A-4F92-BCC7-96BDBB5D4D80}"/>
                  </a:ext>
                </a:extLst>
              </p:cNvPr>
              <p:cNvSpPr>
                <a:spLocks noChangeShapeType="1"/>
              </p:cNvSpPr>
              <p:nvPr/>
            </p:nvSpPr>
            <p:spPr bwMode="auto">
              <a:xfrm>
                <a:off x="3505200" y="5562600"/>
                <a:ext cx="990600"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87" name="Text Box 85">
                <a:extLst>
                  <a:ext uri="{FF2B5EF4-FFF2-40B4-BE49-F238E27FC236}">
                    <a16:creationId xmlns:a16="http://schemas.microsoft.com/office/drawing/2014/main" id="{013F2D1F-EA82-46A9-A17B-4F78F21C8D12}"/>
                  </a:ext>
                </a:extLst>
              </p:cNvPr>
              <p:cNvSpPr txBox="1">
                <a:spLocks noChangeArrowheads="1"/>
              </p:cNvSpPr>
              <p:nvPr/>
            </p:nvSpPr>
            <p:spPr bwMode="auto">
              <a:xfrm>
                <a:off x="3733800" y="5334000"/>
                <a:ext cx="455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3 m</a:t>
                </a:r>
              </a:p>
            </p:txBody>
          </p:sp>
          <p:sp>
            <p:nvSpPr>
              <p:cNvPr id="25688" name="Text Box 78">
                <a:extLst>
                  <a:ext uri="{FF2B5EF4-FFF2-40B4-BE49-F238E27FC236}">
                    <a16:creationId xmlns:a16="http://schemas.microsoft.com/office/drawing/2014/main" id="{C4084F1F-9CB7-4A0A-AFFE-2D78BC3E4AF5}"/>
                  </a:ext>
                </a:extLst>
              </p:cNvPr>
              <p:cNvSpPr txBox="1">
                <a:spLocks noChangeArrowheads="1"/>
              </p:cNvSpPr>
              <p:nvPr/>
            </p:nvSpPr>
            <p:spPr bwMode="auto">
              <a:xfrm>
                <a:off x="3657600" y="5791200"/>
                <a:ext cx="2824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B</a:t>
                </a:r>
              </a:p>
            </p:txBody>
          </p:sp>
        </p:grpSp>
        <p:sp>
          <p:nvSpPr>
            <p:cNvPr id="87" name="Rectangle 86">
              <a:extLst>
                <a:ext uri="{FF2B5EF4-FFF2-40B4-BE49-F238E27FC236}">
                  <a16:creationId xmlns:a16="http://schemas.microsoft.com/office/drawing/2014/main" id="{88A2CCEA-7345-45A8-87A7-11DBB2E4DCB8}"/>
                </a:ext>
              </a:extLst>
            </p:cNvPr>
            <p:cNvSpPr/>
            <p:nvPr/>
          </p:nvSpPr>
          <p:spPr>
            <a:xfrm>
              <a:off x="1219200" y="5257800"/>
              <a:ext cx="6553199" cy="1524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89" name="Text Box 2">
            <a:extLst>
              <a:ext uri="{FF2B5EF4-FFF2-40B4-BE49-F238E27FC236}">
                <a16:creationId xmlns:a16="http://schemas.microsoft.com/office/drawing/2014/main" id="{D7B78534-63CF-4010-B93C-CC51D7F0B7FE}"/>
              </a:ext>
            </a:extLst>
          </p:cNvPr>
          <p:cNvSpPr txBox="1">
            <a:spLocks noChangeArrowheads="1"/>
          </p:cNvSpPr>
          <p:nvPr/>
        </p:nvSpPr>
        <p:spPr bwMode="auto">
          <a:xfrm>
            <a:off x="560388" y="4738688"/>
            <a:ext cx="75168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2000">
                <a:solidFill>
                  <a:srgbClr val="FF0000"/>
                </a:solidFill>
              </a:rPr>
              <a:t>In order to solve the problem in a successively approximating manner, </a:t>
            </a:r>
          </a:p>
          <a:p>
            <a:pPr algn="just" eaLnBrk="1" hangingPunct="1"/>
            <a:r>
              <a:rPr lang="en-US" altLang="en-US" sz="2000">
                <a:solidFill>
                  <a:srgbClr val="FF0000"/>
                </a:solidFill>
              </a:rPr>
              <a:t>it can be visualized to be made up of a continued two-stage problems </a:t>
            </a:r>
          </a:p>
          <a:p>
            <a:pPr algn="just" eaLnBrk="1" hangingPunct="1"/>
            <a:r>
              <a:rPr lang="en-US" altLang="en-US" sz="2000">
                <a:solidFill>
                  <a:srgbClr val="FF0000"/>
                </a:solidFill>
              </a:rPr>
              <a:t>viz., that of locking and releasing the joints in a continuous sequence.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additive="base">
                                        <p:cTn id="24" dur="500" fill="hold"/>
                                        <p:tgtEl>
                                          <p:spTgt spid="85"/>
                                        </p:tgtEl>
                                        <p:attrNameLst>
                                          <p:attrName>ppt_x</p:attrName>
                                        </p:attrNameLst>
                                      </p:cBhvr>
                                      <p:tavLst>
                                        <p:tav tm="0">
                                          <p:val>
                                            <p:strVal val="#ppt_x"/>
                                          </p:val>
                                        </p:tav>
                                        <p:tav tm="100000">
                                          <p:val>
                                            <p:strVal val="#ppt_x"/>
                                          </p:val>
                                        </p:tav>
                                      </p:tavLst>
                                    </p:anim>
                                    <p:anim calcmode="lin" valueType="num">
                                      <p:cBhvr additive="base">
                                        <p:cTn id="25"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9"/>
                                        </p:tgtEl>
                                        <p:attrNameLst>
                                          <p:attrName>style.visibility</p:attrName>
                                        </p:attrNameLst>
                                      </p:cBhvr>
                                      <p:to>
                                        <p:strVal val="visible"/>
                                      </p:to>
                                    </p:set>
                                    <p:anim calcmode="lin" valueType="num">
                                      <p:cBhvr additive="base">
                                        <p:cTn id="30" dur="500" fill="hold"/>
                                        <p:tgtEl>
                                          <p:spTgt spid="89"/>
                                        </p:tgtEl>
                                        <p:attrNameLst>
                                          <p:attrName>ppt_x</p:attrName>
                                        </p:attrNameLst>
                                      </p:cBhvr>
                                      <p:tavLst>
                                        <p:tav tm="0">
                                          <p:val>
                                            <p:strVal val="#ppt_x"/>
                                          </p:val>
                                        </p:tav>
                                        <p:tav tm="100000">
                                          <p:val>
                                            <p:strVal val="#ppt_x"/>
                                          </p:val>
                                        </p:tav>
                                      </p:tavLst>
                                    </p:anim>
                                    <p:anim calcmode="lin" valueType="num">
                                      <p:cBhvr additive="base">
                                        <p:cTn id="31"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5" grpId="0"/>
      <p:bldP spid="86"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F96A120A-EC05-4529-9339-F6754D1C22CC}"/>
              </a:ext>
            </a:extLst>
          </p:cNvPr>
          <p:cNvSpPr txBox="1">
            <a:spLocks noChangeArrowheads="1"/>
          </p:cNvSpPr>
          <p:nvPr/>
        </p:nvSpPr>
        <p:spPr bwMode="auto">
          <a:xfrm>
            <a:off x="561975" y="1555750"/>
            <a:ext cx="844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200" b="1">
                <a:solidFill>
                  <a:srgbClr val="FF00FF"/>
                </a:solidFill>
              </a:rPr>
              <a:t>Step I</a:t>
            </a:r>
            <a:endParaRPr lang="en-US" altLang="en-US">
              <a:solidFill>
                <a:srgbClr val="FF00FF"/>
              </a:solidFill>
            </a:endParaRPr>
          </a:p>
        </p:txBody>
      </p:sp>
      <p:sp>
        <p:nvSpPr>
          <p:cNvPr id="4" name="Text Box 4">
            <a:extLst>
              <a:ext uri="{FF2B5EF4-FFF2-40B4-BE49-F238E27FC236}">
                <a16:creationId xmlns:a16="http://schemas.microsoft.com/office/drawing/2014/main" id="{4D141F4A-B2C5-4920-B8C9-9356B6501B66}"/>
              </a:ext>
            </a:extLst>
          </p:cNvPr>
          <p:cNvSpPr txBox="1">
            <a:spLocks noChangeArrowheads="1"/>
          </p:cNvSpPr>
          <p:nvPr/>
        </p:nvSpPr>
        <p:spPr bwMode="auto">
          <a:xfrm>
            <a:off x="744538" y="2041525"/>
            <a:ext cx="77120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2000" b="1"/>
              <a:t>The joints B, C and D are locked in position before any load is applied on the beam ABCD; then given loads are applied on the beam. Since the joints of beam ABCD are locked in position, beams AB, BC and CD acts as individual and separate fixed beams, subjected to the applied loads; these loads develop fixed end moments.</a:t>
            </a:r>
          </a:p>
        </p:txBody>
      </p:sp>
      <p:grpSp>
        <p:nvGrpSpPr>
          <p:cNvPr id="2" name="Group 175">
            <a:extLst>
              <a:ext uri="{FF2B5EF4-FFF2-40B4-BE49-F238E27FC236}">
                <a16:creationId xmlns:a16="http://schemas.microsoft.com/office/drawing/2014/main" id="{C9B103CB-720B-443C-A344-89F4A5DA2DA6}"/>
              </a:ext>
            </a:extLst>
          </p:cNvPr>
          <p:cNvGrpSpPr>
            <a:grpSpLocks/>
          </p:cNvGrpSpPr>
          <p:nvPr/>
        </p:nvGrpSpPr>
        <p:grpSpPr bwMode="auto">
          <a:xfrm>
            <a:off x="598488" y="4267200"/>
            <a:ext cx="3084512" cy="1447800"/>
            <a:chOff x="593725" y="4267200"/>
            <a:chExt cx="3084346" cy="1447800"/>
          </a:xfrm>
        </p:grpSpPr>
        <p:grpSp>
          <p:nvGrpSpPr>
            <p:cNvPr id="26770" name="Group 85">
              <a:extLst>
                <a:ext uri="{FF2B5EF4-FFF2-40B4-BE49-F238E27FC236}">
                  <a16:creationId xmlns:a16="http://schemas.microsoft.com/office/drawing/2014/main" id="{93493213-3C1D-42CF-B2EB-E38B23C811EF}"/>
                </a:ext>
              </a:extLst>
            </p:cNvPr>
            <p:cNvGrpSpPr>
              <a:grpSpLocks/>
            </p:cNvGrpSpPr>
            <p:nvPr/>
          </p:nvGrpSpPr>
          <p:grpSpPr bwMode="auto">
            <a:xfrm>
              <a:off x="593725" y="4267200"/>
              <a:ext cx="3084346" cy="1447800"/>
              <a:chOff x="593725" y="4953000"/>
              <a:chExt cx="3084346" cy="1447800"/>
            </a:xfrm>
          </p:grpSpPr>
          <p:sp>
            <p:nvSpPr>
              <p:cNvPr id="26772" name="Line 5">
                <a:extLst>
                  <a:ext uri="{FF2B5EF4-FFF2-40B4-BE49-F238E27FC236}">
                    <a16:creationId xmlns:a16="http://schemas.microsoft.com/office/drawing/2014/main" id="{0758AB26-392E-4DB4-A596-86D3FD47F6B3}"/>
                  </a:ext>
                </a:extLst>
              </p:cNvPr>
              <p:cNvSpPr>
                <a:spLocks noChangeShapeType="1"/>
              </p:cNvSpPr>
              <p:nvPr/>
            </p:nvSpPr>
            <p:spPr bwMode="auto">
              <a:xfrm>
                <a:off x="990600" y="571500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73" name="Line 6">
                <a:extLst>
                  <a:ext uri="{FF2B5EF4-FFF2-40B4-BE49-F238E27FC236}">
                    <a16:creationId xmlns:a16="http://schemas.microsoft.com/office/drawing/2014/main" id="{C15C97FB-7D87-4E2B-A2E1-EF8FC79924E0}"/>
                  </a:ext>
                </a:extLst>
              </p:cNvPr>
              <p:cNvSpPr>
                <a:spLocks noChangeShapeType="1"/>
              </p:cNvSpPr>
              <p:nvPr/>
            </p:nvSpPr>
            <p:spPr bwMode="auto">
              <a:xfrm>
                <a:off x="990600" y="586740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74" name="Line 7">
                <a:extLst>
                  <a:ext uri="{FF2B5EF4-FFF2-40B4-BE49-F238E27FC236}">
                    <a16:creationId xmlns:a16="http://schemas.microsoft.com/office/drawing/2014/main" id="{B633E3D5-B827-421B-9921-E562E3FAA724}"/>
                  </a:ext>
                </a:extLst>
              </p:cNvPr>
              <p:cNvSpPr>
                <a:spLocks noChangeShapeType="1"/>
              </p:cNvSpPr>
              <p:nvPr/>
            </p:nvSpPr>
            <p:spPr bwMode="auto">
              <a:xfrm>
                <a:off x="990600" y="541020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75" name="Line 8">
                <a:extLst>
                  <a:ext uri="{FF2B5EF4-FFF2-40B4-BE49-F238E27FC236}">
                    <a16:creationId xmlns:a16="http://schemas.microsoft.com/office/drawing/2014/main" id="{3ACF064D-DD9C-4AB7-B2B6-054484381C65}"/>
                  </a:ext>
                </a:extLst>
              </p:cNvPr>
              <p:cNvSpPr>
                <a:spLocks noChangeShapeType="1"/>
              </p:cNvSpPr>
              <p:nvPr/>
            </p:nvSpPr>
            <p:spPr bwMode="auto">
              <a:xfrm>
                <a:off x="990600" y="54102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76" name="Line 9">
                <a:extLst>
                  <a:ext uri="{FF2B5EF4-FFF2-40B4-BE49-F238E27FC236}">
                    <a16:creationId xmlns:a16="http://schemas.microsoft.com/office/drawing/2014/main" id="{ED8950D9-69E8-4B58-A694-98FD0091A415}"/>
                  </a:ext>
                </a:extLst>
              </p:cNvPr>
              <p:cNvSpPr>
                <a:spLocks noChangeShapeType="1"/>
              </p:cNvSpPr>
              <p:nvPr/>
            </p:nvSpPr>
            <p:spPr bwMode="auto">
              <a:xfrm>
                <a:off x="2971800" y="54102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77" name="Line 10">
                <a:extLst>
                  <a:ext uri="{FF2B5EF4-FFF2-40B4-BE49-F238E27FC236}">
                    <a16:creationId xmlns:a16="http://schemas.microsoft.com/office/drawing/2014/main" id="{7B85D91D-585C-49BA-B06B-9DCBA671F7C7}"/>
                  </a:ext>
                </a:extLst>
              </p:cNvPr>
              <p:cNvSpPr>
                <a:spLocks noChangeShapeType="1"/>
              </p:cNvSpPr>
              <p:nvPr/>
            </p:nvSpPr>
            <p:spPr bwMode="auto">
              <a:xfrm>
                <a:off x="1219200" y="5410200"/>
                <a:ext cx="0" cy="3048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778" name="Line 11">
                <a:extLst>
                  <a:ext uri="{FF2B5EF4-FFF2-40B4-BE49-F238E27FC236}">
                    <a16:creationId xmlns:a16="http://schemas.microsoft.com/office/drawing/2014/main" id="{0901F524-2742-41DE-A22E-407E150F7DD6}"/>
                  </a:ext>
                </a:extLst>
              </p:cNvPr>
              <p:cNvSpPr>
                <a:spLocks noChangeShapeType="1"/>
              </p:cNvSpPr>
              <p:nvPr/>
            </p:nvSpPr>
            <p:spPr bwMode="auto">
              <a:xfrm>
                <a:off x="1905000" y="5410200"/>
                <a:ext cx="0" cy="3048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779" name="Line 12">
                <a:extLst>
                  <a:ext uri="{FF2B5EF4-FFF2-40B4-BE49-F238E27FC236}">
                    <a16:creationId xmlns:a16="http://schemas.microsoft.com/office/drawing/2014/main" id="{A14EF825-403D-4A96-9625-544D2765721E}"/>
                  </a:ext>
                </a:extLst>
              </p:cNvPr>
              <p:cNvSpPr>
                <a:spLocks noChangeShapeType="1"/>
              </p:cNvSpPr>
              <p:nvPr/>
            </p:nvSpPr>
            <p:spPr bwMode="auto">
              <a:xfrm>
                <a:off x="2286000" y="5410200"/>
                <a:ext cx="0" cy="3048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780" name="Line 13">
                <a:extLst>
                  <a:ext uri="{FF2B5EF4-FFF2-40B4-BE49-F238E27FC236}">
                    <a16:creationId xmlns:a16="http://schemas.microsoft.com/office/drawing/2014/main" id="{6B54131C-32D3-473B-8E31-A25B350CE5B4}"/>
                  </a:ext>
                </a:extLst>
              </p:cNvPr>
              <p:cNvSpPr>
                <a:spLocks noChangeShapeType="1"/>
              </p:cNvSpPr>
              <p:nvPr/>
            </p:nvSpPr>
            <p:spPr bwMode="auto">
              <a:xfrm>
                <a:off x="2667000" y="5410200"/>
                <a:ext cx="0" cy="3048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781" name="Line 14">
                <a:extLst>
                  <a:ext uri="{FF2B5EF4-FFF2-40B4-BE49-F238E27FC236}">
                    <a16:creationId xmlns:a16="http://schemas.microsoft.com/office/drawing/2014/main" id="{B2398B0C-4113-4329-9DC3-19929B3CE10C}"/>
                  </a:ext>
                </a:extLst>
              </p:cNvPr>
              <p:cNvSpPr>
                <a:spLocks noChangeShapeType="1"/>
              </p:cNvSpPr>
              <p:nvPr/>
            </p:nvSpPr>
            <p:spPr bwMode="auto">
              <a:xfrm>
                <a:off x="1524000" y="5410200"/>
                <a:ext cx="0" cy="3048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782" name="Line 15">
                <a:extLst>
                  <a:ext uri="{FF2B5EF4-FFF2-40B4-BE49-F238E27FC236}">
                    <a16:creationId xmlns:a16="http://schemas.microsoft.com/office/drawing/2014/main" id="{2282B775-40A4-411E-9BC3-19B30AEB6953}"/>
                  </a:ext>
                </a:extLst>
              </p:cNvPr>
              <p:cNvSpPr>
                <a:spLocks noChangeShapeType="1"/>
              </p:cNvSpPr>
              <p:nvPr/>
            </p:nvSpPr>
            <p:spPr bwMode="auto">
              <a:xfrm flipH="1">
                <a:off x="838200" y="55626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83" name="Line 16">
                <a:extLst>
                  <a:ext uri="{FF2B5EF4-FFF2-40B4-BE49-F238E27FC236}">
                    <a16:creationId xmlns:a16="http://schemas.microsoft.com/office/drawing/2014/main" id="{9486FE5A-E4DF-4ECF-95EB-DF16DB13F251}"/>
                  </a:ext>
                </a:extLst>
              </p:cNvPr>
              <p:cNvSpPr>
                <a:spLocks noChangeShapeType="1"/>
              </p:cNvSpPr>
              <p:nvPr/>
            </p:nvSpPr>
            <p:spPr bwMode="auto">
              <a:xfrm flipH="1">
                <a:off x="838200" y="57150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84" name="Line 17">
                <a:extLst>
                  <a:ext uri="{FF2B5EF4-FFF2-40B4-BE49-F238E27FC236}">
                    <a16:creationId xmlns:a16="http://schemas.microsoft.com/office/drawing/2014/main" id="{9D7D0568-BE40-44F0-A15C-469E9FC07B6C}"/>
                  </a:ext>
                </a:extLst>
              </p:cNvPr>
              <p:cNvSpPr>
                <a:spLocks noChangeShapeType="1"/>
              </p:cNvSpPr>
              <p:nvPr/>
            </p:nvSpPr>
            <p:spPr bwMode="auto">
              <a:xfrm flipH="1">
                <a:off x="838200" y="58674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85" name="Line 18">
                <a:extLst>
                  <a:ext uri="{FF2B5EF4-FFF2-40B4-BE49-F238E27FC236}">
                    <a16:creationId xmlns:a16="http://schemas.microsoft.com/office/drawing/2014/main" id="{7C09A911-D618-4E97-AEAC-03C8DE249237}"/>
                  </a:ext>
                </a:extLst>
              </p:cNvPr>
              <p:cNvSpPr>
                <a:spLocks noChangeShapeType="1"/>
              </p:cNvSpPr>
              <p:nvPr/>
            </p:nvSpPr>
            <p:spPr bwMode="auto">
              <a:xfrm flipH="1">
                <a:off x="2971800" y="54864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86" name="Line 19">
                <a:extLst>
                  <a:ext uri="{FF2B5EF4-FFF2-40B4-BE49-F238E27FC236}">
                    <a16:creationId xmlns:a16="http://schemas.microsoft.com/office/drawing/2014/main" id="{C823F5F6-744C-4375-80A2-FCD1CE5CD7DA}"/>
                  </a:ext>
                </a:extLst>
              </p:cNvPr>
              <p:cNvSpPr>
                <a:spLocks noChangeShapeType="1"/>
              </p:cNvSpPr>
              <p:nvPr/>
            </p:nvSpPr>
            <p:spPr bwMode="auto">
              <a:xfrm flipH="1">
                <a:off x="2971800" y="57912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87" name="Line 20">
                <a:extLst>
                  <a:ext uri="{FF2B5EF4-FFF2-40B4-BE49-F238E27FC236}">
                    <a16:creationId xmlns:a16="http://schemas.microsoft.com/office/drawing/2014/main" id="{A0F5D939-45D1-49C1-80AC-9FA5F86282E5}"/>
                  </a:ext>
                </a:extLst>
              </p:cNvPr>
              <p:cNvSpPr>
                <a:spLocks noChangeShapeType="1"/>
              </p:cNvSpPr>
              <p:nvPr/>
            </p:nvSpPr>
            <p:spPr bwMode="auto">
              <a:xfrm flipH="1">
                <a:off x="2971800" y="56388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88" name="Line 21">
                <a:extLst>
                  <a:ext uri="{FF2B5EF4-FFF2-40B4-BE49-F238E27FC236}">
                    <a16:creationId xmlns:a16="http://schemas.microsoft.com/office/drawing/2014/main" id="{7EEEF37B-CC06-4EB5-B98F-95F38F9ED4B7}"/>
                  </a:ext>
                </a:extLst>
              </p:cNvPr>
              <p:cNvSpPr>
                <a:spLocks noChangeShapeType="1"/>
              </p:cNvSpPr>
              <p:nvPr/>
            </p:nvSpPr>
            <p:spPr bwMode="auto">
              <a:xfrm flipH="1">
                <a:off x="838200" y="60198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89" name="Line 22">
                <a:extLst>
                  <a:ext uri="{FF2B5EF4-FFF2-40B4-BE49-F238E27FC236}">
                    <a16:creationId xmlns:a16="http://schemas.microsoft.com/office/drawing/2014/main" id="{7F36D99F-C756-4EAB-83A7-C7B60C7EBA9D}"/>
                  </a:ext>
                </a:extLst>
              </p:cNvPr>
              <p:cNvSpPr>
                <a:spLocks noChangeShapeType="1"/>
              </p:cNvSpPr>
              <p:nvPr/>
            </p:nvSpPr>
            <p:spPr bwMode="auto">
              <a:xfrm flipH="1">
                <a:off x="2971800" y="59436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90" name="Freeform 23">
                <a:extLst>
                  <a:ext uri="{FF2B5EF4-FFF2-40B4-BE49-F238E27FC236}">
                    <a16:creationId xmlns:a16="http://schemas.microsoft.com/office/drawing/2014/main" id="{03442BB2-D9F5-4E7D-8C42-2E5B5DF09B93}"/>
                  </a:ext>
                </a:extLst>
              </p:cNvPr>
              <p:cNvSpPr>
                <a:spLocks/>
              </p:cNvSpPr>
              <p:nvPr/>
            </p:nvSpPr>
            <p:spPr bwMode="auto">
              <a:xfrm>
                <a:off x="990600" y="6246813"/>
                <a:ext cx="1997075" cy="1587"/>
              </a:xfrm>
              <a:custGeom>
                <a:avLst/>
                <a:gdLst>
                  <a:gd name="T0" fmla="*/ 0 w 1258"/>
                  <a:gd name="T1" fmla="*/ 1587 h 1"/>
                  <a:gd name="T2" fmla="*/ 1997075 w 1258"/>
                  <a:gd name="T3" fmla="*/ 0 h 1"/>
                  <a:gd name="T4" fmla="*/ 0 60000 65536"/>
                  <a:gd name="T5" fmla="*/ 0 60000 65536"/>
                  <a:gd name="T6" fmla="*/ 0 w 1258"/>
                  <a:gd name="T7" fmla="*/ 0 h 1"/>
                  <a:gd name="T8" fmla="*/ 1258 w 1258"/>
                  <a:gd name="T9" fmla="*/ 1 h 1"/>
                </a:gdLst>
                <a:ahLst/>
                <a:cxnLst>
                  <a:cxn ang="T4">
                    <a:pos x="T0" y="T1"/>
                  </a:cxn>
                  <a:cxn ang="T5">
                    <a:pos x="T2" y="T3"/>
                  </a:cxn>
                </a:cxnLst>
                <a:rect l="T6" t="T7" r="T8" b="T9"/>
                <a:pathLst>
                  <a:path w="1258" h="1">
                    <a:moveTo>
                      <a:pt x="0" y="1"/>
                    </a:moveTo>
                    <a:lnTo>
                      <a:pt x="1258" y="0"/>
                    </a:lnTo>
                  </a:path>
                </a:pathLst>
              </a:custGeom>
              <a:noFill/>
              <a:ln w="952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6791" name="Text Box 24">
                <a:extLst>
                  <a:ext uri="{FF2B5EF4-FFF2-40B4-BE49-F238E27FC236}">
                    <a16:creationId xmlns:a16="http://schemas.microsoft.com/office/drawing/2014/main" id="{1F3FBFD9-438B-45F1-905E-99D3DD440019}"/>
                  </a:ext>
                </a:extLst>
              </p:cNvPr>
              <p:cNvSpPr txBox="1">
                <a:spLocks noChangeArrowheads="1"/>
              </p:cNvSpPr>
              <p:nvPr/>
            </p:nvSpPr>
            <p:spPr bwMode="auto">
              <a:xfrm>
                <a:off x="1600200" y="5943600"/>
                <a:ext cx="455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8 m</a:t>
                </a:r>
              </a:p>
            </p:txBody>
          </p:sp>
          <p:sp>
            <p:nvSpPr>
              <p:cNvPr id="26792" name="Freeform 25">
                <a:extLst>
                  <a:ext uri="{FF2B5EF4-FFF2-40B4-BE49-F238E27FC236}">
                    <a16:creationId xmlns:a16="http://schemas.microsoft.com/office/drawing/2014/main" id="{44489D49-3F56-4EFF-A256-E771BF00403A}"/>
                  </a:ext>
                </a:extLst>
              </p:cNvPr>
              <p:cNvSpPr>
                <a:spLocks/>
              </p:cNvSpPr>
              <p:nvPr/>
            </p:nvSpPr>
            <p:spPr bwMode="auto">
              <a:xfrm rot="10800000">
                <a:off x="914400" y="5334000"/>
                <a:ext cx="482600" cy="685800"/>
              </a:xfrm>
              <a:custGeom>
                <a:avLst/>
                <a:gdLst>
                  <a:gd name="T0" fmla="*/ 152400 w 304"/>
                  <a:gd name="T1" fmla="*/ 685800 h 432"/>
                  <a:gd name="T2" fmla="*/ 457200 w 304"/>
                  <a:gd name="T3" fmla="*/ 304800 h 432"/>
                  <a:gd name="T4" fmla="*/ 0 w 304"/>
                  <a:gd name="T5" fmla="*/ 0 h 432"/>
                  <a:gd name="T6" fmla="*/ 0 60000 65536"/>
                  <a:gd name="T7" fmla="*/ 0 60000 65536"/>
                  <a:gd name="T8" fmla="*/ 0 60000 65536"/>
                  <a:gd name="T9" fmla="*/ 0 w 304"/>
                  <a:gd name="T10" fmla="*/ 0 h 432"/>
                  <a:gd name="T11" fmla="*/ 304 w 304"/>
                  <a:gd name="T12" fmla="*/ 432 h 432"/>
                </a:gdLst>
                <a:ahLst/>
                <a:cxnLst>
                  <a:cxn ang="T6">
                    <a:pos x="T0" y="T1"/>
                  </a:cxn>
                  <a:cxn ang="T7">
                    <a:pos x="T2" y="T3"/>
                  </a:cxn>
                  <a:cxn ang="T8">
                    <a:pos x="T4" y="T5"/>
                  </a:cxn>
                </a:cxnLst>
                <a:rect l="T9" t="T10" r="T11" b="T12"/>
                <a:pathLst>
                  <a:path w="304" h="432">
                    <a:moveTo>
                      <a:pt x="96" y="432"/>
                    </a:moveTo>
                    <a:cubicBezTo>
                      <a:pt x="200" y="348"/>
                      <a:pt x="304" y="264"/>
                      <a:pt x="288" y="192"/>
                    </a:cubicBezTo>
                    <a:cubicBezTo>
                      <a:pt x="272" y="120"/>
                      <a:pt x="136" y="60"/>
                      <a:pt x="0"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6793" name="Freeform 26">
                <a:extLst>
                  <a:ext uri="{FF2B5EF4-FFF2-40B4-BE49-F238E27FC236}">
                    <a16:creationId xmlns:a16="http://schemas.microsoft.com/office/drawing/2014/main" id="{0FE74510-5E94-4A4C-B87B-390A9E99FE84}"/>
                  </a:ext>
                </a:extLst>
              </p:cNvPr>
              <p:cNvSpPr>
                <a:spLocks/>
              </p:cNvSpPr>
              <p:nvPr/>
            </p:nvSpPr>
            <p:spPr bwMode="auto">
              <a:xfrm rot="9952526">
                <a:off x="2523505" y="5281985"/>
                <a:ext cx="520700" cy="762000"/>
              </a:xfrm>
              <a:custGeom>
                <a:avLst/>
                <a:gdLst>
                  <a:gd name="T0" fmla="*/ 139700 w 328"/>
                  <a:gd name="T1" fmla="*/ 762000 h 480"/>
                  <a:gd name="T2" fmla="*/ 63500 w 328"/>
                  <a:gd name="T3" fmla="*/ 228600 h 480"/>
                  <a:gd name="T4" fmla="*/ 520700 w 328"/>
                  <a:gd name="T5" fmla="*/ 0 h 480"/>
                  <a:gd name="T6" fmla="*/ 0 60000 65536"/>
                  <a:gd name="T7" fmla="*/ 0 60000 65536"/>
                  <a:gd name="T8" fmla="*/ 0 60000 65536"/>
                  <a:gd name="T9" fmla="*/ 0 w 328"/>
                  <a:gd name="T10" fmla="*/ 0 h 480"/>
                  <a:gd name="T11" fmla="*/ 328 w 328"/>
                  <a:gd name="T12" fmla="*/ 480 h 480"/>
                </a:gdLst>
                <a:ahLst/>
                <a:cxnLst>
                  <a:cxn ang="T6">
                    <a:pos x="T0" y="T1"/>
                  </a:cxn>
                  <a:cxn ang="T7">
                    <a:pos x="T2" y="T3"/>
                  </a:cxn>
                  <a:cxn ang="T8">
                    <a:pos x="T4" y="T5"/>
                  </a:cxn>
                </a:cxnLst>
                <a:rect l="T9" t="T10" r="T11" b="T12"/>
                <a:pathLst>
                  <a:path w="328" h="480">
                    <a:moveTo>
                      <a:pt x="88" y="480"/>
                    </a:moveTo>
                    <a:cubicBezTo>
                      <a:pt x="44" y="352"/>
                      <a:pt x="0" y="224"/>
                      <a:pt x="40" y="144"/>
                    </a:cubicBezTo>
                    <a:cubicBezTo>
                      <a:pt x="80" y="64"/>
                      <a:pt x="204" y="32"/>
                      <a:pt x="328"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6794" name="Text Box 27">
                <a:extLst>
                  <a:ext uri="{FF2B5EF4-FFF2-40B4-BE49-F238E27FC236}">
                    <a16:creationId xmlns:a16="http://schemas.microsoft.com/office/drawing/2014/main" id="{FFAEDE3C-3C81-40EB-949B-32626DAC3E7A}"/>
                  </a:ext>
                </a:extLst>
              </p:cNvPr>
              <p:cNvSpPr txBox="1">
                <a:spLocks noChangeArrowheads="1"/>
              </p:cNvSpPr>
              <p:nvPr/>
            </p:nvSpPr>
            <p:spPr bwMode="auto">
              <a:xfrm>
                <a:off x="669925" y="4964113"/>
                <a:ext cx="8803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solidFill>
                      <a:srgbClr val="FF0000"/>
                    </a:solidFill>
                  </a:rPr>
                  <a:t>80 kN.m</a:t>
                </a:r>
              </a:p>
            </p:txBody>
          </p:sp>
          <p:sp>
            <p:nvSpPr>
              <p:cNvPr id="26795" name="Text Box 28">
                <a:extLst>
                  <a:ext uri="{FF2B5EF4-FFF2-40B4-BE49-F238E27FC236}">
                    <a16:creationId xmlns:a16="http://schemas.microsoft.com/office/drawing/2014/main" id="{F9C28A5B-27FB-4DF1-9253-AF5DF5E9F07C}"/>
                  </a:ext>
                </a:extLst>
              </p:cNvPr>
              <p:cNvSpPr txBox="1">
                <a:spLocks noChangeArrowheads="1"/>
              </p:cNvSpPr>
              <p:nvPr/>
            </p:nvSpPr>
            <p:spPr bwMode="auto">
              <a:xfrm>
                <a:off x="2743200" y="5029200"/>
                <a:ext cx="9348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a:t>
                </a:r>
                <a:r>
                  <a:rPr lang="en-US" altLang="en-US" sz="1600">
                    <a:solidFill>
                      <a:srgbClr val="FF0000"/>
                    </a:solidFill>
                  </a:rPr>
                  <a:t>80 kN.m</a:t>
                </a:r>
              </a:p>
            </p:txBody>
          </p:sp>
          <p:sp>
            <p:nvSpPr>
              <p:cNvPr id="26796" name="Line 29">
                <a:extLst>
                  <a:ext uri="{FF2B5EF4-FFF2-40B4-BE49-F238E27FC236}">
                    <a16:creationId xmlns:a16="http://schemas.microsoft.com/office/drawing/2014/main" id="{EDC3B136-A678-4E2D-9697-436551CD3C3E}"/>
                  </a:ext>
                </a:extLst>
              </p:cNvPr>
              <p:cNvSpPr>
                <a:spLocks noChangeShapeType="1"/>
              </p:cNvSpPr>
              <p:nvPr/>
            </p:nvSpPr>
            <p:spPr bwMode="auto">
              <a:xfrm flipH="1">
                <a:off x="1828800" y="5181600"/>
                <a:ext cx="228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797" name="Text Box 30">
                <a:extLst>
                  <a:ext uri="{FF2B5EF4-FFF2-40B4-BE49-F238E27FC236}">
                    <a16:creationId xmlns:a16="http://schemas.microsoft.com/office/drawing/2014/main" id="{145BF963-E49B-43FA-8CAA-4A2F82E0AEAD}"/>
                  </a:ext>
                </a:extLst>
              </p:cNvPr>
              <p:cNvSpPr txBox="1">
                <a:spLocks noChangeArrowheads="1"/>
              </p:cNvSpPr>
              <p:nvPr/>
            </p:nvSpPr>
            <p:spPr bwMode="auto">
              <a:xfrm>
                <a:off x="1981200" y="4953000"/>
                <a:ext cx="811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15 kN/m</a:t>
                </a:r>
              </a:p>
            </p:txBody>
          </p:sp>
          <p:sp>
            <p:nvSpPr>
              <p:cNvPr id="26798" name="Text Box 31">
                <a:extLst>
                  <a:ext uri="{FF2B5EF4-FFF2-40B4-BE49-F238E27FC236}">
                    <a16:creationId xmlns:a16="http://schemas.microsoft.com/office/drawing/2014/main" id="{9165C0A6-211A-4CEF-9885-0EAB9870C1F4}"/>
                  </a:ext>
                </a:extLst>
              </p:cNvPr>
              <p:cNvSpPr txBox="1">
                <a:spLocks noChangeArrowheads="1"/>
              </p:cNvSpPr>
              <p:nvPr/>
            </p:nvSpPr>
            <p:spPr bwMode="auto">
              <a:xfrm>
                <a:off x="593725" y="5726113"/>
                <a:ext cx="312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A</a:t>
                </a:r>
              </a:p>
            </p:txBody>
          </p:sp>
          <p:sp>
            <p:nvSpPr>
              <p:cNvPr id="26799" name="Text Box 32">
                <a:extLst>
                  <a:ext uri="{FF2B5EF4-FFF2-40B4-BE49-F238E27FC236}">
                    <a16:creationId xmlns:a16="http://schemas.microsoft.com/office/drawing/2014/main" id="{61D269BB-CAF6-46F3-BCBB-2D16415D18DE}"/>
                  </a:ext>
                </a:extLst>
              </p:cNvPr>
              <p:cNvSpPr txBox="1">
                <a:spLocks noChangeArrowheads="1"/>
              </p:cNvSpPr>
              <p:nvPr/>
            </p:nvSpPr>
            <p:spPr bwMode="auto">
              <a:xfrm>
                <a:off x="3048000" y="5791200"/>
                <a:ext cx="30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B</a:t>
                </a:r>
              </a:p>
            </p:txBody>
          </p:sp>
        </p:grpSp>
        <p:sp>
          <p:nvSpPr>
            <p:cNvPr id="89" name="Rectangle 88">
              <a:extLst>
                <a:ext uri="{FF2B5EF4-FFF2-40B4-BE49-F238E27FC236}">
                  <a16:creationId xmlns:a16="http://schemas.microsoft.com/office/drawing/2014/main" id="{A0A3DDC1-9F90-42E9-BE1E-F09D03A194D6}"/>
                </a:ext>
              </a:extLst>
            </p:cNvPr>
            <p:cNvSpPr/>
            <p:nvPr/>
          </p:nvSpPr>
          <p:spPr>
            <a:xfrm>
              <a:off x="990579" y="5043488"/>
              <a:ext cx="1981093" cy="1524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6" name="Group 1">
            <a:extLst>
              <a:ext uri="{FF2B5EF4-FFF2-40B4-BE49-F238E27FC236}">
                <a16:creationId xmlns:a16="http://schemas.microsoft.com/office/drawing/2014/main" id="{4D927272-3A3D-4011-9116-FDA1218EE1D6}"/>
              </a:ext>
            </a:extLst>
          </p:cNvPr>
          <p:cNvGrpSpPr>
            <a:grpSpLocks/>
          </p:cNvGrpSpPr>
          <p:nvPr/>
        </p:nvGrpSpPr>
        <p:grpSpPr bwMode="auto">
          <a:xfrm>
            <a:off x="3429000" y="5029200"/>
            <a:ext cx="2832100" cy="1371600"/>
            <a:chOff x="3717925" y="5181600"/>
            <a:chExt cx="2832331" cy="1371600"/>
          </a:xfrm>
        </p:grpSpPr>
        <p:grpSp>
          <p:nvGrpSpPr>
            <p:cNvPr id="26744" name="Group 86">
              <a:extLst>
                <a:ext uri="{FF2B5EF4-FFF2-40B4-BE49-F238E27FC236}">
                  <a16:creationId xmlns:a16="http://schemas.microsoft.com/office/drawing/2014/main" id="{FF65CF36-8214-48DB-8D17-DF84B0118FFE}"/>
                </a:ext>
              </a:extLst>
            </p:cNvPr>
            <p:cNvGrpSpPr>
              <a:grpSpLocks/>
            </p:cNvGrpSpPr>
            <p:nvPr/>
          </p:nvGrpSpPr>
          <p:grpSpPr bwMode="auto">
            <a:xfrm>
              <a:off x="3717925" y="5181600"/>
              <a:ext cx="2832331" cy="1371600"/>
              <a:chOff x="3717925" y="5181600"/>
              <a:chExt cx="2832331" cy="1371600"/>
            </a:xfrm>
          </p:grpSpPr>
          <p:sp>
            <p:nvSpPr>
              <p:cNvPr id="26746" name="Line 33">
                <a:extLst>
                  <a:ext uri="{FF2B5EF4-FFF2-40B4-BE49-F238E27FC236}">
                    <a16:creationId xmlns:a16="http://schemas.microsoft.com/office/drawing/2014/main" id="{D38F80D9-A711-4D74-A8BA-DEFBCD6AFEE8}"/>
                  </a:ext>
                </a:extLst>
              </p:cNvPr>
              <p:cNvSpPr>
                <a:spLocks noChangeShapeType="1"/>
              </p:cNvSpPr>
              <p:nvPr/>
            </p:nvSpPr>
            <p:spPr bwMode="auto">
              <a:xfrm>
                <a:off x="4114800" y="586740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47" name="Line 34">
                <a:extLst>
                  <a:ext uri="{FF2B5EF4-FFF2-40B4-BE49-F238E27FC236}">
                    <a16:creationId xmlns:a16="http://schemas.microsoft.com/office/drawing/2014/main" id="{8AE9523E-C4F0-4570-A8C9-14D189F43F8C}"/>
                  </a:ext>
                </a:extLst>
              </p:cNvPr>
              <p:cNvSpPr>
                <a:spLocks noChangeShapeType="1"/>
              </p:cNvSpPr>
              <p:nvPr/>
            </p:nvSpPr>
            <p:spPr bwMode="auto">
              <a:xfrm>
                <a:off x="4114800" y="601980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48" name="Line 36">
                <a:extLst>
                  <a:ext uri="{FF2B5EF4-FFF2-40B4-BE49-F238E27FC236}">
                    <a16:creationId xmlns:a16="http://schemas.microsoft.com/office/drawing/2014/main" id="{20354276-91D5-43C2-9A54-29A3E4158A08}"/>
                  </a:ext>
                </a:extLst>
              </p:cNvPr>
              <p:cNvSpPr>
                <a:spLocks noChangeShapeType="1"/>
              </p:cNvSpPr>
              <p:nvPr/>
            </p:nvSpPr>
            <p:spPr bwMode="auto">
              <a:xfrm>
                <a:off x="4114800" y="55626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49" name="Line 37">
                <a:extLst>
                  <a:ext uri="{FF2B5EF4-FFF2-40B4-BE49-F238E27FC236}">
                    <a16:creationId xmlns:a16="http://schemas.microsoft.com/office/drawing/2014/main" id="{727E2EC6-95A0-4CF4-8156-A265C3844A49}"/>
                  </a:ext>
                </a:extLst>
              </p:cNvPr>
              <p:cNvSpPr>
                <a:spLocks noChangeShapeType="1"/>
              </p:cNvSpPr>
              <p:nvPr/>
            </p:nvSpPr>
            <p:spPr bwMode="auto">
              <a:xfrm>
                <a:off x="6096000" y="55626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50" name="Line 43">
                <a:extLst>
                  <a:ext uri="{FF2B5EF4-FFF2-40B4-BE49-F238E27FC236}">
                    <a16:creationId xmlns:a16="http://schemas.microsoft.com/office/drawing/2014/main" id="{385AE643-4687-46B6-9377-77DBDA9FAC68}"/>
                  </a:ext>
                </a:extLst>
              </p:cNvPr>
              <p:cNvSpPr>
                <a:spLocks noChangeShapeType="1"/>
              </p:cNvSpPr>
              <p:nvPr/>
            </p:nvSpPr>
            <p:spPr bwMode="auto">
              <a:xfrm flipH="1">
                <a:off x="3962400" y="57150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51" name="Line 44">
                <a:extLst>
                  <a:ext uri="{FF2B5EF4-FFF2-40B4-BE49-F238E27FC236}">
                    <a16:creationId xmlns:a16="http://schemas.microsoft.com/office/drawing/2014/main" id="{FE60A92A-8348-4B04-9C6C-82359B1E9C81}"/>
                  </a:ext>
                </a:extLst>
              </p:cNvPr>
              <p:cNvSpPr>
                <a:spLocks noChangeShapeType="1"/>
              </p:cNvSpPr>
              <p:nvPr/>
            </p:nvSpPr>
            <p:spPr bwMode="auto">
              <a:xfrm flipH="1">
                <a:off x="3962400" y="58674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52" name="Line 45">
                <a:extLst>
                  <a:ext uri="{FF2B5EF4-FFF2-40B4-BE49-F238E27FC236}">
                    <a16:creationId xmlns:a16="http://schemas.microsoft.com/office/drawing/2014/main" id="{EBF8E6FC-D2C3-415F-B6C3-33B5EA8467D5}"/>
                  </a:ext>
                </a:extLst>
              </p:cNvPr>
              <p:cNvSpPr>
                <a:spLocks noChangeShapeType="1"/>
              </p:cNvSpPr>
              <p:nvPr/>
            </p:nvSpPr>
            <p:spPr bwMode="auto">
              <a:xfrm flipH="1">
                <a:off x="3962400" y="60198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53" name="Line 46">
                <a:extLst>
                  <a:ext uri="{FF2B5EF4-FFF2-40B4-BE49-F238E27FC236}">
                    <a16:creationId xmlns:a16="http://schemas.microsoft.com/office/drawing/2014/main" id="{F7990F9F-1A2A-45BF-951B-E94668256CC0}"/>
                  </a:ext>
                </a:extLst>
              </p:cNvPr>
              <p:cNvSpPr>
                <a:spLocks noChangeShapeType="1"/>
              </p:cNvSpPr>
              <p:nvPr/>
            </p:nvSpPr>
            <p:spPr bwMode="auto">
              <a:xfrm flipH="1">
                <a:off x="6096000" y="56388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54" name="Line 47">
                <a:extLst>
                  <a:ext uri="{FF2B5EF4-FFF2-40B4-BE49-F238E27FC236}">
                    <a16:creationId xmlns:a16="http://schemas.microsoft.com/office/drawing/2014/main" id="{B90EACC5-70D3-4128-8B0A-89577CB5A12A}"/>
                  </a:ext>
                </a:extLst>
              </p:cNvPr>
              <p:cNvSpPr>
                <a:spLocks noChangeShapeType="1"/>
              </p:cNvSpPr>
              <p:nvPr/>
            </p:nvSpPr>
            <p:spPr bwMode="auto">
              <a:xfrm flipH="1">
                <a:off x="6096000" y="59436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55" name="Line 48">
                <a:extLst>
                  <a:ext uri="{FF2B5EF4-FFF2-40B4-BE49-F238E27FC236}">
                    <a16:creationId xmlns:a16="http://schemas.microsoft.com/office/drawing/2014/main" id="{3E752534-C721-4D3B-A75D-58631815989C}"/>
                  </a:ext>
                </a:extLst>
              </p:cNvPr>
              <p:cNvSpPr>
                <a:spLocks noChangeShapeType="1"/>
              </p:cNvSpPr>
              <p:nvPr/>
            </p:nvSpPr>
            <p:spPr bwMode="auto">
              <a:xfrm flipH="1">
                <a:off x="6096000" y="57912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56" name="Line 49">
                <a:extLst>
                  <a:ext uri="{FF2B5EF4-FFF2-40B4-BE49-F238E27FC236}">
                    <a16:creationId xmlns:a16="http://schemas.microsoft.com/office/drawing/2014/main" id="{E4A877F3-CE73-4F2D-9D69-2637510C3498}"/>
                  </a:ext>
                </a:extLst>
              </p:cNvPr>
              <p:cNvSpPr>
                <a:spLocks noChangeShapeType="1"/>
              </p:cNvSpPr>
              <p:nvPr/>
            </p:nvSpPr>
            <p:spPr bwMode="auto">
              <a:xfrm flipH="1">
                <a:off x="3962400" y="61722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57" name="Line 50">
                <a:extLst>
                  <a:ext uri="{FF2B5EF4-FFF2-40B4-BE49-F238E27FC236}">
                    <a16:creationId xmlns:a16="http://schemas.microsoft.com/office/drawing/2014/main" id="{2636AA6C-69EF-4B04-B47E-C4BE939EE874}"/>
                  </a:ext>
                </a:extLst>
              </p:cNvPr>
              <p:cNvSpPr>
                <a:spLocks noChangeShapeType="1"/>
              </p:cNvSpPr>
              <p:nvPr/>
            </p:nvSpPr>
            <p:spPr bwMode="auto">
              <a:xfrm flipH="1">
                <a:off x="6096000" y="60960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58" name="Freeform 51">
                <a:extLst>
                  <a:ext uri="{FF2B5EF4-FFF2-40B4-BE49-F238E27FC236}">
                    <a16:creationId xmlns:a16="http://schemas.microsoft.com/office/drawing/2014/main" id="{5525A435-9D88-4A12-ACFA-0E26FCB4754A}"/>
                  </a:ext>
                </a:extLst>
              </p:cNvPr>
              <p:cNvSpPr>
                <a:spLocks/>
              </p:cNvSpPr>
              <p:nvPr/>
            </p:nvSpPr>
            <p:spPr bwMode="auto">
              <a:xfrm>
                <a:off x="4114800" y="6399213"/>
                <a:ext cx="1997075" cy="1587"/>
              </a:xfrm>
              <a:custGeom>
                <a:avLst/>
                <a:gdLst>
                  <a:gd name="T0" fmla="*/ 0 w 1258"/>
                  <a:gd name="T1" fmla="*/ 1587 h 1"/>
                  <a:gd name="T2" fmla="*/ 1997075 w 1258"/>
                  <a:gd name="T3" fmla="*/ 0 h 1"/>
                  <a:gd name="T4" fmla="*/ 0 60000 65536"/>
                  <a:gd name="T5" fmla="*/ 0 60000 65536"/>
                  <a:gd name="T6" fmla="*/ 0 w 1258"/>
                  <a:gd name="T7" fmla="*/ 0 h 1"/>
                  <a:gd name="T8" fmla="*/ 1258 w 1258"/>
                  <a:gd name="T9" fmla="*/ 1 h 1"/>
                </a:gdLst>
                <a:ahLst/>
                <a:cxnLst>
                  <a:cxn ang="T4">
                    <a:pos x="T0" y="T1"/>
                  </a:cxn>
                  <a:cxn ang="T5">
                    <a:pos x="T2" y="T3"/>
                  </a:cxn>
                </a:cxnLst>
                <a:rect l="T6" t="T7" r="T8" b="T9"/>
                <a:pathLst>
                  <a:path w="1258" h="1">
                    <a:moveTo>
                      <a:pt x="0" y="1"/>
                    </a:moveTo>
                    <a:lnTo>
                      <a:pt x="1258" y="0"/>
                    </a:lnTo>
                  </a:path>
                </a:pathLst>
              </a:custGeom>
              <a:noFill/>
              <a:ln w="952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6759" name="Text Box 52">
                <a:extLst>
                  <a:ext uri="{FF2B5EF4-FFF2-40B4-BE49-F238E27FC236}">
                    <a16:creationId xmlns:a16="http://schemas.microsoft.com/office/drawing/2014/main" id="{B82D0DA7-2DB0-4A98-AAE4-210E20DD375D}"/>
                  </a:ext>
                </a:extLst>
              </p:cNvPr>
              <p:cNvSpPr txBox="1">
                <a:spLocks noChangeArrowheads="1"/>
              </p:cNvSpPr>
              <p:nvPr/>
            </p:nvSpPr>
            <p:spPr bwMode="auto">
              <a:xfrm>
                <a:off x="4724400" y="6096000"/>
                <a:ext cx="455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6 m</a:t>
                </a:r>
              </a:p>
            </p:txBody>
          </p:sp>
          <p:sp>
            <p:nvSpPr>
              <p:cNvPr id="26760" name="Freeform 53">
                <a:extLst>
                  <a:ext uri="{FF2B5EF4-FFF2-40B4-BE49-F238E27FC236}">
                    <a16:creationId xmlns:a16="http://schemas.microsoft.com/office/drawing/2014/main" id="{E492F321-F46D-4624-9F6E-4C9E9DB4D661}"/>
                  </a:ext>
                </a:extLst>
              </p:cNvPr>
              <p:cNvSpPr>
                <a:spLocks/>
              </p:cNvSpPr>
              <p:nvPr/>
            </p:nvSpPr>
            <p:spPr bwMode="auto">
              <a:xfrm rot="10800000">
                <a:off x="4089400" y="5562600"/>
                <a:ext cx="482600" cy="685800"/>
              </a:xfrm>
              <a:custGeom>
                <a:avLst/>
                <a:gdLst>
                  <a:gd name="T0" fmla="*/ 152400 w 304"/>
                  <a:gd name="T1" fmla="*/ 685800 h 432"/>
                  <a:gd name="T2" fmla="*/ 457200 w 304"/>
                  <a:gd name="T3" fmla="*/ 304800 h 432"/>
                  <a:gd name="T4" fmla="*/ 0 w 304"/>
                  <a:gd name="T5" fmla="*/ 0 h 432"/>
                  <a:gd name="T6" fmla="*/ 0 60000 65536"/>
                  <a:gd name="T7" fmla="*/ 0 60000 65536"/>
                  <a:gd name="T8" fmla="*/ 0 60000 65536"/>
                  <a:gd name="T9" fmla="*/ 0 w 304"/>
                  <a:gd name="T10" fmla="*/ 0 h 432"/>
                  <a:gd name="T11" fmla="*/ 304 w 304"/>
                  <a:gd name="T12" fmla="*/ 432 h 432"/>
                </a:gdLst>
                <a:ahLst/>
                <a:cxnLst>
                  <a:cxn ang="T6">
                    <a:pos x="T0" y="T1"/>
                  </a:cxn>
                  <a:cxn ang="T7">
                    <a:pos x="T2" y="T3"/>
                  </a:cxn>
                  <a:cxn ang="T8">
                    <a:pos x="T4" y="T5"/>
                  </a:cxn>
                </a:cxnLst>
                <a:rect l="T9" t="T10" r="T11" b="T12"/>
                <a:pathLst>
                  <a:path w="304" h="432">
                    <a:moveTo>
                      <a:pt x="96" y="432"/>
                    </a:moveTo>
                    <a:cubicBezTo>
                      <a:pt x="200" y="348"/>
                      <a:pt x="304" y="264"/>
                      <a:pt x="288" y="192"/>
                    </a:cubicBezTo>
                    <a:cubicBezTo>
                      <a:pt x="272" y="120"/>
                      <a:pt x="136" y="60"/>
                      <a:pt x="0"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6761" name="Freeform 54">
                <a:extLst>
                  <a:ext uri="{FF2B5EF4-FFF2-40B4-BE49-F238E27FC236}">
                    <a16:creationId xmlns:a16="http://schemas.microsoft.com/office/drawing/2014/main" id="{E9207243-6B17-4C3B-8B09-50A3E7C98D9A}"/>
                  </a:ext>
                </a:extLst>
              </p:cNvPr>
              <p:cNvSpPr>
                <a:spLocks/>
              </p:cNvSpPr>
              <p:nvPr/>
            </p:nvSpPr>
            <p:spPr bwMode="auto">
              <a:xfrm rot="10097860">
                <a:off x="5503434" y="5486400"/>
                <a:ext cx="520700" cy="762000"/>
              </a:xfrm>
              <a:custGeom>
                <a:avLst/>
                <a:gdLst>
                  <a:gd name="T0" fmla="*/ 139700 w 328"/>
                  <a:gd name="T1" fmla="*/ 762000 h 480"/>
                  <a:gd name="T2" fmla="*/ 63500 w 328"/>
                  <a:gd name="T3" fmla="*/ 228600 h 480"/>
                  <a:gd name="T4" fmla="*/ 520700 w 328"/>
                  <a:gd name="T5" fmla="*/ 0 h 480"/>
                  <a:gd name="T6" fmla="*/ 0 60000 65536"/>
                  <a:gd name="T7" fmla="*/ 0 60000 65536"/>
                  <a:gd name="T8" fmla="*/ 0 60000 65536"/>
                  <a:gd name="T9" fmla="*/ 0 w 328"/>
                  <a:gd name="T10" fmla="*/ 0 h 480"/>
                  <a:gd name="T11" fmla="*/ 328 w 328"/>
                  <a:gd name="T12" fmla="*/ 480 h 480"/>
                </a:gdLst>
                <a:ahLst/>
                <a:cxnLst>
                  <a:cxn ang="T6">
                    <a:pos x="T0" y="T1"/>
                  </a:cxn>
                  <a:cxn ang="T7">
                    <a:pos x="T2" y="T3"/>
                  </a:cxn>
                  <a:cxn ang="T8">
                    <a:pos x="T4" y="T5"/>
                  </a:cxn>
                </a:cxnLst>
                <a:rect l="T9" t="T10" r="T11" b="T12"/>
                <a:pathLst>
                  <a:path w="328" h="480">
                    <a:moveTo>
                      <a:pt x="88" y="480"/>
                    </a:moveTo>
                    <a:cubicBezTo>
                      <a:pt x="44" y="352"/>
                      <a:pt x="0" y="224"/>
                      <a:pt x="40" y="144"/>
                    </a:cubicBezTo>
                    <a:cubicBezTo>
                      <a:pt x="80" y="64"/>
                      <a:pt x="204" y="32"/>
                      <a:pt x="328"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6762" name="Text Box 55">
                <a:extLst>
                  <a:ext uri="{FF2B5EF4-FFF2-40B4-BE49-F238E27FC236}">
                    <a16:creationId xmlns:a16="http://schemas.microsoft.com/office/drawing/2014/main" id="{93794386-FD8B-4193-AAB1-CF96DA43A565}"/>
                  </a:ext>
                </a:extLst>
              </p:cNvPr>
              <p:cNvSpPr txBox="1">
                <a:spLocks noChangeArrowheads="1"/>
              </p:cNvSpPr>
              <p:nvPr/>
            </p:nvSpPr>
            <p:spPr bwMode="auto">
              <a:xfrm>
                <a:off x="3733800" y="5257800"/>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solidFill>
                      <a:srgbClr val="FF0000"/>
                    </a:solidFill>
                  </a:rPr>
                  <a:t>112.5kN.m</a:t>
                </a:r>
              </a:p>
            </p:txBody>
          </p:sp>
          <p:sp>
            <p:nvSpPr>
              <p:cNvPr id="26763" name="Text Box 57">
                <a:extLst>
                  <a:ext uri="{FF2B5EF4-FFF2-40B4-BE49-F238E27FC236}">
                    <a16:creationId xmlns:a16="http://schemas.microsoft.com/office/drawing/2014/main" id="{C6593634-DF15-4581-B3A8-60562D39C054}"/>
                  </a:ext>
                </a:extLst>
              </p:cNvPr>
              <p:cNvSpPr txBox="1">
                <a:spLocks noChangeArrowheads="1"/>
              </p:cNvSpPr>
              <p:nvPr/>
            </p:nvSpPr>
            <p:spPr bwMode="auto">
              <a:xfrm>
                <a:off x="5410200" y="5181600"/>
                <a:ext cx="1140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solidFill>
                      <a:srgbClr val="FF0000"/>
                    </a:solidFill>
                  </a:rPr>
                  <a:t>112.5 kN.m</a:t>
                </a:r>
              </a:p>
            </p:txBody>
          </p:sp>
          <p:sp>
            <p:nvSpPr>
              <p:cNvPr id="26764" name="Text Box 58">
                <a:extLst>
                  <a:ext uri="{FF2B5EF4-FFF2-40B4-BE49-F238E27FC236}">
                    <a16:creationId xmlns:a16="http://schemas.microsoft.com/office/drawing/2014/main" id="{3BA65AA4-1622-4737-9CE3-ACDCBB5058FF}"/>
                  </a:ext>
                </a:extLst>
              </p:cNvPr>
              <p:cNvSpPr txBox="1">
                <a:spLocks noChangeArrowheads="1"/>
              </p:cNvSpPr>
              <p:nvPr/>
            </p:nvSpPr>
            <p:spPr bwMode="auto">
              <a:xfrm>
                <a:off x="3717925" y="5878513"/>
                <a:ext cx="30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B</a:t>
                </a:r>
              </a:p>
            </p:txBody>
          </p:sp>
          <p:sp>
            <p:nvSpPr>
              <p:cNvPr id="26765" name="Text Box 59">
                <a:extLst>
                  <a:ext uri="{FF2B5EF4-FFF2-40B4-BE49-F238E27FC236}">
                    <a16:creationId xmlns:a16="http://schemas.microsoft.com/office/drawing/2014/main" id="{4E457655-9F18-4DBD-9353-015A2B3CF3EE}"/>
                  </a:ext>
                </a:extLst>
              </p:cNvPr>
              <p:cNvSpPr txBox="1">
                <a:spLocks noChangeArrowheads="1"/>
              </p:cNvSpPr>
              <p:nvPr/>
            </p:nvSpPr>
            <p:spPr bwMode="auto">
              <a:xfrm>
                <a:off x="6172200" y="5943600"/>
                <a:ext cx="30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C</a:t>
                </a:r>
              </a:p>
            </p:txBody>
          </p:sp>
          <p:sp>
            <p:nvSpPr>
              <p:cNvPr id="26766" name="Line 87">
                <a:extLst>
                  <a:ext uri="{FF2B5EF4-FFF2-40B4-BE49-F238E27FC236}">
                    <a16:creationId xmlns:a16="http://schemas.microsoft.com/office/drawing/2014/main" id="{EE16C520-6243-4144-A5AC-216B0A6E7F7D}"/>
                  </a:ext>
                </a:extLst>
              </p:cNvPr>
              <p:cNvSpPr>
                <a:spLocks noChangeShapeType="1"/>
              </p:cNvSpPr>
              <p:nvPr/>
            </p:nvSpPr>
            <p:spPr bwMode="auto">
              <a:xfrm>
                <a:off x="5029200" y="5562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767" name="Text Box 88">
                <a:extLst>
                  <a:ext uri="{FF2B5EF4-FFF2-40B4-BE49-F238E27FC236}">
                    <a16:creationId xmlns:a16="http://schemas.microsoft.com/office/drawing/2014/main" id="{9560E979-669B-44F5-B4AD-351E69FF4711}"/>
                  </a:ext>
                </a:extLst>
              </p:cNvPr>
              <p:cNvSpPr txBox="1">
                <a:spLocks noChangeArrowheads="1"/>
              </p:cNvSpPr>
              <p:nvPr/>
            </p:nvSpPr>
            <p:spPr bwMode="auto">
              <a:xfrm>
                <a:off x="4724400" y="5334000"/>
                <a:ext cx="712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150 kN</a:t>
                </a:r>
              </a:p>
            </p:txBody>
          </p:sp>
          <p:sp>
            <p:nvSpPr>
              <p:cNvPr id="26768" name="Line 90">
                <a:extLst>
                  <a:ext uri="{FF2B5EF4-FFF2-40B4-BE49-F238E27FC236}">
                    <a16:creationId xmlns:a16="http://schemas.microsoft.com/office/drawing/2014/main" id="{D984208F-CCBC-49B5-B8DF-5257741D4015}"/>
                  </a:ext>
                </a:extLst>
              </p:cNvPr>
              <p:cNvSpPr>
                <a:spLocks noChangeShapeType="1"/>
              </p:cNvSpPr>
              <p:nvPr/>
            </p:nvSpPr>
            <p:spPr bwMode="auto">
              <a:xfrm>
                <a:off x="4114800" y="57150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769" name="Text Box 91">
                <a:extLst>
                  <a:ext uri="{FF2B5EF4-FFF2-40B4-BE49-F238E27FC236}">
                    <a16:creationId xmlns:a16="http://schemas.microsoft.com/office/drawing/2014/main" id="{30D1FA5E-7AFC-4884-A553-31A8F126E1C8}"/>
                  </a:ext>
                </a:extLst>
              </p:cNvPr>
              <p:cNvSpPr txBox="1">
                <a:spLocks noChangeArrowheads="1"/>
              </p:cNvSpPr>
              <p:nvPr/>
            </p:nvSpPr>
            <p:spPr bwMode="auto">
              <a:xfrm>
                <a:off x="4535487" y="5516563"/>
                <a:ext cx="4175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a:t>3 m</a:t>
                </a:r>
              </a:p>
            </p:txBody>
          </p:sp>
        </p:grpSp>
        <p:sp>
          <p:nvSpPr>
            <p:cNvPr id="90" name="Rectangle 89">
              <a:extLst>
                <a:ext uri="{FF2B5EF4-FFF2-40B4-BE49-F238E27FC236}">
                  <a16:creationId xmlns:a16="http://schemas.microsoft.com/office/drawing/2014/main" id="{FBB9C87A-D521-43CB-9875-B395CEA62FF2}"/>
                </a:ext>
              </a:extLst>
            </p:cNvPr>
            <p:cNvSpPr/>
            <p:nvPr/>
          </p:nvSpPr>
          <p:spPr>
            <a:xfrm>
              <a:off x="4114832" y="5867400"/>
              <a:ext cx="1981362" cy="1524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8" name="Group 174">
            <a:extLst>
              <a:ext uri="{FF2B5EF4-FFF2-40B4-BE49-F238E27FC236}">
                <a16:creationId xmlns:a16="http://schemas.microsoft.com/office/drawing/2014/main" id="{0D311AB7-C6C2-4F1D-9809-845F4D60D413}"/>
              </a:ext>
            </a:extLst>
          </p:cNvPr>
          <p:cNvGrpSpPr>
            <a:grpSpLocks/>
          </p:cNvGrpSpPr>
          <p:nvPr/>
        </p:nvGrpSpPr>
        <p:grpSpPr bwMode="auto">
          <a:xfrm>
            <a:off x="6172200" y="4191000"/>
            <a:ext cx="2868613" cy="1524000"/>
            <a:chOff x="6386513" y="4953000"/>
            <a:chExt cx="2868843" cy="1524000"/>
          </a:xfrm>
        </p:grpSpPr>
        <p:grpSp>
          <p:nvGrpSpPr>
            <p:cNvPr id="26714" name="Group 87">
              <a:extLst>
                <a:ext uri="{FF2B5EF4-FFF2-40B4-BE49-F238E27FC236}">
                  <a16:creationId xmlns:a16="http://schemas.microsoft.com/office/drawing/2014/main" id="{F96627C7-D2EF-4B1E-B53B-06AC1EA03006}"/>
                </a:ext>
              </a:extLst>
            </p:cNvPr>
            <p:cNvGrpSpPr>
              <a:grpSpLocks/>
            </p:cNvGrpSpPr>
            <p:nvPr/>
          </p:nvGrpSpPr>
          <p:grpSpPr bwMode="auto">
            <a:xfrm>
              <a:off x="6386513" y="4953000"/>
              <a:ext cx="2868843" cy="1524000"/>
              <a:chOff x="6386513" y="4953000"/>
              <a:chExt cx="2868843" cy="1524000"/>
            </a:xfrm>
          </p:grpSpPr>
          <p:sp>
            <p:nvSpPr>
              <p:cNvPr id="26716" name="Line 60">
                <a:extLst>
                  <a:ext uri="{FF2B5EF4-FFF2-40B4-BE49-F238E27FC236}">
                    <a16:creationId xmlns:a16="http://schemas.microsoft.com/office/drawing/2014/main" id="{647B5CDE-D98C-4BC0-9848-4CB1D27A2908}"/>
                  </a:ext>
                </a:extLst>
              </p:cNvPr>
              <p:cNvSpPr>
                <a:spLocks noChangeShapeType="1"/>
              </p:cNvSpPr>
              <p:nvPr/>
            </p:nvSpPr>
            <p:spPr bwMode="auto">
              <a:xfrm>
                <a:off x="6783388" y="579120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17" name="Line 61">
                <a:extLst>
                  <a:ext uri="{FF2B5EF4-FFF2-40B4-BE49-F238E27FC236}">
                    <a16:creationId xmlns:a16="http://schemas.microsoft.com/office/drawing/2014/main" id="{37A1726E-E77B-4957-AACE-36C53ED47AB2}"/>
                  </a:ext>
                </a:extLst>
              </p:cNvPr>
              <p:cNvSpPr>
                <a:spLocks noChangeShapeType="1"/>
              </p:cNvSpPr>
              <p:nvPr/>
            </p:nvSpPr>
            <p:spPr bwMode="auto">
              <a:xfrm>
                <a:off x="6783388" y="594360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18" name="Line 62">
                <a:extLst>
                  <a:ext uri="{FF2B5EF4-FFF2-40B4-BE49-F238E27FC236}">
                    <a16:creationId xmlns:a16="http://schemas.microsoft.com/office/drawing/2014/main" id="{55F8B111-9229-4C68-B1C6-23A3116193DB}"/>
                  </a:ext>
                </a:extLst>
              </p:cNvPr>
              <p:cNvSpPr>
                <a:spLocks noChangeShapeType="1"/>
              </p:cNvSpPr>
              <p:nvPr/>
            </p:nvSpPr>
            <p:spPr bwMode="auto">
              <a:xfrm>
                <a:off x="6783388" y="548640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19" name="Line 63">
                <a:extLst>
                  <a:ext uri="{FF2B5EF4-FFF2-40B4-BE49-F238E27FC236}">
                    <a16:creationId xmlns:a16="http://schemas.microsoft.com/office/drawing/2014/main" id="{E7D8F137-6398-4E29-81E5-EC7C85C32895}"/>
                  </a:ext>
                </a:extLst>
              </p:cNvPr>
              <p:cNvSpPr>
                <a:spLocks noChangeShapeType="1"/>
              </p:cNvSpPr>
              <p:nvPr/>
            </p:nvSpPr>
            <p:spPr bwMode="auto">
              <a:xfrm>
                <a:off x="6783388" y="54864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20" name="Line 64">
                <a:extLst>
                  <a:ext uri="{FF2B5EF4-FFF2-40B4-BE49-F238E27FC236}">
                    <a16:creationId xmlns:a16="http://schemas.microsoft.com/office/drawing/2014/main" id="{7F917A7E-1D89-4C65-8C20-11DF3E56B4C9}"/>
                  </a:ext>
                </a:extLst>
              </p:cNvPr>
              <p:cNvSpPr>
                <a:spLocks noChangeShapeType="1"/>
              </p:cNvSpPr>
              <p:nvPr/>
            </p:nvSpPr>
            <p:spPr bwMode="auto">
              <a:xfrm>
                <a:off x="8764588" y="54864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21" name="Line 65">
                <a:extLst>
                  <a:ext uri="{FF2B5EF4-FFF2-40B4-BE49-F238E27FC236}">
                    <a16:creationId xmlns:a16="http://schemas.microsoft.com/office/drawing/2014/main" id="{BC5A4BB5-DD5B-4036-8E91-6BEAC509DBCC}"/>
                  </a:ext>
                </a:extLst>
              </p:cNvPr>
              <p:cNvSpPr>
                <a:spLocks noChangeShapeType="1"/>
              </p:cNvSpPr>
              <p:nvPr/>
            </p:nvSpPr>
            <p:spPr bwMode="auto">
              <a:xfrm>
                <a:off x="7011988" y="5486400"/>
                <a:ext cx="0" cy="3048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722" name="Line 66">
                <a:extLst>
                  <a:ext uri="{FF2B5EF4-FFF2-40B4-BE49-F238E27FC236}">
                    <a16:creationId xmlns:a16="http://schemas.microsoft.com/office/drawing/2014/main" id="{E6C66EA6-8C93-41D3-ADE8-68FF184168E5}"/>
                  </a:ext>
                </a:extLst>
              </p:cNvPr>
              <p:cNvSpPr>
                <a:spLocks noChangeShapeType="1"/>
              </p:cNvSpPr>
              <p:nvPr/>
            </p:nvSpPr>
            <p:spPr bwMode="auto">
              <a:xfrm>
                <a:off x="7697788" y="5486400"/>
                <a:ext cx="0" cy="3048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723" name="Line 67">
                <a:extLst>
                  <a:ext uri="{FF2B5EF4-FFF2-40B4-BE49-F238E27FC236}">
                    <a16:creationId xmlns:a16="http://schemas.microsoft.com/office/drawing/2014/main" id="{341F0EB8-C396-4201-A594-F96605447085}"/>
                  </a:ext>
                </a:extLst>
              </p:cNvPr>
              <p:cNvSpPr>
                <a:spLocks noChangeShapeType="1"/>
              </p:cNvSpPr>
              <p:nvPr/>
            </p:nvSpPr>
            <p:spPr bwMode="auto">
              <a:xfrm>
                <a:off x="8078788" y="5486400"/>
                <a:ext cx="0" cy="3048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724" name="Line 68">
                <a:extLst>
                  <a:ext uri="{FF2B5EF4-FFF2-40B4-BE49-F238E27FC236}">
                    <a16:creationId xmlns:a16="http://schemas.microsoft.com/office/drawing/2014/main" id="{1D3D27B9-0654-4C2E-AD0E-01276CF06B7F}"/>
                  </a:ext>
                </a:extLst>
              </p:cNvPr>
              <p:cNvSpPr>
                <a:spLocks noChangeShapeType="1"/>
              </p:cNvSpPr>
              <p:nvPr/>
            </p:nvSpPr>
            <p:spPr bwMode="auto">
              <a:xfrm>
                <a:off x="8459788" y="5486400"/>
                <a:ext cx="0" cy="3048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725" name="Line 69">
                <a:extLst>
                  <a:ext uri="{FF2B5EF4-FFF2-40B4-BE49-F238E27FC236}">
                    <a16:creationId xmlns:a16="http://schemas.microsoft.com/office/drawing/2014/main" id="{A8E883E2-CFC7-4D4C-89EC-61244554BA09}"/>
                  </a:ext>
                </a:extLst>
              </p:cNvPr>
              <p:cNvSpPr>
                <a:spLocks noChangeShapeType="1"/>
              </p:cNvSpPr>
              <p:nvPr/>
            </p:nvSpPr>
            <p:spPr bwMode="auto">
              <a:xfrm>
                <a:off x="7316788" y="5486400"/>
                <a:ext cx="0" cy="3048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726" name="Line 70">
                <a:extLst>
                  <a:ext uri="{FF2B5EF4-FFF2-40B4-BE49-F238E27FC236}">
                    <a16:creationId xmlns:a16="http://schemas.microsoft.com/office/drawing/2014/main" id="{436C2C7C-51A8-4872-90B4-DB045B26B72B}"/>
                  </a:ext>
                </a:extLst>
              </p:cNvPr>
              <p:cNvSpPr>
                <a:spLocks noChangeShapeType="1"/>
              </p:cNvSpPr>
              <p:nvPr/>
            </p:nvSpPr>
            <p:spPr bwMode="auto">
              <a:xfrm flipH="1">
                <a:off x="6630988" y="56388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27" name="Line 71">
                <a:extLst>
                  <a:ext uri="{FF2B5EF4-FFF2-40B4-BE49-F238E27FC236}">
                    <a16:creationId xmlns:a16="http://schemas.microsoft.com/office/drawing/2014/main" id="{3373737E-2D60-43F0-A2DF-02FAC348BEAF}"/>
                  </a:ext>
                </a:extLst>
              </p:cNvPr>
              <p:cNvSpPr>
                <a:spLocks noChangeShapeType="1"/>
              </p:cNvSpPr>
              <p:nvPr/>
            </p:nvSpPr>
            <p:spPr bwMode="auto">
              <a:xfrm flipH="1">
                <a:off x="6630988" y="57912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28" name="Line 72">
                <a:extLst>
                  <a:ext uri="{FF2B5EF4-FFF2-40B4-BE49-F238E27FC236}">
                    <a16:creationId xmlns:a16="http://schemas.microsoft.com/office/drawing/2014/main" id="{7619A1FC-2D62-43B4-B3C8-4F0C120942CC}"/>
                  </a:ext>
                </a:extLst>
              </p:cNvPr>
              <p:cNvSpPr>
                <a:spLocks noChangeShapeType="1"/>
              </p:cNvSpPr>
              <p:nvPr/>
            </p:nvSpPr>
            <p:spPr bwMode="auto">
              <a:xfrm flipH="1">
                <a:off x="6630988" y="59436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29" name="Line 73">
                <a:extLst>
                  <a:ext uri="{FF2B5EF4-FFF2-40B4-BE49-F238E27FC236}">
                    <a16:creationId xmlns:a16="http://schemas.microsoft.com/office/drawing/2014/main" id="{4DD2B3B5-CF4C-4CC1-A675-00D0893E79B7}"/>
                  </a:ext>
                </a:extLst>
              </p:cNvPr>
              <p:cNvSpPr>
                <a:spLocks noChangeShapeType="1"/>
              </p:cNvSpPr>
              <p:nvPr/>
            </p:nvSpPr>
            <p:spPr bwMode="auto">
              <a:xfrm flipH="1">
                <a:off x="8764588" y="55626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30" name="Line 74">
                <a:extLst>
                  <a:ext uri="{FF2B5EF4-FFF2-40B4-BE49-F238E27FC236}">
                    <a16:creationId xmlns:a16="http://schemas.microsoft.com/office/drawing/2014/main" id="{7C656A27-4860-4022-BF26-6A85C3B8688E}"/>
                  </a:ext>
                </a:extLst>
              </p:cNvPr>
              <p:cNvSpPr>
                <a:spLocks noChangeShapeType="1"/>
              </p:cNvSpPr>
              <p:nvPr/>
            </p:nvSpPr>
            <p:spPr bwMode="auto">
              <a:xfrm flipH="1">
                <a:off x="8764588" y="58674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31" name="Line 75">
                <a:extLst>
                  <a:ext uri="{FF2B5EF4-FFF2-40B4-BE49-F238E27FC236}">
                    <a16:creationId xmlns:a16="http://schemas.microsoft.com/office/drawing/2014/main" id="{1234A096-2450-4DE6-83D6-88884B1CAE71}"/>
                  </a:ext>
                </a:extLst>
              </p:cNvPr>
              <p:cNvSpPr>
                <a:spLocks noChangeShapeType="1"/>
              </p:cNvSpPr>
              <p:nvPr/>
            </p:nvSpPr>
            <p:spPr bwMode="auto">
              <a:xfrm flipH="1">
                <a:off x="8764588" y="57150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32" name="Line 76">
                <a:extLst>
                  <a:ext uri="{FF2B5EF4-FFF2-40B4-BE49-F238E27FC236}">
                    <a16:creationId xmlns:a16="http://schemas.microsoft.com/office/drawing/2014/main" id="{E7DE8038-6CB9-4D5B-ADE2-CB1EDE4A7A99}"/>
                  </a:ext>
                </a:extLst>
              </p:cNvPr>
              <p:cNvSpPr>
                <a:spLocks noChangeShapeType="1"/>
              </p:cNvSpPr>
              <p:nvPr/>
            </p:nvSpPr>
            <p:spPr bwMode="auto">
              <a:xfrm flipH="1">
                <a:off x="6630988" y="60960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33" name="Line 77">
                <a:extLst>
                  <a:ext uri="{FF2B5EF4-FFF2-40B4-BE49-F238E27FC236}">
                    <a16:creationId xmlns:a16="http://schemas.microsoft.com/office/drawing/2014/main" id="{D859F4C9-542A-4A6C-97EB-B64265D007FE}"/>
                  </a:ext>
                </a:extLst>
              </p:cNvPr>
              <p:cNvSpPr>
                <a:spLocks noChangeShapeType="1"/>
              </p:cNvSpPr>
              <p:nvPr/>
            </p:nvSpPr>
            <p:spPr bwMode="auto">
              <a:xfrm flipH="1">
                <a:off x="8764588" y="60198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34" name="Freeform 78">
                <a:extLst>
                  <a:ext uri="{FF2B5EF4-FFF2-40B4-BE49-F238E27FC236}">
                    <a16:creationId xmlns:a16="http://schemas.microsoft.com/office/drawing/2014/main" id="{DCE84FDB-5015-45FC-8032-1660BF54A169}"/>
                  </a:ext>
                </a:extLst>
              </p:cNvPr>
              <p:cNvSpPr>
                <a:spLocks/>
              </p:cNvSpPr>
              <p:nvPr/>
            </p:nvSpPr>
            <p:spPr bwMode="auto">
              <a:xfrm>
                <a:off x="6783388" y="6323013"/>
                <a:ext cx="1997075" cy="1587"/>
              </a:xfrm>
              <a:custGeom>
                <a:avLst/>
                <a:gdLst>
                  <a:gd name="T0" fmla="*/ 0 w 1258"/>
                  <a:gd name="T1" fmla="*/ 1587 h 1"/>
                  <a:gd name="T2" fmla="*/ 1997075 w 1258"/>
                  <a:gd name="T3" fmla="*/ 0 h 1"/>
                  <a:gd name="T4" fmla="*/ 0 60000 65536"/>
                  <a:gd name="T5" fmla="*/ 0 60000 65536"/>
                  <a:gd name="T6" fmla="*/ 0 w 1258"/>
                  <a:gd name="T7" fmla="*/ 0 h 1"/>
                  <a:gd name="T8" fmla="*/ 1258 w 1258"/>
                  <a:gd name="T9" fmla="*/ 1 h 1"/>
                </a:gdLst>
                <a:ahLst/>
                <a:cxnLst>
                  <a:cxn ang="T4">
                    <a:pos x="T0" y="T1"/>
                  </a:cxn>
                  <a:cxn ang="T5">
                    <a:pos x="T2" y="T3"/>
                  </a:cxn>
                </a:cxnLst>
                <a:rect l="T6" t="T7" r="T8" b="T9"/>
                <a:pathLst>
                  <a:path w="1258" h="1">
                    <a:moveTo>
                      <a:pt x="0" y="1"/>
                    </a:moveTo>
                    <a:lnTo>
                      <a:pt x="1258" y="0"/>
                    </a:lnTo>
                  </a:path>
                </a:pathLst>
              </a:custGeom>
              <a:noFill/>
              <a:ln w="952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6735" name="Text Box 79">
                <a:extLst>
                  <a:ext uri="{FF2B5EF4-FFF2-40B4-BE49-F238E27FC236}">
                    <a16:creationId xmlns:a16="http://schemas.microsoft.com/office/drawing/2014/main" id="{DD5FDC83-32CE-470E-9B3A-6E96F7CE92B9}"/>
                  </a:ext>
                </a:extLst>
              </p:cNvPr>
              <p:cNvSpPr txBox="1">
                <a:spLocks noChangeArrowheads="1"/>
              </p:cNvSpPr>
              <p:nvPr/>
            </p:nvSpPr>
            <p:spPr bwMode="auto">
              <a:xfrm>
                <a:off x="7392988" y="6019800"/>
                <a:ext cx="455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8 m</a:t>
                </a:r>
              </a:p>
            </p:txBody>
          </p:sp>
          <p:sp>
            <p:nvSpPr>
              <p:cNvPr id="26736" name="Freeform 80">
                <a:extLst>
                  <a:ext uri="{FF2B5EF4-FFF2-40B4-BE49-F238E27FC236}">
                    <a16:creationId xmlns:a16="http://schemas.microsoft.com/office/drawing/2014/main" id="{EF3A9F7C-95E4-4E0D-8F46-7577CBC64948}"/>
                  </a:ext>
                </a:extLst>
              </p:cNvPr>
              <p:cNvSpPr>
                <a:spLocks/>
              </p:cNvSpPr>
              <p:nvPr/>
            </p:nvSpPr>
            <p:spPr bwMode="auto">
              <a:xfrm rot="-10536824">
                <a:off x="6654919" y="5468949"/>
                <a:ext cx="482600" cy="685800"/>
              </a:xfrm>
              <a:custGeom>
                <a:avLst/>
                <a:gdLst>
                  <a:gd name="T0" fmla="*/ 152400 w 304"/>
                  <a:gd name="T1" fmla="*/ 685800 h 432"/>
                  <a:gd name="T2" fmla="*/ 457200 w 304"/>
                  <a:gd name="T3" fmla="*/ 304800 h 432"/>
                  <a:gd name="T4" fmla="*/ 0 w 304"/>
                  <a:gd name="T5" fmla="*/ 0 h 432"/>
                  <a:gd name="T6" fmla="*/ 0 60000 65536"/>
                  <a:gd name="T7" fmla="*/ 0 60000 65536"/>
                  <a:gd name="T8" fmla="*/ 0 60000 65536"/>
                  <a:gd name="T9" fmla="*/ 0 w 304"/>
                  <a:gd name="T10" fmla="*/ 0 h 432"/>
                  <a:gd name="T11" fmla="*/ 304 w 304"/>
                  <a:gd name="T12" fmla="*/ 432 h 432"/>
                </a:gdLst>
                <a:ahLst/>
                <a:cxnLst>
                  <a:cxn ang="T6">
                    <a:pos x="T0" y="T1"/>
                  </a:cxn>
                  <a:cxn ang="T7">
                    <a:pos x="T2" y="T3"/>
                  </a:cxn>
                  <a:cxn ang="T8">
                    <a:pos x="T4" y="T5"/>
                  </a:cxn>
                </a:cxnLst>
                <a:rect l="T9" t="T10" r="T11" b="T12"/>
                <a:pathLst>
                  <a:path w="304" h="432">
                    <a:moveTo>
                      <a:pt x="96" y="432"/>
                    </a:moveTo>
                    <a:cubicBezTo>
                      <a:pt x="200" y="348"/>
                      <a:pt x="304" y="264"/>
                      <a:pt x="288" y="192"/>
                    </a:cubicBezTo>
                    <a:cubicBezTo>
                      <a:pt x="272" y="120"/>
                      <a:pt x="136" y="60"/>
                      <a:pt x="0"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6737" name="Freeform 81">
                <a:extLst>
                  <a:ext uri="{FF2B5EF4-FFF2-40B4-BE49-F238E27FC236}">
                    <a16:creationId xmlns:a16="http://schemas.microsoft.com/office/drawing/2014/main" id="{F9D6AD75-D1D9-4DA2-9231-0B52BC1C5D31}"/>
                  </a:ext>
                </a:extLst>
              </p:cNvPr>
              <p:cNvSpPr>
                <a:spLocks/>
              </p:cNvSpPr>
              <p:nvPr/>
            </p:nvSpPr>
            <p:spPr bwMode="auto">
              <a:xfrm rot="10391883">
                <a:off x="8196693" y="5410200"/>
                <a:ext cx="520700" cy="762000"/>
              </a:xfrm>
              <a:custGeom>
                <a:avLst/>
                <a:gdLst>
                  <a:gd name="T0" fmla="*/ 139700 w 328"/>
                  <a:gd name="T1" fmla="*/ 762000 h 480"/>
                  <a:gd name="T2" fmla="*/ 63500 w 328"/>
                  <a:gd name="T3" fmla="*/ 228600 h 480"/>
                  <a:gd name="T4" fmla="*/ 520700 w 328"/>
                  <a:gd name="T5" fmla="*/ 0 h 480"/>
                  <a:gd name="T6" fmla="*/ 0 60000 65536"/>
                  <a:gd name="T7" fmla="*/ 0 60000 65536"/>
                  <a:gd name="T8" fmla="*/ 0 60000 65536"/>
                  <a:gd name="T9" fmla="*/ 0 w 328"/>
                  <a:gd name="T10" fmla="*/ 0 h 480"/>
                  <a:gd name="T11" fmla="*/ 328 w 328"/>
                  <a:gd name="T12" fmla="*/ 480 h 480"/>
                </a:gdLst>
                <a:ahLst/>
                <a:cxnLst>
                  <a:cxn ang="T6">
                    <a:pos x="T0" y="T1"/>
                  </a:cxn>
                  <a:cxn ang="T7">
                    <a:pos x="T2" y="T3"/>
                  </a:cxn>
                  <a:cxn ang="T8">
                    <a:pos x="T4" y="T5"/>
                  </a:cxn>
                </a:cxnLst>
                <a:rect l="T9" t="T10" r="T11" b="T12"/>
                <a:pathLst>
                  <a:path w="328" h="480">
                    <a:moveTo>
                      <a:pt x="88" y="480"/>
                    </a:moveTo>
                    <a:cubicBezTo>
                      <a:pt x="44" y="352"/>
                      <a:pt x="0" y="224"/>
                      <a:pt x="40" y="144"/>
                    </a:cubicBezTo>
                    <a:cubicBezTo>
                      <a:pt x="80" y="64"/>
                      <a:pt x="204" y="32"/>
                      <a:pt x="328"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6738" name="Text Box 82">
                <a:extLst>
                  <a:ext uri="{FF2B5EF4-FFF2-40B4-BE49-F238E27FC236}">
                    <a16:creationId xmlns:a16="http://schemas.microsoft.com/office/drawing/2014/main" id="{3AD5CE7C-E19D-4536-8D3C-2E016A6286FC}"/>
                  </a:ext>
                </a:extLst>
              </p:cNvPr>
              <p:cNvSpPr txBox="1">
                <a:spLocks noChangeArrowheads="1"/>
              </p:cNvSpPr>
              <p:nvPr/>
            </p:nvSpPr>
            <p:spPr bwMode="auto">
              <a:xfrm>
                <a:off x="6400800" y="5105400"/>
                <a:ext cx="1140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solidFill>
                      <a:srgbClr val="FF0000"/>
                    </a:solidFill>
                  </a:rPr>
                  <a:t>53.33 kN.m</a:t>
                </a:r>
              </a:p>
            </p:txBody>
          </p:sp>
          <p:sp>
            <p:nvSpPr>
              <p:cNvPr id="26739" name="Line 83">
                <a:extLst>
                  <a:ext uri="{FF2B5EF4-FFF2-40B4-BE49-F238E27FC236}">
                    <a16:creationId xmlns:a16="http://schemas.microsoft.com/office/drawing/2014/main" id="{AA0F0A23-850C-4440-B97E-70568BBAEDF7}"/>
                  </a:ext>
                </a:extLst>
              </p:cNvPr>
              <p:cNvSpPr>
                <a:spLocks noChangeShapeType="1"/>
              </p:cNvSpPr>
              <p:nvPr/>
            </p:nvSpPr>
            <p:spPr bwMode="auto">
              <a:xfrm flipH="1">
                <a:off x="7621588" y="5257800"/>
                <a:ext cx="228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740" name="Text Box 84">
                <a:extLst>
                  <a:ext uri="{FF2B5EF4-FFF2-40B4-BE49-F238E27FC236}">
                    <a16:creationId xmlns:a16="http://schemas.microsoft.com/office/drawing/2014/main" id="{5C6442D9-30F5-4DC6-AFC5-068E13CE526F}"/>
                  </a:ext>
                </a:extLst>
              </p:cNvPr>
              <p:cNvSpPr txBox="1">
                <a:spLocks noChangeArrowheads="1"/>
              </p:cNvSpPr>
              <p:nvPr/>
            </p:nvSpPr>
            <p:spPr bwMode="auto">
              <a:xfrm>
                <a:off x="7543800" y="4953000"/>
                <a:ext cx="811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10 kN/m</a:t>
                </a:r>
              </a:p>
            </p:txBody>
          </p:sp>
          <p:sp>
            <p:nvSpPr>
              <p:cNvPr id="26741" name="Text Box 85">
                <a:extLst>
                  <a:ext uri="{FF2B5EF4-FFF2-40B4-BE49-F238E27FC236}">
                    <a16:creationId xmlns:a16="http://schemas.microsoft.com/office/drawing/2014/main" id="{711FADBA-3911-426B-8B2E-1AAD2639212B}"/>
                  </a:ext>
                </a:extLst>
              </p:cNvPr>
              <p:cNvSpPr txBox="1">
                <a:spLocks noChangeArrowheads="1"/>
              </p:cNvSpPr>
              <p:nvPr/>
            </p:nvSpPr>
            <p:spPr bwMode="auto">
              <a:xfrm>
                <a:off x="6386513" y="5802313"/>
                <a:ext cx="303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C</a:t>
                </a:r>
              </a:p>
            </p:txBody>
          </p:sp>
          <p:sp>
            <p:nvSpPr>
              <p:cNvPr id="26742" name="Text Box 86">
                <a:extLst>
                  <a:ext uri="{FF2B5EF4-FFF2-40B4-BE49-F238E27FC236}">
                    <a16:creationId xmlns:a16="http://schemas.microsoft.com/office/drawing/2014/main" id="{67122A02-2E3E-4D89-85F5-F3E88E3DCDF2}"/>
                  </a:ext>
                </a:extLst>
              </p:cNvPr>
              <p:cNvSpPr txBox="1">
                <a:spLocks noChangeArrowheads="1"/>
              </p:cNvSpPr>
              <p:nvPr/>
            </p:nvSpPr>
            <p:spPr bwMode="auto">
              <a:xfrm>
                <a:off x="8840788" y="5867400"/>
                <a:ext cx="31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D</a:t>
                </a:r>
              </a:p>
            </p:txBody>
          </p:sp>
          <p:sp>
            <p:nvSpPr>
              <p:cNvPr id="26743" name="Text Box 89">
                <a:extLst>
                  <a:ext uri="{FF2B5EF4-FFF2-40B4-BE49-F238E27FC236}">
                    <a16:creationId xmlns:a16="http://schemas.microsoft.com/office/drawing/2014/main" id="{38AEB319-6B6D-47DA-BB62-43A3809BABA3}"/>
                  </a:ext>
                </a:extLst>
              </p:cNvPr>
              <p:cNvSpPr txBox="1">
                <a:spLocks noChangeArrowheads="1"/>
              </p:cNvSpPr>
              <p:nvPr/>
            </p:nvSpPr>
            <p:spPr bwMode="auto">
              <a:xfrm>
                <a:off x="8115300" y="5181600"/>
                <a:ext cx="1140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solidFill>
                      <a:srgbClr val="FF0000"/>
                    </a:solidFill>
                  </a:rPr>
                  <a:t>53.33 kN.m</a:t>
                </a:r>
              </a:p>
            </p:txBody>
          </p:sp>
        </p:grpSp>
        <p:sp>
          <p:nvSpPr>
            <p:cNvPr id="91" name="Rectangle 90">
              <a:extLst>
                <a:ext uri="{FF2B5EF4-FFF2-40B4-BE49-F238E27FC236}">
                  <a16:creationId xmlns:a16="http://schemas.microsoft.com/office/drawing/2014/main" id="{C97131D0-DDEA-4144-8D92-2CFF124FF048}"/>
                </a:ext>
              </a:extLst>
            </p:cNvPr>
            <p:cNvSpPr/>
            <p:nvPr/>
          </p:nvSpPr>
          <p:spPr>
            <a:xfrm>
              <a:off x="6781833" y="5791200"/>
              <a:ext cx="1981359" cy="1524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0" name="Group 91">
            <a:extLst>
              <a:ext uri="{FF2B5EF4-FFF2-40B4-BE49-F238E27FC236}">
                <a16:creationId xmlns:a16="http://schemas.microsoft.com/office/drawing/2014/main" id="{297B8AB8-4FBD-4C32-82B8-8AAD136C27B3}"/>
              </a:ext>
            </a:extLst>
          </p:cNvPr>
          <p:cNvGrpSpPr>
            <a:grpSpLocks/>
          </p:cNvGrpSpPr>
          <p:nvPr/>
        </p:nvGrpSpPr>
        <p:grpSpPr bwMode="auto">
          <a:xfrm>
            <a:off x="825500" y="-49213"/>
            <a:ext cx="7305675" cy="1600201"/>
            <a:chOff x="838200" y="4495800"/>
            <a:chExt cx="7305674" cy="1600200"/>
          </a:xfrm>
        </p:grpSpPr>
        <p:grpSp>
          <p:nvGrpSpPr>
            <p:cNvPr id="26632" name="Group 92">
              <a:extLst>
                <a:ext uri="{FF2B5EF4-FFF2-40B4-BE49-F238E27FC236}">
                  <a16:creationId xmlns:a16="http://schemas.microsoft.com/office/drawing/2014/main" id="{F59499D2-A019-4A5C-9F8F-14770A002FFD}"/>
                </a:ext>
              </a:extLst>
            </p:cNvPr>
            <p:cNvGrpSpPr>
              <a:grpSpLocks/>
            </p:cNvGrpSpPr>
            <p:nvPr/>
          </p:nvGrpSpPr>
          <p:grpSpPr bwMode="auto">
            <a:xfrm>
              <a:off x="838200" y="4495800"/>
              <a:ext cx="7305674" cy="1600200"/>
              <a:chOff x="838200" y="4953000"/>
              <a:chExt cx="7305674" cy="1600200"/>
            </a:xfrm>
          </p:grpSpPr>
          <p:sp>
            <p:nvSpPr>
              <p:cNvPr id="26634" name="Line 6">
                <a:extLst>
                  <a:ext uri="{FF2B5EF4-FFF2-40B4-BE49-F238E27FC236}">
                    <a16:creationId xmlns:a16="http://schemas.microsoft.com/office/drawing/2014/main" id="{8C422FB3-7E83-4673-BB2D-54EE0CC978E3}"/>
                  </a:ext>
                </a:extLst>
              </p:cNvPr>
              <p:cNvSpPr>
                <a:spLocks noChangeShapeType="1"/>
              </p:cNvSpPr>
              <p:nvPr/>
            </p:nvSpPr>
            <p:spPr bwMode="auto">
              <a:xfrm>
                <a:off x="1219200" y="5867400"/>
                <a:ext cx="6553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5" name="Line 7">
                <a:extLst>
                  <a:ext uri="{FF2B5EF4-FFF2-40B4-BE49-F238E27FC236}">
                    <a16:creationId xmlns:a16="http://schemas.microsoft.com/office/drawing/2014/main" id="{25E37D29-770F-4CC8-A784-FAF702683C1C}"/>
                  </a:ext>
                </a:extLst>
              </p:cNvPr>
              <p:cNvSpPr>
                <a:spLocks noChangeShapeType="1"/>
              </p:cNvSpPr>
              <p:nvPr/>
            </p:nvSpPr>
            <p:spPr bwMode="auto">
              <a:xfrm>
                <a:off x="1219200" y="5715000"/>
                <a:ext cx="6553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6" name="Line 8">
                <a:extLst>
                  <a:ext uri="{FF2B5EF4-FFF2-40B4-BE49-F238E27FC236}">
                    <a16:creationId xmlns:a16="http://schemas.microsoft.com/office/drawing/2014/main" id="{3E806486-F300-4EBF-9696-2D5A18596D01}"/>
                  </a:ext>
                </a:extLst>
              </p:cNvPr>
              <p:cNvSpPr>
                <a:spLocks noChangeShapeType="1"/>
              </p:cNvSpPr>
              <p:nvPr/>
            </p:nvSpPr>
            <p:spPr bwMode="auto">
              <a:xfrm>
                <a:off x="1219200" y="54864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7" name="Freeform 9">
                <a:extLst>
                  <a:ext uri="{FF2B5EF4-FFF2-40B4-BE49-F238E27FC236}">
                    <a16:creationId xmlns:a16="http://schemas.microsoft.com/office/drawing/2014/main" id="{D4964C48-9F94-4D73-8E63-517E1D0BB103}"/>
                  </a:ext>
                </a:extLst>
              </p:cNvPr>
              <p:cNvSpPr>
                <a:spLocks/>
              </p:cNvSpPr>
              <p:nvPr/>
            </p:nvSpPr>
            <p:spPr bwMode="auto">
              <a:xfrm>
                <a:off x="3387725" y="5867400"/>
                <a:ext cx="117475" cy="147638"/>
              </a:xfrm>
              <a:custGeom>
                <a:avLst/>
                <a:gdLst>
                  <a:gd name="T0" fmla="*/ 117475 w 74"/>
                  <a:gd name="T1" fmla="*/ 0 h 93"/>
                  <a:gd name="T2" fmla="*/ 0 w 74"/>
                  <a:gd name="T3" fmla="*/ 147638 h 93"/>
                  <a:gd name="T4" fmla="*/ 0 60000 65536"/>
                  <a:gd name="T5" fmla="*/ 0 60000 65536"/>
                  <a:gd name="T6" fmla="*/ 0 w 74"/>
                  <a:gd name="T7" fmla="*/ 0 h 93"/>
                  <a:gd name="T8" fmla="*/ 74 w 74"/>
                  <a:gd name="T9" fmla="*/ 93 h 93"/>
                </a:gdLst>
                <a:ahLst/>
                <a:cxnLst>
                  <a:cxn ang="T4">
                    <a:pos x="T0" y="T1"/>
                  </a:cxn>
                  <a:cxn ang="T5">
                    <a:pos x="T2" y="T3"/>
                  </a:cxn>
                </a:cxnLst>
                <a:rect l="T6" t="T7" r="T8" b="T9"/>
                <a:pathLst>
                  <a:path w="74" h="93">
                    <a:moveTo>
                      <a:pt x="74" y="0"/>
                    </a:moveTo>
                    <a:lnTo>
                      <a:pt x="0" y="93"/>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6638" name="Freeform 10">
                <a:extLst>
                  <a:ext uri="{FF2B5EF4-FFF2-40B4-BE49-F238E27FC236}">
                    <a16:creationId xmlns:a16="http://schemas.microsoft.com/office/drawing/2014/main" id="{A452D0AE-78C0-49B9-B235-2F8FB986CA6E}"/>
                  </a:ext>
                </a:extLst>
              </p:cNvPr>
              <p:cNvSpPr>
                <a:spLocks/>
              </p:cNvSpPr>
              <p:nvPr/>
            </p:nvSpPr>
            <p:spPr bwMode="auto">
              <a:xfrm>
                <a:off x="5486400" y="5867400"/>
                <a:ext cx="117475" cy="147638"/>
              </a:xfrm>
              <a:custGeom>
                <a:avLst/>
                <a:gdLst>
                  <a:gd name="T0" fmla="*/ 117475 w 74"/>
                  <a:gd name="T1" fmla="*/ 0 h 93"/>
                  <a:gd name="T2" fmla="*/ 0 w 74"/>
                  <a:gd name="T3" fmla="*/ 147638 h 93"/>
                  <a:gd name="T4" fmla="*/ 0 60000 65536"/>
                  <a:gd name="T5" fmla="*/ 0 60000 65536"/>
                  <a:gd name="T6" fmla="*/ 0 w 74"/>
                  <a:gd name="T7" fmla="*/ 0 h 93"/>
                  <a:gd name="T8" fmla="*/ 74 w 74"/>
                  <a:gd name="T9" fmla="*/ 93 h 93"/>
                </a:gdLst>
                <a:ahLst/>
                <a:cxnLst>
                  <a:cxn ang="T4">
                    <a:pos x="T0" y="T1"/>
                  </a:cxn>
                  <a:cxn ang="T5">
                    <a:pos x="T2" y="T3"/>
                  </a:cxn>
                </a:cxnLst>
                <a:rect l="T6" t="T7" r="T8" b="T9"/>
                <a:pathLst>
                  <a:path w="74" h="93">
                    <a:moveTo>
                      <a:pt x="74" y="0"/>
                    </a:moveTo>
                    <a:lnTo>
                      <a:pt x="0" y="93"/>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6639" name="Freeform 11">
                <a:extLst>
                  <a:ext uri="{FF2B5EF4-FFF2-40B4-BE49-F238E27FC236}">
                    <a16:creationId xmlns:a16="http://schemas.microsoft.com/office/drawing/2014/main" id="{429D030D-24CC-4A61-B1DB-F3E9B2820C4F}"/>
                  </a:ext>
                </a:extLst>
              </p:cNvPr>
              <p:cNvSpPr>
                <a:spLocks/>
              </p:cNvSpPr>
              <p:nvPr/>
            </p:nvSpPr>
            <p:spPr bwMode="auto">
              <a:xfrm>
                <a:off x="7620000" y="5867400"/>
                <a:ext cx="117475" cy="147638"/>
              </a:xfrm>
              <a:custGeom>
                <a:avLst/>
                <a:gdLst>
                  <a:gd name="T0" fmla="*/ 117475 w 74"/>
                  <a:gd name="T1" fmla="*/ 0 h 93"/>
                  <a:gd name="T2" fmla="*/ 0 w 74"/>
                  <a:gd name="T3" fmla="*/ 147638 h 93"/>
                  <a:gd name="T4" fmla="*/ 0 60000 65536"/>
                  <a:gd name="T5" fmla="*/ 0 60000 65536"/>
                  <a:gd name="T6" fmla="*/ 0 w 74"/>
                  <a:gd name="T7" fmla="*/ 0 h 93"/>
                  <a:gd name="T8" fmla="*/ 74 w 74"/>
                  <a:gd name="T9" fmla="*/ 93 h 93"/>
                </a:gdLst>
                <a:ahLst/>
                <a:cxnLst>
                  <a:cxn ang="T4">
                    <a:pos x="T0" y="T1"/>
                  </a:cxn>
                  <a:cxn ang="T5">
                    <a:pos x="T2" y="T3"/>
                  </a:cxn>
                </a:cxnLst>
                <a:rect l="T6" t="T7" r="T8" b="T9"/>
                <a:pathLst>
                  <a:path w="74" h="93">
                    <a:moveTo>
                      <a:pt x="74" y="0"/>
                    </a:moveTo>
                    <a:lnTo>
                      <a:pt x="0" y="93"/>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6640" name="Line 12">
                <a:extLst>
                  <a:ext uri="{FF2B5EF4-FFF2-40B4-BE49-F238E27FC236}">
                    <a16:creationId xmlns:a16="http://schemas.microsoft.com/office/drawing/2014/main" id="{59A7D29B-E47A-4365-8B58-79A45B0C27DE}"/>
                  </a:ext>
                </a:extLst>
              </p:cNvPr>
              <p:cNvSpPr>
                <a:spLocks noChangeShapeType="1"/>
              </p:cNvSpPr>
              <p:nvPr/>
            </p:nvSpPr>
            <p:spPr bwMode="auto">
              <a:xfrm>
                <a:off x="3505200" y="58674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1" name="Line 13">
                <a:extLst>
                  <a:ext uri="{FF2B5EF4-FFF2-40B4-BE49-F238E27FC236}">
                    <a16:creationId xmlns:a16="http://schemas.microsoft.com/office/drawing/2014/main" id="{C5224886-D892-4390-81C7-FBC7B910637B}"/>
                  </a:ext>
                </a:extLst>
              </p:cNvPr>
              <p:cNvSpPr>
                <a:spLocks noChangeShapeType="1"/>
              </p:cNvSpPr>
              <p:nvPr/>
            </p:nvSpPr>
            <p:spPr bwMode="auto">
              <a:xfrm>
                <a:off x="3276600" y="60960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2" name="Line 14">
                <a:extLst>
                  <a:ext uri="{FF2B5EF4-FFF2-40B4-BE49-F238E27FC236}">
                    <a16:creationId xmlns:a16="http://schemas.microsoft.com/office/drawing/2014/main" id="{A3DA8871-4E73-41F5-AFCC-16C39BA2DB20}"/>
                  </a:ext>
                </a:extLst>
              </p:cNvPr>
              <p:cNvSpPr>
                <a:spLocks noChangeShapeType="1"/>
              </p:cNvSpPr>
              <p:nvPr/>
            </p:nvSpPr>
            <p:spPr bwMode="auto">
              <a:xfrm>
                <a:off x="5562600" y="58674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3" name="Line 15">
                <a:extLst>
                  <a:ext uri="{FF2B5EF4-FFF2-40B4-BE49-F238E27FC236}">
                    <a16:creationId xmlns:a16="http://schemas.microsoft.com/office/drawing/2014/main" id="{7DD62AD3-CBE2-469D-AEB6-016CCCAEBF73}"/>
                  </a:ext>
                </a:extLst>
              </p:cNvPr>
              <p:cNvSpPr>
                <a:spLocks noChangeShapeType="1"/>
              </p:cNvSpPr>
              <p:nvPr/>
            </p:nvSpPr>
            <p:spPr bwMode="auto">
              <a:xfrm>
                <a:off x="7772400" y="58674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4" name="Line 16">
                <a:extLst>
                  <a:ext uri="{FF2B5EF4-FFF2-40B4-BE49-F238E27FC236}">
                    <a16:creationId xmlns:a16="http://schemas.microsoft.com/office/drawing/2014/main" id="{7F3BAD49-5843-4A5F-A724-1568DBC21557}"/>
                  </a:ext>
                </a:extLst>
              </p:cNvPr>
              <p:cNvSpPr>
                <a:spLocks noChangeShapeType="1"/>
              </p:cNvSpPr>
              <p:nvPr/>
            </p:nvSpPr>
            <p:spPr bwMode="auto">
              <a:xfrm>
                <a:off x="5334000" y="60198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5" name="Line 17">
                <a:extLst>
                  <a:ext uri="{FF2B5EF4-FFF2-40B4-BE49-F238E27FC236}">
                    <a16:creationId xmlns:a16="http://schemas.microsoft.com/office/drawing/2014/main" id="{FFCBC02D-20BF-4D12-A1DC-9EA912CAB328}"/>
                  </a:ext>
                </a:extLst>
              </p:cNvPr>
              <p:cNvSpPr>
                <a:spLocks noChangeShapeType="1"/>
              </p:cNvSpPr>
              <p:nvPr/>
            </p:nvSpPr>
            <p:spPr bwMode="auto">
              <a:xfrm>
                <a:off x="7543800" y="60198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6" name="Line 18">
                <a:extLst>
                  <a:ext uri="{FF2B5EF4-FFF2-40B4-BE49-F238E27FC236}">
                    <a16:creationId xmlns:a16="http://schemas.microsoft.com/office/drawing/2014/main" id="{27F90CCA-D09C-47BA-856F-B44498752D37}"/>
                  </a:ext>
                </a:extLst>
              </p:cNvPr>
              <p:cNvSpPr>
                <a:spLocks noChangeShapeType="1"/>
              </p:cNvSpPr>
              <p:nvPr/>
            </p:nvSpPr>
            <p:spPr bwMode="auto">
              <a:xfrm>
                <a:off x="7772400" y="5715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7" name="Line 19">
                <a:extLst>
                  <a:ext uri="{FF2B5EF4-FFF2-40B4-BE49-F238E27FC236}">
                    <a16:creationId xmlns:a16="http://schemas.microsoft.com/office/drawing/2014/main" id="{741C82E5-DD58-4B30-8F4E-210B4DF3031A}"/>
                  </a:ext>
                </a:extLst>
              </p:cNvPr>
              <p:cNvSpPr>
                <a:spLocks noChangeShapeType="1"/>
              </p:cNvSpPr>
              <p:nvPr/>
            </p:nvSpPr>
            <p:spPr bwMode="auto">
              <a:xfrm flipH="1">
                <a:off x="1066800" y="54864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8" name="Line 20">
                <a:extLst>
                  <a:ext uri="{FF2B5EF4-FFF2-40B4-BE49-F238E27FC236}">
                    <a16:creationId xmlns:a16="http://schemas.microsoft.com/office/drawing/2014/main" id="{9B05295B-D5D0-4D60-B877-CC463A9EC48F}"/>
                  </a:ext>
                </a:extLst>
              </p:cNvPr>
              <p:cNvSpPr>
                <a:spLocks noChangeShapeType="1"/>
              </p:cNvSpPr>
              <p:nvPr/>
            </p:nvSpPr>
            <p:spPr bwMode="auto">
              <a:xfrm flipH="1">
                <a:off x="1066800" y="57912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9" name="Line 21">
                <a:extLst>
                  <a:ext uri="{FF2B5EF4-FFF2-40B4-BE49-F238E27FC236}">
                    <a16:creationId xmlns:a16="http://schemas.microsoft.com/office/drawing/2014/main" id="{B40F6107-FD91-4ABA-ACF3-7BD6A5BEFE10}"/>
                  </a:ext>
                </a:extLst>
              </p:cNvPr>
              <p:cNvSpPr>
                <a:spLocks noChangeShapeType="1"/>
              </p:cNvSpPr>
              <p:nvPr/>
            </p:nvSpPr>
            <p:spPr bwMode="auto">
              <a:xfrm flipH="1">
                <a:off x="1066800" y="60198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0" name="Line 22">
                <a:extLst>
                  <a:ext uri="{FF2B5EF4-FFF2-40B4-BE49-F238E27FC236}">
                    <a16:creationId xmlns:a16="http://schemas.microsoft.com/office/drawing/2014/main" id="{0D0758D0-571F-4E5D-9F4A-08B350DB01E5}"/>
                  </a:ext>
                </a:extLst>
              </p:cNvPr>
              <p:cNvSpPr>
                <a:spLocks noChangeShapeType="1"/>
              </p:cNvSpPr>
              <p:nvPr/>
            </p:nvSpPr>
            <p:spPr bwMode="auto">
              <a:xfrm flipH="1">
                <a:off x="1066800" y="56388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1" name="Line 23">
                <a:extLst>
                  <a:ext uri="{FF2B5EF4-FFF2-40B4-BE49-F238E27FC236}">
                    <a16:creationId xmlns:a16="http://schemas.microsoft.com/office/drawing/2014/main" id="{6E56D81E-2355-4097-844B-1BF55B1C26A2}"/>
                  </a:ext>
                </a:extLst>
              </p:cNvPr>
              <p:cNvSpPr>
                <a:spLocks noChangeShapeType="1"/>
              </p:cNvSpPr>
              <p:nvPr/>
            </p:nvSpPr>
            <p:spPr bwMode="auto">
              <a:xfrm flipH="1">
                <a:off x="32766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2" name="Line 24">
                <a:extLst>
                  <a:ext uri="{FF2B5EF4-FFF2-40B4-BE49-F238E27FC236}">
                    <a16:creationId xmlns:a16="http://schemas.microsoft.com/office/drawing/2014/main" id="{8E4C83CF-1EFA-4EC2-9F2C-F5362B881882}"/>
                  </a:ext>
                </a:extLst>
              </p:cNvPr>
              <p:cNvSpPr>
                <a:spLocks noChangeShapeType="1"/>
              </p:cNvSpPr>
              <p:nvPr/>
            </p:nvSpPr>
            <p:spPr bwMode="auto">
              <a:xfrm flipH="1">
                <a:off x="34290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3" name="Line 25">
                <a:extLst>
                  <a:ext uri="{FF2B5EF4-FFF2-40B4-BE49-F238E27FC236}">
                    <a16:creationId xmlns:a16="http://schemas.microsoft.com/office/drawing/2014/main" id="{F9102B31-18D3-4CEE-BDB7-A4081CBAD173}"/>
                  </a:ext>
                </a:extLst>
              </p:cNvPr>
              <p:cNvSpPr>
                <a:spLocks noChangeShapeType="1"/>
              </p:cNvSpPr>
              <p:nvPr/>
            </p:nvSpPr>
            <p:spPr bwMode="auto">
              <a:xfrm flipH="1">
                <a:off x="35814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4" name="Line 26">
                <a:extLst>
                  <a:ext uri="{FF2B5EF4-FFF2-40B4-BE49-F238E27FC236}">
                    <a16:creationId xmlns:a16="http://schemas.microsoft.com/office/drawing/2014/main" id="{BE92FB49-A215-42B6-B33C-1BEF188D7524}"/>
                  </a:ext>
                </a:extLst>
              </p:cNvPr>
              <p:cNvSpPr>
                <a:spLocks noChangeShapeType="1"/>
              </p:cNvSpPr>
              <p:nvPr/>
            </p:nvSpPr>
            <p:spPr bwMode="auto">
              <a:xfrm flipH="1">
                <a:off x="78486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5" name="Line 27">
                <a:extLst>
                  <a:ext uri="{FF2B5EF4-FFF2-40B4-BE49-F238E27FC236}">
                    <a16:creationId xmlns:a16="http://schemas.microsoft.com/office/drawing/2014/main" id="{FA0559FF-13B3-42C7-BEC4-5CFD4B5931D9}"/>
                  </a:ext>
                </a:extLst>
              </p:cNvPr>
              <p:cNvSpPr>
                <a:spLocks noChangeShapeType="1"/>
              </p:cNvSpPr>
              <p:nvPr/>
            </p:nvSpPr>
            <p:spPr bwMode="auto">
              <a:xfrm>
                <a:off x="3276600" y="60198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6" name="Line 28">
                <a:extLst>
                  <a:ext uri="{FF2B5EF4-FFF2-40B4-BE49-F238E27FC236}">
                    <a16:creationId xmlns:a16="http://schemas.microsoft.com/office/drawing/2014/main" id="{6E7129FB-0407-4754-84AC-A782D853E84E}"/>
                  </a:ext>
                </a:extLst>
              </p:cNvPr>
              <p:cNvSpPr>
                <a:spLocks noChangeShapeType="1"/>
              </p:cNvSpPr>
              <p:nvPr/>
            </p:nvSpPr>
            <p:spPr bwMode="auto">
              <a:xfrm>
                <a:off x="5334000" y="60960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7" name="Line 29">
                <a:extLst>
                  <a:ext uri="{FF2B5EF4-FFF2-40B4-BE49-F238E27FC236}">
                    <a16:creationId xmlns:a16="http://schemas.microsoft.com/office/drawing/2014/main" id="{A542DD01-655F-4017-A895-EEC979B08010}"/>
                  </a:ext>
                </a:extLst>
              </p:cNvPr>
              <p:cNvSpPr>
                <a:spLocks noChangeShapeType="1"/>
              </p:cNvSpPr>
              <p:nvPr/>
            </p:nvSpPr>
            <p:spPr bwMode="auto">
              <a:xfrm>
                <a:off x="7543800" y="60960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8" name="Oval 30">
                <a:extLst>
                  <a:ext uri="{FF2B5EF4-FFF2-40B4-BE49-F238E27FC236}">
                    <a16:creationId xmlns:a16="http://schemas.microsoft.com/office/drawing/2014/main" id="{4F4C97ED-A57A-4893-9289-AE5343151C1B}"/>
                  </a:ext>
                </a:extLst>
              </p:cNvPr>
              <p:cNvSpPr>
                <a:spLocks noChangeArrowheads="1"/>
              </p:cNvSpPr>
              <p:nvPr/>
            </p:nvSpPr>
            <p:spPr bwMode="auto">
              <a:xfrm>
                <a:off x="7620000" y="6019800"/>
                <a:ext cx="92075" cy="920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solidFill>
                    <a:srgbClr val="FF0000"/>
                  </a:solidFill>
                </a:endParaRPr>
              </a:p>
            </p:txBody>
          </p:sp>
          <p:sp>
            <p:nvSpPr>
              <p:cNvPr id="26659" name="Oval 31">
                <a:extLst>
                  <a:ext uri="{FF2B5EF4-FFF2-40B4-BE49-F238E27FC236}">
                    <a16:creationId xmlns:a16="http://schemas.microsoft.com/office/drawing/2014/main" id="{D6D889CC-704A-48C4-9504-D4564CFC5843}"/>
                  </a:ext>
                </a:extLst>
              </p:cNvPr>
              <p:cNvSpPr>
                <a:spLocks noChangeArrowheads="1"/>
              </p:cNvSpPr>
              <p:nvPr/>
            </p:nvSpPr>
            <p:spPr bwMode="auto">
              <a:xfrm>
                <a:off x="7848600" y="6019800"/>
                <a:ext cx="92075" cy="920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solidFill>
                    <a:srgbClr val="FF0000"/>
                  </a:solidFill>
                </a:endParaRPr>
              </a:p>
            </p:txBody>
          </p:sp>
          <p:sp>
            <p:nvSpPr>
              <p:cNvPr id="26660" name="Oval 32">
                <a:extLst>
                  <a:ext uri="{FF2B5EF4-FFF2-40B4-BE49-F238E27FC236}">
                    <a16:creationId xmlns:a16="http://schemas.microsoft.com/office/drawing/2014/main" id="{B1FE639C-0EB7-48E4-AEEB-C222D8B2C658}"/>
                  </a:ext>
                </a:extLst>
              </p:cNvPr>
              <p:cNvSpPr>
                <a:spLocks noChangeArrowheads="1"/>
              </p:cNvSpPr>
              <p:nvPr/>
            </p:nvSpPr>
            <p:spPr bwMode="auto">
              <a:xfrm>
                <a:off x="5638800" y="6019800"/>
                <a:ext cx="92075" cy="920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solidFill>
                    <a:srgbClr val="FF0000"/>
                  </a:solidFill>
                </a:endParaRPr>
              </a:p>
            </p:txBody>
          </p:sp>
          <p:sp>
            <p:nvSpPr>
              <p:cNvPr id="26661" name="Oval 33">
                <a:extLst>
                  <a:ext uri="{FF2B5EF4-FFF2-40B4-BE49-F238E27FC236}">
                    <a16:creationId xmlns:a16="http://schemas.microsoft.com/office/drawing/2014/main" id="{EDAEBFE7-A451-41C5-BFE8-850772DE8770}"/>
                  </a:ext>
                </a:extLst>
              </p:cNvPr>
              <p:cNvSpPr>
                <a:spLocks noChangeArrowheads="1"/>
              </p:cNvSpPr>
              <p:nvPr/>
            </p:nvSpPr>
            <p:spPr bwMode="auto">
              <a:xfrm>
                <a:off x="5410200" y="6019800"/>
                <a:ext cx="92075" cy="920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solidFill>
                    <a:srgbClr val="FF0000"/>
                  </a:solidFill>
                </a:endParaRPr>
              </a:p>
            </p:txBody>
          </p:sp>
          <p:sp>
            <p:nvSpPr>
              <p:cNvPr id="26662" name="Oval 34">
                <a:extLst>
                  <a:ext uri="{FF2B5EF4-FFF2-40B4-BE49-F238E27FC236}">
                    <a16:creationId xmlns:a16="http://schemas.microsoft.com/office/drawing/2014/main" id="{D003C609-3EC6-4BE3-A5AB-01CB47185788}"/>
                  </a:ext>
                </a:extLst>
              </p:cNvPr>
              <p:cNvSpPr>
                <a:spLocks noChangeArrowheads="1"/>
              </p:cNvSpPr>
              <p:nvPr/>
            </p:nvSpPr>
            <p:spPr bwMode="auto">
              <a:xfrm>
                <a:off x="3581400" y="6019800"/>
                <a:ext cx="92075" cy="920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solidFill>
                    <a:srgbClr val="FF0000"/>
                  </a:solidFill>
                </a:endParaRPr>
              </a:p>
            </p:txBody>
          </p:sp>
          <p:sp>
            <p:nvSpPr>
              <p:cNvPr id="26663" name="Oval 35">
                <a:extLst>
                  <a:ext uri="{FF2B5EF4-FFF2-40B4-BE49-F238E27FC236}">
                    <a16:creationId xmlns:a16="http://schemas.microsoft.com/office/drawing/2014/main" id="{52844AD9-150B-4831-9112-38B829530E80}"/>
                  </a:ext>
                </a:extLst>
              </p:cNvPr>
              <p:cNvSpPr>
                <a:spLocks noChangeArrowheads="1"/>
              </p:cNvSpPr>
              <p:nvPr/>
            </p:nvSpPr>
            <p:spPr bwMode="auto">
              <a:xfrm>
                <a:off x="3352800" y="6019800"/>
                <a:ext cx="92075" cy="920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solidFill>
                    <a:srgbClr val="FF0000"/>
                  </a:solidFill>
                </a:endParaRPr>
              </a:p>
            </p:txBody>
          </p:sp>
          <p:sp>
            <p:nvSpPr>
              <p:cNvPr id="26664" name="Line 36">
                <a:extLst>
                  <a:ext uri="{FF2B5EF4-FFF2-40B4-BE49-F238E27FC236}">
                    <a16:creationId xmlns:a16="http://schemas.microsoft.com/office/drawing/2014/main" id="{3A71629F-15E9-417B-95A2-772745E06954}"/>
                  </a:ext>
                </a:extLst>
              </p:cNvPr>
              <p:cNvSpPr>
                <a:spLocks noChangeShapeType="1"/>
              </p:cNvSpPr>
              <p:nvPr/>
            </p:nvSpPr>
            <p:spPr bwMode="auto">
              <a:xfrm flipH="1">
                <a:off x="52578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5" name="Line 37">
                <a:extLst>
                  <a:ext uri="{FF2B5EF4-FFF2-40B4-BE49-F238E27FC236}">
                    <a16:creationId xmlns:a16="http://schemas.microsoft.com/office/drawing/2014/main" id="{30B4093D-5355-4CC0-850E-40C72B847069}"/>
                  </a:ext>
                </a:extLst>
              </p:cNvPr>
              <p:cNvSpPr>
                <a:spLocks noChangeShapeType="1"/>
              </p:cNvSpPr>
              <p:nvPr/>
            </p:nvSpPr>
            <p:spPr bwMode="auto">
              <a:xfrm flipH="1">
                <a:off x="54864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6" name="Line 38">
                <a:extLst>
                  <a:ext uri="{FF2B5EF4-FFF2-40B4-BE49-F238E27FC236}">
                    <a16:creationId xmlns:a16="http://schemas.microsoft.com/office/drawing/2014/main" id="{17409568-AC2A-49AC-BA03-C2224FDAB48D}"/>
                  </a:ext>
                </a:extLst>
              </p:cNvPr>
              <p:cNvSpPr>
                <a:spLocks noChangeShapeType="1"/>
              </p:cNvSpPr>
              <p:nvPr/>
            </p:nvSpPr>
            <p:spPr bwMode="auto">
              <a:xfrm flipH="1">
                <a:off x="57150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7" name="Line 39">
                <a:extLst>
                  <a:ext uri="{FF2B5EF4-FFF2-40B4-BE49-F238E27FC236}">
                    <a16:creationId xmlns:a16="http://schemas.microsoft.com/office/drawing/2014/main" id="{5FF2797C-C6CE-45CB-82C0-F63437B41718}"/>
                  </a:ext>
                </a:extLst>
              </p:cNvPr>
              <p:cNvSpPr>
                <a:spLocks noChangeShapeType="1"/>
              </p:cNvSpPr>
              <p:nvPr/>
            </p:nvSpPr>
            <p:spPr bwMode="auto">
              <a:xfrm flipH="1">
                <a:off x="75438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8" name="Line 40">
                <a:extLst>
                  <a:ext uri="{FF2B5EF4-FFF2-40B4-BE49-F238E27FC236}">
                    <a16:creationId xmlns:a16="http://schemas.microsoft.com/office/drawing/2014/main" id="{F11945A7-A727-480C-913B-520F36C6797C}"/>
                  </a:ext>
                </a:extLst>
              </p:cNvPr>
              <p:cNvSpPr>
                <a:spLocks noChangeShapeType="1"/>
              </p:cNvSpPr>
              <p:nvPr/>
            </p:nvSpPr>
            <p:spPr bwMode="auto">
              <a:xfrm flipH="1">
                <a:off x="76962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9" name="Line 41">
                <a:extLst>
                  <a:ext uri="{FF2B5EF4-FFF2-40B4-BE49-F238E27FC236}">
                    <a16:creationId xmlns:a16="http://schemas.microsoft.com/office/drawing/2014/main" id="{672E1832-9BA1-4F1C-A806-817C4E3685D8}"/>
                  </a:ext>
                </a:extLst>
              </p:cNvPr>
              <p:cNvSpPr>
                <a:spLocks noChangeShapeType="1"/>
              </p:cNvSpPr>
              <p:nvPr/>
            </p:nvSpPr>
            <p:spPr bwMode="auto">
              <a:xfrm>
                <a:off x="1219200" y="5486400"/>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0" name="Line 42">
                <a:extLst>
                  <a:ext uri="{FF2B5EF4-FFF2-40B4-BE49-F238E27FC236}">
                    <a16:creationId xmlns:a16="http://schemas.microsoft.com/office/drawing/2014/main" id="{AAA96C18-1BE5-4780-8F99-D0E1773CFA32}"/>
                  </a:ext>
                </a:extLst>
              </p:cNvPr>
              <p:cNvSpPr>
                <a:spLocks noChangeShapeType="1"/>
              </p:cNvSpPr>
              <p:nvPr/>
            </p:nvSpPr>
            <p:spPr bwMode="auto">
              <a:xfrm>
                <a:off x="55626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671" name="Line 43">
                <a:extLst>
                  <a:ext uri="{FF2B5EF4-FFF2-40B4-BE49-F238E27FC236}">
                    <a16:creationId xmlns:a16="http://schemas.microsoft.com/office/drawing/2014/main" id="{02E5B8FF-52E0-479C-AB08-3A541A6778A6}"/>
                  </a:ext>
                </a:extLst>
              </p:cNvPr>
              <p:cNvSpPr>
                <a:spLocks noChangeShapeType="1"/>
              </p:cNvSpPr>
              <p:nvPr/>
            </p:nvSpPr>
            <p:spPr bwMode="auto">
              <a:xfrm>
                <a:off x="5562600" y="5486400"/>
                <a:ext cx="220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2" name="Line 44">
                <a:extLst>
                  <a:ext uri="{FF2B5EF4-FFF2-40B4-BE49-F238E27FC236}">
                    <a16:creationId xmlns:a16="http://schemas.microsoft.com/office/drawing/2014/main" id="{6DB4756F-EBEE-4721-ACBA-49B0D8830986}"/>
                  </a:ext>
                </a:extLst>
              </p:cNvPr>
              <p:cNvSpPr>
                <a:spLocks noChangeShapeType="1"/>
              </p:cNvSpPr>
              <p:nvPr/>
            </p:nvSpPr>
            <p:spPr bwMode="auto">
              <a:xfrm>
                <a:off x="77724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673" name="Line 45">
                <a:extLst>
                  <a:ext uri="{FF2B5EF4-FFF2-40B4-BE49-F238E27FC236}">
                    <a16:creationId xmlns:a16="http://schemas.microsoft.com/office/drawing/2014/main" id="{D46CA6DB-5FFB-42B2-A374-F087774EB8FB}"/>
                  </a:ext>
                </a:extLst>
              </p:cNvPr>
              <p:cNvSpPr>
                <a:spLocks noChangeShapeType="1"/>
              </p:cNvSpPr>
              <p:nvPr/>
            </p:nvSpPr>
            <p:spPr bwMode="auto">
              <a:xfrm>
                <a:off x="35052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674" name="Line 46">
                <a:extLst>
                  <a:ext uri="{FF2B5EF4-FFF2-40B4-BE49-F238E27FC236}">
                    <a16:creationId xmlns:a16="http://schemas.microsoft.com/office/drawing/2014/main" id="{81666FD1-2B7B-4640-BE95-E4ADAC25AE39}"/>
                  </a:ext>
                </a:extLst>
              </p:cNvPr>
              <p:cNvSpPr>
                <a:spLocks noChangeShapeType="1"/>
              </p:cNvSpPr>
              <p:nvPr/>
            </p:nvSpPr>
            <p:spPr bwMode="auto">
              <a:xfrm>
                <a:off x="14478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675" name="Line 47">
                <a:extLst>
                  <a:ext uri="{FF2B5EF4-FFF2-40B4-BE49-F238E27FC236}">
                    <a16:creationId xmlns:a16="http://schemas.microsoft.com/office/drawing/2014/main" id="{4F863BC7-5D39-4A20-B2E5-854FB7594F9C}"/>
                  </a:ext>
                </a:extLst>
              </p:cNvPr>
              <p:cNvSpPr>
                <a:spLocks noChangeShapeType="1"/>
              </p:cNvSpPr>
              <p:nvPr/>
            </p:nvSpPr>
            <p:spPr bwMode="auto">
              <a:xfrm>
                <a:off x="17526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676" name="Line 48">
                <a:extLst>
                  <a:ext uri="{FF2B5EF4-FFF2-40B4-BE49-F238E27FC236}">
                    <a16:creationId xmlns:a16="http://schemas.microsoft.com/office/drawing/2014/main" id="{14F02BED-CAB8-46FD-9DA8-EEB8BC4BA5B7}"/>
                  </a:ext>
                </a:extLst>
              </p:cNvPr>
              <p:cNvSpPr>
                <a:spLocks noChangeShapeType="1"/>
              </p:cNvSpPr>
              <p:nvPr/>
            </p:nvSpPr>
            <p:spPr bwMode="auto">
              <a:xfrm>
                <a:off x="20574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677" name="Line 49">
                <a:extLst>
                  <a:ext uri="{FF2B5EF4-FFF2-40B4-BE49-F238E27FC236}">
                    <a16:creationId xmlns:a16="http://schemas.microsoft.com/office/drawing/2014/main" id="{09E33D0C-14C6-409E-9A50-CAC97EFB97E9}"/>
                  </a:ext>
                </a:extLst>
              </p:cNvPr>
              <p:cNvSpPr>
                <a:spLocks noChangeShapeType="1"/>
              </p:cNvSpPr>
              <p:nvPr/>
            </p:nvSpPr>
            <p:spPr bwMode="auto">
              <a:xfrm>
                <a:off x="23622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678" name="Line 50">
                <a:extLst>
                  <a:ext uri="{FF2B5EF4-FFF2-40B4-BE49-F238E27FC236}">
                    <a16:creationId xmlns:a16="http://schemas.microsoft.com/office/drawing/2014/main" id="{321C84C9-4BD2-4312-AF5D-CFE91C4B2B13}"/>
                  </a:ext>
                </a:extLst>
              </p:cNvPr>
              <p:cNvSpPr>
                <a:spLocks noChangeShapeType="1"/>
              </p:cNvSpPr>
              <p:nvPr/>
            </p:nvSpPr>
            <p:spPr bwMode="auto">
              <a:xfrm>
                <a:off x="27432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679" name="Line 51">
                <a:extLst>
                  <a:ext uri="{FF2B5EF4-FFF2-40B4-BE49-F238E27FC236}">
                    <a16:creationId xmlns:a16="http://schemas.microsoft.com/office/drawing/2014/main" id="{A2EE2D6F-62C0-4C2C-8D19-E8A37A05EEE3}"/>
                  </a:ext>
                </a:extLst>
              </p:cNvPr>
              <p:cNvSpPr>
                <a:spLocks noChangeShapeType="1"/>
              </p:cNvSpPr>
              <p:nvPr/>
            </p:nvSpPr>
            <p:spPr bwMode="auto">
              <a:xfrm>
                <a:off x="31242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680" name="Line 52">
                <a:extLst>
                  <a:ext uri="{FF2B5EF4-FFF2-40B4-BE49-F238E27FC236}">
                    <a16:creationId xmlns:a16="http://schemas.microsoft.com/office/drawing/2014/main" id="{9EFE7B91-5AA9-4527-94F5-037802D2C151}"/>
                  </a:ext>
                </a:extLst>
              </p:cNvPr>
              <p:cNvSpPr>
                <a:spLocks noChangeShapeType="1"/>
              </p:cNvSpPr>
              <p:nvPr/>
            </p:nvSpPr>
            <p:spPr bwMode="auto">
              <a:xfrm>
                <a:off x="57912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681" name="Line 53">
                <a:extLst>
                  <a:ext uri="{FF2B5EF4-FFF2-40B4-BE49-F238E27FC236}">
                    <a16:creationId xmlns:a16="http://schemas.microsoft.com/office/drawing/2014/main" id="{646501CB-0C20-4B58-9B82-D07A32AC5731}"/>
                  </a:ext>
                </a:extLst>
              </p:cNvPr>
              <p:cNvSpPr>
                <a:spLocks noChangeShapeType="1"/>
              </p:cNvSpPr>
              <p:nvPr/>
            </p:nvSpPr>
            <p:spPr bwMode="auto">
              <a:xfrm>
                <a:off x="68580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682" name="Line 54">
                <a:extLst>
                  <a:ext uri="{FF2B5EF4-FFF2-40B4-BE49-F238E27FC236}">
                    <a16:creationId xmlns:a16="http://schemas.microsoft.com/office/drawing/2014/main" id="{C22AB57A-F1C3-4C69-9719-F30D87BF9940}"/>
                  </a:ext>
                </a:extLst>
              </p:cNvPr>
              <p:cNvSpPr>
                <a:spLocks noChangeShapeType="1"/>
              </p:cNvSpPr>
              <p:nvPr/>
            </p:nvSpPr>
            <p:spPr bwMode="auto">
              <a:xfrm>
                <a:off x="65532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683" name="Line 55">
                <a:extLst>
                  <a:ext uri="{FF2B5EF4-FFF2-40B4-BE49-F238E27FC236}">
                    <a16:creationId xmlns:a16="http://schemas.microsoft.com/office/drawing/2014/main" id="{DBED2902-7D3E-458C-9F51-37FD11AFA1E0}"/>
                  </a:ext>
                </a:extLst>
              </p:cNvPr>
              <p:cNvSpPr>
                <a:spLocks noChangeShapeType="1"/>
              </p:cNvSpPr>
              <p:nvPr/>
            </p:nvSpPr>
            <p:spPr bwMode="auto">
              <a:xfrm>
                <a:off x="62484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684" name="Line 56">
                <a:extLst>
                  <a:ext uri="{FF2B5EF4-FFF2-40B4-BE49-F238E27FC236}">
                    <a16:creationId xmlns:a16="http://schemas.microsoft.com/office/drawing/2014/main" id="{BD548B3D-D2C8-48AE-9070-0AF4680E7FC0}"/>
                  </a:ext>
                </a:extLst>
              </p:cNvPr>
              <p:cNvSpPr>
                <a:spLocks noChangeShapeType="1"/>
              </p:cNvSpPr>
              <p:nvPr/>
            </p:nvSpPr>
            <p:spPr bwMode="auto">
              <a:xfrm>
                <a:off x="60198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685" name="Line 57">
                <a:extLst>
                  <a:ext uri="{FF2B5EF4-FFF2-40B4-BE49-F238E27FC236}">
                    <a16:creationId xmlns:a16="http://schemas.microsoft.com/office/drawing/2014/main" id="{D0717DC5-70BF-4E0C-BBAE-D9C66DFFAC7B}"/>
                  </a:ext>
                </a:extLst>
              </p:cNvPr>
              <p:cNvSpPr>
                <a:spLocks noChangeShapeType="1"/>
              </p:cNvSpPr>
              <p:nvPr/>
            </p:nvSpPr>
            <p:spPr bwMode="auto">
              <a:xfrm>
                <a:off x="74676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686" name="Line 58">
                <a:extLst>
                  <a:ext uri="{FF2B5EF4-FFF2-40B4-BE49-F238E27FC236}">
                    <a16:creationId xmlns:a16="http://schemas.microsoft.com/office/drawing/2014/main" id="{435D0E3C-34C4-48C5-B155-28F7D17B5B52}"/>
                  </a:ext>
                </a:extLst>
              </p:cNvPr>
              <p:cNvSpPr>
                <a:spLocks noChangeShapeType="1"/>
              </p:cNvSpPr>
              <p:nvPr/>
            </p:nvSpPr>
            <p:spPr bwMode="auto">
              <a:xfrm>
                <a:off x="71628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687" name="Freeform 59">
                <a:extLst>
                  <a:ext uri="{FF2B5EF4-FFF2-40B4-BE49-F238E27FC236}">
                    <a16:creationId xmlns:a16="http://schemas.microsoft.com/office/drawing/2014/main" id="{40287E87-32F5-492F-A1A4-EDB270E7F0F6}"/>
                  </a:ext>
                </a:extLst>
              </p:cNvPr>
              <p:cNvSpPr>
                <a:spLocks/>
              </p:cNvSpPr>
              <p:nvPr/>
            </p:nvSpPr>
            <p:spPr bwMode="auto">
              <a:xfrm>
                <a:off x="4494213" y="5257800"/>
                <a:ext cx="1587" cy="460375"/>
              </a:xfrm>
              <a:custGeom>
                <a:avLst/>
                <a:gdLst>
                  <a:gd name="T0" fmla="*/ 1587 w 1"/>
                  <a:gd name="T1" fmla="*/ 0 h 290"/>
                  <a:gd name="T2" fmla="*/ 0 w 1"/>
                  <a:gd name="T3" fmla="*/ 460375 h 290"/>
                  <a:gd name="T4" fmla="*/ 0 60000 65536"/>
                  <a:gd name="T5" fmla="*/ 0 60000 65536"/>
                  <a:gd name="T6" fmla="*/ 0 w 1"/>
                  <a:gd name="T7" fmla="*/ 0 h 290"/>
                  <a:gd name="T8" fmla="*/ 1 w 1"/>
                  <a:gd name="T9" fmla="*/ 290 h 290"/>
                </a:gdLst>
                <a:ahLst/>
                <a:cxnLst>
                  <a:cxn ang="T4">
                    <a:pos x="T0" y="T1"/>
                  </a:cxn>
                  <a:cxn ang="T5">
                    <a:pos x="T2" y="T3"/>
                  </a:cxn>
                </a:cxnLst>
                <a:rect l="T6" t="T7" r="T8" b="T9"/>
                <a:pathLst>
                  <a:path w="1" h="290">
                    <a:moveTo>
                      <a:pt x="1" y="0"/>
                    </a:moveTo>
                    <a:lnTo>
                      <a:pt x="0" y="290"/>
                    </a:lnTo>
                  </a:path>
                </a:pathLst>
              </a:custGeom>
              <a:noFill/>
              <a:ln w="952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6688" name="Line 60">
                <a:extLst>
                  <a:ext uri="{FF2B5EF4-FFF2-40B4-BE49-F238E27FC236}">
                    <a16:creationId xmlns:a16="http://schemas.microsoft.com/office/drawing/2014/main" id="{13BFBC83-F0A8-4EB1-8424-1AB3C0378447}"/>
                  </a:ext>
                </a:extLst>
              </p:cNvPr>
              <p:cNvSpPr>
                <a:spLocks noChangeShapeType="1"/>
              </p:cNvSpPr>
              <p:nvPr/>
            </p:nvSpPr>
            <p:spPr bwMode="auto">
              <a:xfrm flipV="1">
                <a:off x="2362200" y="5334000"/>
                <a:ext cx="152400" cy="15240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26689" name="Line 61">
                <a:extLst>
                  <a:ext uri="{FF2B5EF4-FFF2-40B4-BE49-F238E27FC236}">
                    <a16:creationId xmlns:a16="http://schemas.microsoft.com/office/drawing/2014/main" id="{46436FD8-B88F-488E-8E66-D8CEE96D01D0}"/>
                  </a:ext>
                </a:extLst>
              </p:cNvPr>
              <p:cNvSpPr>
                <a:spLocks noChangeShapeType="1"/>
              </p:cNvSpPr>
              <p:nvPr/>
            </p:nvSpPr>
            <p:spPr bwMode="auto">
              <a:xfrm flipV="1">
                <a:off x="2514600" y="5257800"/>
                <a:ext cx="3810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90" name="Text Box 62">
                <a:extLst>
                  <a:ext uri="{FF2B5EF4-FFF2-40B4-BE49-F238E27FC236}">
                    <a16:creationId xmlns:a16="http://schemas.microsoft.com/office/drawing/2014/main" id="{3BE26D50-5406-442F-A1F6-D8D9DBCD55BA}"/>
                  </a:ext>
                </a:extLst>
              </p:cNvPr>
              <p:cNvSpPr txBox="1">
                <a:spLocks noChangeArrowheads="1"/>
              </p:cNvSpPr>
              <p:nvPr/>
            </p:nvSpPr>
            <p:spPr bwMode="auto">
              <a:xfrm>
                <a:off x="2819400" y="5105400"/>
                <a:ext cx="811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15 kN/m</a:t>
                </a:r>
              </a:p>
            </p:txBody>
          </p:sp>
          <p:sp>
            <p:nvSpPr>
              <p:cNvPr id="26691" name="Line 63">
                <a:extLst>
                  <a:ext uri="{FF2B5EF4-FFF2-40B4-BE49-F238E27FC236}">
                    <a16:creationId xmlns:a16="http://schemas.microsoft.com/office/drawing/2014/main" id="{F7AF0490-8F62-4A00-BEE3-458A8B8DD9B2}"/>
                  </a:ext>
                </a:extLst>
              </p:cNvPr>
              <p:cNvSpPr>
                <a:spLocks noChangeShapeType="1"/>
              </p:cNvSpPr>
              <p:nvPr/>
            </p:nvSpPr>
            <p:spPr bwMode="auto">
              <a:xfrm flipV="1">
                <a:off x="6172200" y="5334000"/>
                <a:ext cx="152400" cy="15240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26692" name="Line 64">
                <a:extLst>
                  <a:ext uri="{FF2B5EF4-FFF2-40B4-BE49-F238E27FC236}">
                    <a16:creationId xmlns:a16="http://schemas.microsoft.com/office/drawing/2014/main" id="{5736A7C2-AC92-44A2-ACB8-D2FDF3B42308}"/>
                  </a:ext>
                </a:extLst>
              </p:cNvPr>
              <p:cNvSpPr>
                <a:spLocks noChangeShapeType="1"/>
              </p:cNvSpPr>
              <p:nvPr/>
            </p:nvSpPr>
            <p:spPr bwMode="auto">
              <a:xfrm flipV="1">
                <a:off x="6324600" y="5257800"/>
                <a:ext cx="3810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93" name="Text Box 65">
                <a:extLst>
                  <a:ext uri="{FF2B5EF4-FFF2-40B4-BE49-F238E27FC236}">
                    <a16:creationId xmlns:a16="http://schemas.microsoft.com/office/drawing/2014/main" id="{9825158A-50EB-43AE-A7DC-09773840A1C8}"/>
                  </a:ext>
                </a:extLst>
              </p:cNvPr>
              <p:cNvSpPr txBox="1">
                <a:spLocks noChangeArrowheads="1"/>
              </p:cNvSpPr>
              <p:nvPr/>
            </p:nvSpPr>
            <p:spPr bwMode="auto">
              <a:xfrm>
                <a:off x="6629400" y="5105400"/>
                <a:ext cx="811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10 kN/m</a:t>
                </a:r>
              </a:p>
            </p:txBody>
          </p:sp>
          <p:sp>
            <p:nvSpPr>
              <p:cNvPr id="26694" name="Text Box 66">
                <a:extLst>
                  <a:ext uri="{FF2B5EF4-FFF2-40B4-BE49-F238E27FC236}">
                    <a16:creationId xmlns:a16="http://schemas.microsoft.com/office/drawing/2014/main" id="{48A14678-9916-404D-9C4A-5AA350B11E71}"/>
                  </a:ext>
                </a:extLst>
              </p:cNvPr>
              <p:cNvSpPr txBox="1">
                <a:spLocks noChangeArrowheads="1"/>
              </p:cNvSpPr>
              <p:nvPr/>
            </p:nvSpPr>
            <p:spPr bwMode="auto">
              <a:xfrm>
                <a:off x="4191000" y="4953000"/>
                <a:ext cx="78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solidFill>
                      <a:srgbClr val="FF0000"/>
                    </a:solidFill>
                  </a:rPr>
                  <a:t>150 kN</a:t>
                </a:r>
              </a:p>
            </p:txBody>
          </p:sp>
          <p:sp>
            <p:nvSpPr>
              <p:cNvPr id="26695" name="Line 67">
                <a:extLst>
                  <a:ext uri="{FF2B5EF4-FFF2-40B4-BE49-F238E27FC236}">
                    <a16:creationId xmlns:a16="http://schemas.microsoft.com/office/drawing/2014/main" id="{E624FD73-D442-46C0-BA26-DA03DA90EA1A}"/>
                  </a:ext>
                </a:extLst>
              </p:cNvPr>
              <p:cNvSpPr>
                <a:spLocks noChangeShapeType="1"/>
              </p:cNvSpPr>
              <p:nvPr/>
            </p:nvSpPr>
            <p:spPr bwMode="auto">
              <a:xfrm>
                <a:off x="1219200" y="6248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96" name="Line 68">
                <a:extLst>
                  <a:ext uri="{FF2B5EF4-FFF2-40B4-BE49-F238E27FC236}">
                    <a16:creationId xmlns:a16="http://schemas.microsoft.com/office/drawing/2014/main" id="{36C930AC-4969-44E3-AFEC-C2F0230EC51E}"/>
                  </a:ext>
                </a:extLst>
              </p:cNvPr>
              <p:cNvSpPr>
                <a:spLocks noChangeShapeType="1"/>
              </p:cNvSpPr>
              <p:nvPr/>
            </p:nvSpPr>
            <p:spPr bwMode="auto">
              <a:xfrm>
                <a:off x="3505200" y="6324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97" name="Line 69">
                <a:extLst>
                  <a:ext uri="{FF2B5EF4-FFF2-40B4-BE49-F238E27FC236}">
                    <a16:creationId xmlns:a16="http://schemas.microsoft.com/office/drawing/2014/main" id="{DE7DC334-F103-459B-9847-34B310C00944}"/>
                  </a:ext>
                </a:extLst>
              </p:cNvPr>
              <p:cNvSpPr>
                <a:spLocks noChangeShapeType="1"/>
              </p:cNvSpPr>
              <p:nvPr/>
            </p:nvSpPr>
            <p:spPr bwMode="auto">
              <a:xfrm>
                <a:off x="5562600" y="6324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98" name="Line 70">
                <a:extLst>
                  <a:ext uri="{FF2B5EF4-FFF2-40B4-BE49-F238E27FC236}">
                    <a16:creationId xmlns:a16="http://schemas.microsoft.com/office/drawing/2014/main" id="{8085886C-4278-4C65-8DD2-A873B447EF64}"/>
                  </a:ext>
                </a:extLst>
              </p:cNvPr>
              <p:cNvSpPr>
                <a:spLocks noChangeShapeType="1"/>
              </p:cNvSpPr>
              <p:nvPr/>
            </p:nvSpPr>
            <p:spPr bwMode="auto">
              <a:xfrm>
                <a:off x="7772400" y="6248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99" name="Line 71">
                <a:extLst>
                  <a:ext uri="{FF2B5EF4-FFF2-40B4-BE49-F238E27FC236}">
                    <a16:creationId xmlns:a16="http://schemas.microsoft.com/office/drawing/2014/main" id="{4EE06A1C-5982-4D6D-837B-889E84884934}"/>
                  </a:ext>
                </a:extLst>
              </p:cNvPr>
              <p:cNvSpPr>
                <a:spLocks noChangeShapeType="1"/>
              </p:cNvSpPr>
              <p:nvPr/>
            </p:nvSpPr>
            <p:spPr bwMode="auto">
              <a:xfrm>
                <a:off x="1219200" y="6400800"/>
                <a:ext cx="6553200"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700" name="Line 72">
                <a:extLst>
                  <a:ext uri="{FF2B5EF4-FFF2-40B4-BE49-F238E27FC236}">
                    <a16:creationId xmlns:a16="http://schemas.microsoft.com/office/drawing/2014/main" id="{0B42CAA1-8637-4020-AE7A-4D1AA9F17B47}"/>
                  </a:ext>
                </a:extLst>
              </p:cNvPr>
              <p:cNvSpPr>
                <a:spLocks noChangeShapeType="1"/>
              </p:cNvSpPr>
              <p:nvPr/>
            </p:nvSpPr>
            <p:spPr bwMode="auto">
              <a:xfrm flipH="1">
                <a:off x="3429000" y="63246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01" name="Line 73">
                <a:extLst>
                  <a:ext uri="{FF2B5EF4-FFF2-40B4-BE49-F238E27FC236}">
                    <a16:creationId xmlns:a16="http://schemas.microsoft.com/office/drawing/2014/main" id="{5AE3B593-075D-48F6-A43B-7B86F08653DD}"/>
                  </a:ext>
                </a:extLst>
              </p:cNvPr>
              <p:cNvSpPr>
                <a:spLocks noChangeShapeType="1"/>
              </p:cNvSpPr>
              <p:nvPr/>
            </p:nvSpPr>
            <p:spPr bwMode="auto">
              <a:xfrm flipH="1">
                <a:off x="5486400" y="63246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02" name="Text Box 74">
                <a:extLst>
                  <a:ext uri="{FF2B5EF4-FFF2-40B4-BE49-F238E27FC236}">
                    <a16:creationId xmlns:a16="http://schemas.microsoft.com/office/drawing/2014/main" id="{6BD196EA-5B15-4963-A02F-8E708E706EB7}"/>
                  </a:ext>
                </a:extLst>
              </p:cNvPr>
              <p:cNvSpPr txBox="1">
                <a:spLocks noChangeArrowheads="1"/>
              </p:cNvSpPr>
              <p:nvPr/>
            </p:nvSpPr>
            <p:spPr bwMode="auto">
              <a:xfrm>
                <a:off x="1905000" y="6172200"/>
                <a:ext cx="455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8 m</a:t>
                </a:r>
              </a:p>
            </p:txBody>
          </p:sp>
          <p:sp>
            <p:nvSpPr>
              <p:cNvPr id="26703" name="Text Box 75">
                <a:extLst>
                  <a:ext uri="{FF2B5EF4-FFF2-40B4-BE49-F238E27FC236}">
                    <a16:creationId xmlns:a16="http://schemas.microsoft.com/office/drawing/2014/main" id="{3EB9A38D-8D69-4714-BF81-6F93BF9071F6}"/>
                  </a:ext>
                </a:extLst>
              </p:cNvPr>
              <p:cNvSpPr txBox="1">
                <a:spLocks noChangeArrowheads="1"/>
              </p:cNvSpPr>
              <p:nvPr/>
            </p:nvSpPr>
            <p:spPr bwMode="auto">
              <a:xfrm>
                <a:off x="4267200" y="6172200"/>
                <a:ext cx="455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6 m</a:t>
                </a:r>
              </a:p>
            </p:txBody>
          </p:sp>
          <p:sp>
            <p:nvSpPr>
              <p:cNvPr id="26704" name="Text Box 76">
                <a:extLst>
                  <a:ext uri="{FF2B5EF4-FFF2-40B4-BE49-F238E27FC236}">
                    <a16:creationId xmlns:a16="http://schemas.microsoft.com/office/drawing/2014/main" id="{9A8A857E-7FEA-4896-838B-73C475B0F048}"/>
                  </a:ext>
                </a:extLst>
              </p:cNvPr>
              <p:cNvSpPr txBox="1">
                <a:spLocks noChangeArrowheads="1"/>
              </p:cNvSpPr>
              <p:nvPr/>
            </p:nvSpPr>
            <p:spPr bwMode="auto">
              <a:xfrm>
                <a:off x="6477000" y="6172200"/>
                <a:ext cx="455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8 m</a:t>
                </a:r>
              </a:p>
            </p:txBody>
          </p:sp>
          <p:sp>
            <p:nvSpPr>
              <p:cNvPr id="26705" name="Text Box 77">
                <a:extLst>
                  <a:ext uri="{FF2B5EF4-FFF2-40B4-BE49-F238E27FC236}">
                    <a16:creationId xmlns:a16="http://schemas.microsoft.com/office/drawing/2014/main" id="{34A2093B-100D-45B1-BA8B-F0A1E27CB202}"/>
                  </a:ext>
                </a:extLst>
              </p:cNvPr>
              <p:cNvSpPr txBox="1">
                <a:spLocks noChangeArrowheads="1"/>
              </p:cNvSpPr>
              <p:nvPr/>
            </p:nvSpPr>
            <p:spPr bwMode="auto">
              <a:xfrm>
                <a:off x="838200" y="57150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A</a:t>
                </a:r>
              </a:p>
            </p:txBody>
          </p:sp>
          <p:sp>
            <p:nvSpPr>
              <p:cNvPr id="26706" name="Text Box 79">
                <a:extLst>
                  <a:ext uri="{FF2B5EF4-FFF2-40B4-BE49-F238E27FC236}">
                    <a16:creationId xmlns:a16="http://schemas.microsoft.com/office/drawing/2014/main" id="{B2EC2A1B-9DA8-4C9E-87F6-ABC82F5FA758}"/>
                  </a:ext>
                </a:extLst>
              </p:cNvPr>
              <p:cNvSpPr txBox="1">
                <a:spLocks noChangeArrowheads="1"/>
              </p:cNvSpPr>
              <p:nvPr/>
            </p:nvSpPr>
            <p:spPr bwMode="auto">
              <a:xfrm>
                <a:off x="5715000" y="5791200"/>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C</a:t>
                </a:r>
              </a:p>
            </p:txBody>
          </p:sp>
          <p:sp>
            <p:nvSpPr>
              <p:cNvPr id="26707" name="Text Box 80">
                <a:extLst>
                  <a:ext uri="{FF2B5EF4-FFF2-40B4-BE49-F238E27FC236}">
                    <a16:creationId xmlns:a16="http://schemas.microsoft.com/office/drawing/2014/main" id="{03AA3827-A0FF-48FF-AAB3-3C97B29306B9}"/>
                  </a:ext>
                </a:extLst>
              </p:cNvPr>
              <p:cNvSpPr txBox="1">
                <a:spLocks noChangeArrowheads="1"/>
              </p:cNvSpPr>
              <p:nvPr/>
            </p:nvSpPr>
            <p:spPr bwMode="auto">
              <a:xfrm>
                <a:off x="7848600" y="5715000"/>
                <a:ext cx="2952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D</a:t>
                </a:r>
              </a:p>
            </p:txBody>
          </p:sp>
          <p:sp>
            <p:nvSpPr>
              <p:cNvPr id="26708" name="Text Box 81">
                <a:extLst>
                  <a:ext uri="{FF2B5EF4-FFF2-40B4-BE49-F238E27FC236}">
                    <a16:creationId xmlns:a16="http://schemas.microsoft.com/office/drawing/2014/main" id="{C285C594-AB67-41D1-9E7F-F3FC96FAB8EB}"/>
                  </a:ext>
                </a:extLst>
              </p:cNvPr>
              <p:cNvSpPr txBox="1">
                <a:spLocks noChangeArrowheads="1"/>
              </p:cNvSpPr>
              <p:nvPr/>
            </p:nvSpPr>
            <p:spPr bwMode="auto">
              <a:xfrm>
                <a:off x="1981200" y="5867400"/>
                <a:ext cx="2295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I</a:t>
                </a:r>
              </a:p>
            </p:txBody>
          </p:sp>
          <p:sp>
            <p:nvSpPr>
              <p:cNvPr id="26709" name="Text Box 82">
                <a:extLst>
                  <a:ext uri="{FF2B5EF4-FFF2-40B4-BE49-F238E27FC236}">
                    <a16:creationId xmlns:a16="http://schemas.microsoft.com/office/drawing/2014/main" id="{E7F57A53-0D04-4CE7-86B8-048C83BAC316}"/>
                  </a:ext>
                </a:extLst>
              </p:cNvPr>
              <p:cNvSpPr txBox="1">
                <a:spLocks noChangeArrowheads="1"/>
              </p:cNvSpPr>
              <p:nvPr/>
            </p:nvSpPr>
            <p:spPr bwMode="auto">
              <a:xfrm>
                <a:off x="4343400" y="5867400"/>
                <a:ext cx="2295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I</a:t>
                </a:r>
              </a:p>
            </p:txBody>
          </p:sp>
          <p:sp>
            <p:nvSpPr>
              <p:cNvPr id="26710" name="Text Box 83">
                <a:extLst>
                  <a:ext uri="{FF2B5EF4-FFF2-40B4-BE49-F238E27FC236}">
                    <a16:creationId xmlns:a16="http://schemas.microsoft.com/office/drawing/2014/main" id="{B03B159C-0C2A-4531-A39D-651979BCA32C}"/>
                  </a:ext>
                </a:extLst>
              </p:cNvPr>
              <p:cNvSpPr txBox="1">
                <a:spLocks noChangeArrowheads="1"/>
              </p:cNvSpPr>
              <p:nvPr/>
            </p:nvSpPr>
            <p:spPr bwMode="auto">
              <a:xfrm>
                <a:off x="6477000" y="5867400"/>
                <a:ext cx="2295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I</a:t>
                </a:r>
              </a:p>
            </p:txBody>
          </p:sp>
          <p:sp>
            <p:nvSpPr>
              <p:cNvPr id="26711" name="Line 84">
                <a:extLst>
                  <a:ext uri="{FF2B5EF4-FFF2-40B4-BE49-F238E27FC236}">
                    <a16:creationId xmlns:a16="http://schemas.microsoft.com/office/drawing/2014/main" id="{FEDB7681-C85A-4AED-A89A-71260E60A4E0}"/>
                  </a:ext>
                </a:extLst>
              </p:cNvPr>
              <p:cNvSpPr>
                <a:spLocks noChangeShapeType="1"/>
              </p:cNvSpPr>
              <p:nvPr/>
            </p:nvSpPr>
            <p:spPr bwMode="auto">
              <a:xfrm>
                <a:off x="3505200" y="5562600"/>
                <a:ext cx="990600"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712" name="Text Box 85">
                <a:extLst>
                  <a:ext uri="{FF2B5EF4-FFF2-40B4-BE49-F238E27FC236}">
                    <a16:creationId xmlns:a16="http://schemas.microsoft.com/office/drawing/2014/main" id="{25CE0B2A-2849-4F7E-B9FA-89016E4EFCE2}"/>
                  </a:ext>
                </a:extLst>
              </p:cNvPr>
              <p:cNvSpPr txBox="1">
                <a:spLocks noChangeArrowheads="1"/>
              </p:cNvSpPr>
              <p:nvPr/>
            </p:nvSpPr>
            <p:spPr bwMode="auto">
              <a:xfrm>
                <a:off x="3733800" y="5334000"/>
                <a:ext cx="455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3 m</a:t>
                </a:r>
              </a:p>
            </p:txBody>
          </p:sp>
          <p:sp>
            <p:nvSpPr>
              <p:cNvPr id="26713" name="Text Box 78">
                <a:extLst>
                  <a:ext uri="{FF2B5EF4-FFF2-40B4-BE49-F238E27FC236}">
                    <a16:creationId xmlns:a16="http://schemas.microsoft.com/office/drawing/2014/main" id="{5EC57152-C5D6-44B0-BD87-AC25365BF37E}"/>
                  </a:ext>
                </a:extLst>
              </p:cNvPr>
              <p:cNvSpPr txBox="1">
                <a:spLocks noChangeArrowheads="1"/>
              </p:cNvSpPr>
              <p:nvPr/>
            </p:nvSpPr>
            <p:spPr bwMode="auto">
              <a:xfrm>
                <a:off x="3657600" y="5791200"/>
                <a:ext cx="2824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B</a:t>
                </a:r>
              </a:p>
            </p:txBody>
          </p:sp>
        </p:grpSp>
        <p:sp>
          <p:nvSpPr>
            <p:cNvPr id="94" name="Rectangle 93">
              <a:extLst>
                <a:ext uri="{FF2B5EF4-FFF2-40B4-BE49-F238E27FC236}">
                  <a16:creationId xmlns:a16="http://schemas.microsoft.com/office/drawing/2014/main" id="{6796D2F7-6DF8-42BB-9A83-EF9BC04AF575}"/>
                </a:ext>
              </a:extLst>
            </p:cNvPr>
            <p:cNvSpPr/>
            <p:nvPr/>
          </p:nvSpPr>
          <p:spPr>
            <a:xfrm>
              <a:off x="1219200" y="5257801"/>
              <a:ext cx="6553199" cy="1524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17808179-B9F2-4A48-AAC6-12CFA9A4A245}"/>
              </a:ext>
            </a:extLst>
          </p:cNvPr>
          <p:cNvSpPr txBox="1">
            <a:spLocks noChangeArrowheads="1"/>
          </p:cNvSpPr>
          <p:nvPr/>
        </p:nvSpPr>
        <p:spPr bwMode="auto">
          <a:xfrm>
            <a:off x="762000" y="963613"/>
            <a:ext cx="67532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u="sng">
                <a:solidFill>
                  <a:srgbClr val="3333FF"/>
                </a:solidFill>
              </a:rPr>
              <a:t>In beam AB</a:t>
            </a:r>
            <a:endParaRPr lang="en-US" altLang="en-US" sz="2000">
              <a:solidFill>
                <a:srgbClr val="3333FF"/>
              </a:solidFill>
            </a:endParaRPr>
          </a:p>
          <a:p>
            <a:pPr eaLnBrk="1" hangingPunct="1"/>
            <a:r>
              <a:rPr lang="en-US" altLang="en-US" sz="2000"/>
              <a:t>Fixed end moment at A = -wl</a:t>
            </a:r>
            <a:r>
              <a:rPr lang="en-US" altLang="en-US" sz="2000" baseline="30000"/>
              <a:t>2</a:t>
            </a:r>
            <a:r>
              <a:rPr lang="en-US" altLang="en-US" sz="2000"/>
              <a:t>/12 = - (15)(8)(8)/12 = - 80 kN.m</a:t>
            </a:r>
          </a:p>
          <a:p>
            <a:pPr eaLnBrk="1" hangingPunct="1"/>
            <a:r>
              <a:rPr lang="en-US" altLang="en-US" sz="2000"/>
              <a:t>Fixed end moment at B = +wl</a:t>
            </a:r>
            <a:r>
              <a:rPr lang="en-US" altLang="en-US" sz="2000" baseline="30000"/>
              <a:t>2</a:t>
            </a:r>
            <a:r>
              <a:rPr lang="en-US" altLang="en-US" sz="2000"/>
              <a:t>/12 = +(15)(8)(8)/12 = + 80 kN.m</a:t>
            </a:r>
            <a:endParaRPr lang="en-US" altLang="en-US"/>
          </a:p>
        </p:txBody>
      </p:sp>
      <p:sp>
        <p:nvSpPr>
          <p:cNvPr id="27651" name="Text Box 3">
            <a:extLst>
              <a:ext uri="{FF2B5EF4-FFF2-40B4-BE49-F238E27FC236}">
                <a16:creationId xmlns:a16="http://schemas.microsoft.com/office/drawing/2014/main" id="{6B08E203-7A08-439C-B7E5-FF164C518688}"/>
              </a:ext>
            </a:extLst>
          </p:cNvPr>
          <p:cNvSpPr txBox="1">
            <a:spLocks noChangeArrowheads="1"/>
          </p:cNvSpPr>
          <p:nvPr/>
        </p:nvSpPr>
        <p:spPr bwMode="auto">
          <a:xfrm>
            <a:off x="838200" y="2362200"/>
            <a:ext cx="707866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u="sng">
                <a:solidFill>
                  <a:srgbClr val="3333FF"/>
                </a:solidFill>
              </a:rPr>
              <a:t>In beam BC</a:t>
            </a:r>
            <a:endParaRPr lang="en-US" altLang="en-US" sz="2000">
              <a:solidFill>
                <a:srgbClr val="3333FF"/>
              </a:solidFill>
            </a:endParaRPr>
          </a:p>
          <a:p>
            <a:pPr eaLnBrk="1" hangingPunct="1"/>
            <a:r>
              <a:rPr lang="en-US" altLang="en-US" sz="2000"/>
              <a:t>Fixed end moment at B = - (Pab</a:t>
            </a:r>
            <a:r>
              <a:rPr lang="en-US" altLang="en-US" sz="2000" baseline="30000"/>
              <a:t>2</a:t>
            </a:r>
            <a:r>
              <a:rPr lang="en-US" altLang="en-US" sz="2000"/>
              <a:t>)/l</a:t>
            </a:r>
            <a:r>
              <a:rPr lang="en-US" altLang="en-US" sz="2000" baseline="30000"/>
              <a:t>2 </a:t>
            </a:r>
            <a:r>
              <a:rPr lang="en-US" altLang="en-US" sz="2000"/>
              <a:t>= - (150)(3)(3)</a:t>
            </a:r>
            <a:r>
              <a:rPr lang="en-US" altLang="en-US" sz="2000" baseline="30000"/>
              <a:t>2</a:t>
            </a:r>
            <a:r>
              <a:rPr lang="en-US" altLang="en-US" sz="2000"/>
              <a:t>/6</a:t>
            </a:r>
            <a:r>
              <a:rPr lang="en-US" altLang="en-US" sz="2000" baseline="30000"/>
              <a:t>2</a:t>
            </a:r>
            <a:r>
              <a:rPr lang="en-US" altLang="en-US" sz="2000"/>
              <a:t> </a:t>
            </a:r>
          </a:p>
          <a:p>
            <a:pPr eaLnBrk="1" hangingPunct="1"/>
            <a:r>
              <a:rPr lang="en-US" altLang="en-US" sz="2000"/>
              <a:t>					= -112.5 kN.m</a:t>
            </a:r>
          </a:p>
          <a:p>
            <a:pPr eaLnBrk="1" hangingPunct="1"/>
            <a:r>
              <a:rPr lang="en-US" altLang="en-US" sz="2000"/>
              <a:t>Fixed end moment at C = + (Pab</a:t>
            </a:r>
            <a:r>
              <a:rPr lang="en-US" altLang="en-US" sz="2000" baseline="30000"/>
              <a:t>2</a:t>
            </a:r>
            <a:r>
              <a:rPr lang="en-US" altLang="en-US" sz="2000"/>
              <a:t>)/l</a:t>
            </a:r>
            <a:r>
              <a:rPr lang="en-US" altLang="en-US" sz="2000" baseline="30000"/>
              <a:t>2 </a:t>
            </a:r>
            <a:r>
              <a:rPr lang="en-US" altLang="en-US" sz="2000"/>
              <a:t>= + (150)(3)(3)</a:t>
            </a:r>
            <a:r>
              <a:rPr lang="en-US" altLang="en-US" sz="2000" baseline="30000"/>
              <a:t>2</a:t>
            </a:r>
            <a:r>
              <a:rPr lang="en-US" altLang="en-US" sz="2000"/>
              <a:t>/6</a:t>
            </a:r>
            <a:r>
              <a:rPr lang="en-US" altLang="en-US" sz="2000" baseline="30000"/>
              <a:t>2</a:t>
            </a:r>
            <a:r>
              <a:rPr lang="en-US" altLang="en-US" sz="2000"/>
              <a:t> </a:t>
            </a:r>
          </a:p>
          <a:p>
            <a:pPr eaLnBrk="1" hangingPunct="1"/>
            <a:r>
              <a:rPr lang="en-US" altLang="en-US" sz="2000"/>
              <a:t>					= + 112.5 kN.m</a:t>
            </a:r>
          </a:p>
          <a:p>
            <a:pPr eaLnBrk="1" hangingPunct="1"/>
            <a:endParaRPr lang="en-US" altLang="en-US" sz="2000" u="sng"/>
          </a:p>
        </p:txBody>
      </p:sp>
      <p:sp>
        <p:nvSpPr>
          <p:cNvPr id="27652" name="Text Box 4">
            <a:extLst>
              <a:ext uri="{FF2B5EF4-FFF2-40B4-BE49-F238E27FC236}">
                <a16:creationId xmlns:a16="http://schemas.microsoft.com/office/drawing/2014/main" id="{EBFDCA5C-4E52-4FA8-AD7C-19CD112E68E2}"/>
              </a:ext>
            </a:extLst>
          </p:cNvPr>
          <p:cNvSpPr txBox="1">
            <a:spLocks noChangeArrowheads="1"/>
          </p:cNvSpPr>
          <p:nvPr/>
        </p:nvSpPr>
        <p:spPr bwMode="auto">
          <a:xfrm>
            <a:off x="533400" y="4697413"/>
            <a:ext cx="70215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u="sng">
                <a:solidFill>
                  <a:srgbClr val="3333FF"/>
                </a:solidFill>
              </a:rPr>
              <a:t>In beam CD</a:t>
            </a:r>
            <a:endParaRPr lang="en-US" altLang="en-US" sz="2000">
              <a:solidFill>
                <a:srgbClr val="3333FF"/>
              </a:solidFill>
            </a:endParaRPr>
          </a:p>
          <a:p>
            <a:pPr eaLnBrk="1" hangingPunct="1"/>
            <a:r>
              <a:rPr lang="en-US" altLang="en-US" sz="2000"/>
              <a:t>Fixed end moment at C = -wl</a:t>
            </a:r>
            <a:r>
              <a:rPr lang="en-US" altLang="en-US" sz="2000" baseline="30000"/>
              <a:t>2</a:t>
            </a:r>
            <a:r>
              <a:rPr lang="en-US" altLang="en-US" sz="2000"/>
              <a:t>/12 = - (10)(8)(8)/12 = - 53.33 kN.m</a:t>
            </a:r>
          </a:p>
          <a:p>
            <a:pPr eaLnBrk="1" hangingPunct="1"/>
            <a:r>
              <a:rPr lang="en-US" altLang="en-US" sz="2000"/>
              <a:t>Fixed end moment at D = +wl</a:t>
            </a:r>
            <a:r>
              <a:rPr lang="en-US" altLang="en-US" sz="2000" baseline="30000"/>
              <a:t>2</a:t>
            </a:r>
            <a:r>
              <a:rPr lang="en-US" altLang="en-US" sz="2000"/>
              <a:t>/12 = +(10)(8)(8)/12 = + 53.33kN.m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2F1B58F8-849F-4EA1-A2AD-CC08CD287FD8}"/>
              </a:ext>
            </a:extLst>
          </p:cNvPr>
          <p:cNvSpPr txBox="1">
            <a:spLocks noChangeArrowheads="1"/>
          </p:cNvSpPr>
          <p:nvPr/>
        </p:nvSpPr>
        <p:spPr bwMode="auto">
          <a:xfrm>
            <a:off x="762000" y="228600"/>
            <a:ext cx="990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200" b="1" u="sng">
                <a:solidFill>
                  <a:srgbClr val="FF00FF"/>
                </a:solidFill>
              </a:rPr>
              <a:t>Step II</a:t>
            </a:r>
            <a:endParaRPr lang="en-US" altLang="en-US" sz="2800" u="sng"/>
          </a:p>
        </p:txBody>
      </p:sp>
      <p:sp>
        <p:nvSpPr>
          <p:cNvPr id="3" name="Text Box 3">
            <a:extLst>
              <a:ext uri="{FF2B5EF4-FFF2-40B4-BE49-F238E27FC236}">
                <a16:creationId xmlns:a16="http://schemas.microsoft.com/office/drawing/2014/main" id="{F9E6D8DA-1C05-4C4C-BE40-62F89C3F8C22}"/>
              </a:ext>
            </a:extLst>
          </p:cNvPr>
          <p:cNvSpPr txBox="1">
            <a:spLocks noChangeArrowheads="1"/>
          </p:cNvSpPr>
          <p:nvPr/>
        </p:nvSpPr>
        <p:spPr bwMode="auto">
          <a:xfrm>
            <a:off x="609600" y="685800"/>
            <a:ext cx="8153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a:solidFill>
                  <a:srgbClr val="00B0F0"/>
                </a:solidFill>
              </a:rPr>
              <a:t>Since the joints B, C and D were fixed artificially (to compute the fixed-end moments), now the joints B, C and D are released and allowed to rotate. Due to the  joint release, the joints rotate maintaining the continuous nature of the beam. Due to the joint release, the fixed end moments on either side of joints B, C and D act in the opposite direction now, and cause a net unbalanced moment to occur at the joint. </a:t>
            </a:r>
          </a:p>
        </p:txBody>
      </p:sp>
      <p:sp>
        <p:nvSpPr>
          <p:cNvPr id="201" name="Text Box 94">
            <a:extLst>
              <a:ext uri="{FF2B5EF4-FFF2-40B4-BE49-F238E27FC236}">
                <a16:creationId xmlns:a16="http://schemas.microsoft.com/office/drawing/2014/main" id="{76B751E4-41A0-412C-A9FB-D1747353AFB6}"/>
              </a:ext>
            </a:extLst>
          </p:cNvPr>
          <p:cNvSpPr txBox="1">
            <a:spLocks noChangeArrowheads="1"/>
          </p:cNvSpPr>
          <p:nvPr/>
        </p:nvSpPr>
        <p:spPr bwMode="auto">
          <a:xfrm>
            <a:off x="685800" y="4724400"/>
            <a:ext cx="256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00B0F0"/>
                </a:solidFill>
              </a:rPr>
              <a:t>Net unbalanced moment</a:t>
            </a:r>
            <a:endParaRPr lang="en-US" altLang="en-US">
              <a:solidFill>
                <a:srgbClr val="00B0F0"/>
              </a:solidFill>
            </a:endParaRPr>
          </a:p>
        </p:txBody>
      </p:sp>
      <p:grpSp>
        <p:nvGrpSpPr>
          <p:cNvPr id="4" name="Group 86">
            <a:extLst>
              <a:ext uri="{FF2B5EF4-FFF2-40B4-BE49-F238E27FC236}">
                <a16:creationId xmlns:a16="http://schemas.microsoft.com/office/drawing/2014/main" id="{598E78FD-B8C6-4BEE-A274-7059A8B8411F}"/>
              </a:ext>
            </a:extLst>
          </p:cNvPr>
          <p:cNvGrpSpPr>
            <a:grpSpLocks/>
          </p:cNvGrpSpPr>
          <p:nvPr/>
        </p:nvGrpSpPr>
        <p:grpSpPr bwMode="auto">
          <a:xfrm>
            <a:off x="838200" y="2438400"/>
            <a:ext cx="7650163" cy="2014538"/>
            <a:chOff x="838200" y="2438400"/>
            <a:chExt cx="7649460" cy="2014954"/>
          </a:xfrm>
        </p:grpSpPr>
        <p:grpSp>
          <p:nvGrpSpPr>
            <p:cNvPr id="28691" name="Group 110">
              <a:extLst>
                <a:ext uri="{FF2B5EF4-FFF2-40B4-BE49-F238E27FC236}">
                  <a16:creationId xmlns:a16="http://schemas.microsoft.com/office/drawing/2014/main" id="{542F72E6-AB15-4D56-B407-27E1F5B0E08A}"/>
                </a:ext>
              </a:extLst>
            </p:cNvPr>
            <p:cNvGrpSpPr>
              <a:grpSpLocks/>
            </p:cNvGrpSpPr>
            <p:nvPr/>
          </p:nvGrpSpPr>
          <p:grpSpPr bwMode="auto">
            <a:xfrm>
              <a:off x="1033463" y="2438400"/>
              <a:ext cx="7305674" cy="1600200"/>
              <a:chOff x="838200" y="4495800"/>
              <a:chExt cx="7305674" cy="1600200"/>
            </a:xfrm>
          </p:grpSpPr>
          <p:grpSp>
            <p:nvGrpSpPr>
              <p:cNvPr id="28702" name="Group 111">
                <a:extLst>
                  <a:ext uri="{FF2B5EF4-FFF2-40B4-BE49-F238E27FC236}">
                    <a16:creationId xmlns:a16="http://schemas.microsoft.com/office/drawing/2014/main" id="{742D442B-FE7A-415C-87CE-536D84947856}"/>
                  </a:ext>
                </a:extLst>
              </p:cNvPr>
              <p:cNvGrpSpPr>
                <a:grpSpLocks/>
              </p:cNvGrpSpPr>
              <p:nvPr/>
            </p:nvGrpSpPr>
            <p:grpSpPr bwMode="auto">
              <a:xfrm>
                <a:off x="838200" y="4495800"/>
                <a:ext cx="7305674" cy="1600200"/>
                <a:chOff x="838200" y="4953000"/>
                <a:chExt cx="7305674" cy="1600200"/>
              </a:xfrm>
            </p:grpSpPr>
            <p:sp>
              <p:nvSpPr>
                <p:cNvPr id="28704" name="Line 6">
                  <a:extLst>
                    <a:ext uri="{FF2B5EF4-FFF2-40B4-BE49-F238E27FC236}">
                      <a16:creationId xmlns:a16="http://schemas.microsoft.com/office/drawing/2014/main" id="{45D5838B-EBFB-4A13-9F26-CCC5CFE48100}"/>
                    </a:ext>
                  </a:extLst>
                </p:cNvPr>
                <p:cNvSpPr>
                  <a:spLocks noChangeShapeType="1"/>
                </p:cNvSpPr>
                <p:nvPr/>
              </p:nvSpPr>
              <p:spPr bwMode="auto">
                <a:xfrm>
                  <a:off x="1219200" y="5867400"/>
                  <a:ext cx="6553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5" name="Line 7">
                  <a:extLst>
                    <a:ext uri="{FF2B5EF4-FFF2-40B4-BE49-F238E27FC236}">
                      <a16:creationId xmlns:a16="http://schemas.microsoft.com/office/drawing/2014/main" id="{2F162933-37FA-4839-9E5A-CC6007EB4667}"/>
                    </a:ext>
                  </a:extLst>
                </p:cNvPr>
                <p:cNvSpPr>
                  <a:spLocks noChangeShapeType="1"/>
                </p:cNvSpPr>
                <p:nvPr/>
              </p:nvSpPr>
              <p:spPr bwMode="auto">
                <a:xfrm>
                  <a:off x="1219200" y="5715000"/>
                  <a:ext cx="6553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6" name="Line 8">
                  <a:extLst>
                    <a:ext uri="{FF2B5EF4-FFF2-40B4-BE49-F238E27FC236}">
                      <a16:creationId xmlns:a16="http://schemas.microsoft.com/office/drawing/2014/main" id="{BD6CAC2D-58C3-43A3-BC9C-82F854196FE7}"/>
                    </a:ext>
                  </a:extLst>
                </p:cNvPr>
                <p:cNvSpPr>
                  <a:spLocks noChangeShapeType="1"/>
                </p:cNvSpPr>
                <p:nvPr/>
              </p:nvSpPr>
              <p:spPr bwMode="auto">
                <a:xfrm>
                  <a:off x="1219200" y="54864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7" name="Freeform 9">
                  <a:extLst>
                    <a:ext uri="{FF2B5EF4-FFF2-40B4-BE49-F238E27FC236}">
                      <a16:creationId xmlns:a16="http://schemas.microsoft.com/office/drawing/2014/main" id="{73DCC8F0-F845-4912-9587-DF64EF1C7118}"/>
                    </a:ext>
                  </a:extLst>
                </p:cNvPr>
                <p:cNvSpPr>
                  <a:spLocks/>
                </p:cNvSpPr>
                <p:nvPr/>
              </p:nvSpPr>
              <p:spPr bwMode="auto">
                <a:xfrm>
                  <a:off x="3387725" y="5867400"/>
                  <a:ext cx="117475" cy="147638"/>
                </a:xfrm>
                <a:custGeom>
                  <a:avLst/>
                  <a:gdLst>
                    <a:gd name="T0" fmla="*/ 117475 w 74"/>
                    <a:gd name="T1" fmla="*/ 0 h 93"/>
                    <a:gd name="T2" fmla="*/ 0 w 74"/>
                    <a:gd name="T3" fmla="*/ 147638 h 93"/>
                    <a:gd name="T4" fmla="*/ 0 60000 65536"/>
                    <a:gd name="T5" fmla="*/ 0 60000 65536"/>
                    <a:gd name="T6" fmla="*/ 0 w 74"/>
                    <a:gd name="T7" fmla="*/ 0 h 93"/>
                    <a:gd name="T8" fmla="*/ 74 w 74"/>
                    <a:gd name="T9" fmla="*/ 93 h 93"/>
                  </a:gdLst>
                  <a:ahLst/>
                  <a:cxnLst>
                    <a:cxn ang="T4">
                      <a:pos x="T0" y="T1"/>
                    </a:cxn>
                    <a:cxn ang="T5">
                      <a:pos x="T2" y="T3"/>
                    </a:cxn>
                  </a:cxnLst>
                  <a:rect l="T6" t="T7" r="T8" b="T9"/>
                  <a:pathLst>
                    <a:path w="74" h="93">
                      <a:moveTo>
                        <a:pt x="74" y="0"/>
                      </a:moveTo>
                      <a:lnTo>
                        <a:pt x="0" y="93"/>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8708" name="Freeform 10">
                  <a:extLst>
                    <a:ext uri="{FF2B5EF4-FFF2-40B4-BE49-F238E27FC236}">
                      <a16:creationId xmlns:a16="http://schemas.microsoft.com/office/drawing/2014/main" id="{CBCDD488-F49F-45F3-AF7A-F1EFF4D523B8}"/>
                    </a:ext>
                  </a:extLst>
                </p:cNvPr>
                <p:cNvSpPr>
                  <a:spLocks/>
                </p:cNvSpPr>
                <p:nvPr/>
              </p:nvSpPr>
              <p:spPr bwMode="auto">
                <a:xfrm>
                  <a:off x="5486400" y="5867400"/>
                  <a:ext cx="117475" cy="147638"/>
                </a:xfrm>
                <a:custGeom>
                  <a:avLst/>
                  <a:gdLst>
                    <a:gd name="T0" fmla="*/ 117475 w 74"/>
                    <a:gd name="T1" fmla="*/ 0 h 93"/>
                    <a:gd name="T2" fmla="*/ 0 w 74"/>
                    <a:gd name="T3" fmla="*/ 147638 h 93"/>
                    <a:gd name="T4" fmla="*/ 0 60000 65536"/>
                    <a:gd name="T5" fmla="*/ 0 60000 65536"/>
                    <a:gd name="T6" fmla="*/ 0 w 74"/>
                    <a:gd name="T7" fmla="*/ 0 h 93"/>
                    <a:gd name="T8" fmla="*/ 74 w 74"/>
                    <a:gd name="T9" fmla="*/ 93 h 93"/>
                  </a:gdLst>
                  <a:ahLst/>
                  <a:cxnLst>
                    <a:cxn ang="T4">
                      <a:pos x="T0" y="T1"/>
                    </a:cxn>
                    <a:cxn ang="T5">
                      <a:pos x="T2" y="T3"/>
                    </a:cxn>
                  </a:cxnLst>
                  <a:rect l="T6" t="T7" r="T8" b="T9"/>
                  <a:pathLst>
                    <a:path w="74" h="93">
                      <a:moveTo>
                        <a:pt x="74" y="0"/>
                      </a:moveTo>
                      <a:lnTo>
                        <a:pt x="0" y="93"/>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8709" name="Freeform 11">
                  <a:extLst>
                    <a:ext uri="{FF2B5EF4-FFF2-40B4-BE49-F238E27FC236}">
                      <a16:creationId xmlns:a16="http://schemas.microsoft.com/office/drawing/2014/main" id="{D5C546D1-D516-4093-B17B-E83F6EF5F794}"/>
                    </a:ext>
                  </a:extLst>
                </p:cNvPr>
                <p:cNvSpPr>
                  <a:spLocks/>
                </p:cNvSpPr>
                <p:nvPr/>
              </p:nvSpPr>
              <p:spPr bwMode="auto">
                <a:xfrm>
                  <a:off x="7620000" y="5867400"/>
                  <a:ext cx="117475" cy="147638"/>
                </a:xfrm>
                <a:custGeom>
                  <a:avLst/>
                  <a:gdLst>
                    <a:gd name="T0" fmla="*/ 117475 w 74"/>
                    <a:gd name="T1" fmla="*/ 0 h 93"/>
                    <a:gd name="T2" fmla="*/ 0 w 74"/>
                    <a:gd name="T3" fmla="*/ 147638 h 93"/>
                    <a:gd name="T4" fmla="*/ 0 60000 65536"/>
                    <a:gd name="T5" fmla="*/ 0 60000 65536"/>
                    <a:gd name="T6" fmla="*/ 0 w 74"/>
                    <a:gd name="T7" fmla="*/ 0 h 93"/>
                    <a:gd name="T8" fmla="*/ 74 w 74"/>
                    <a:gd name="T9" fmla="*/ 93 h 93"/>
                  </a:gdLst>
                  <a:ahLst/>
                  <a:cxnLst>
                    <a:cxn ang="T4">
                      <a:pos x="T0" y="T1"/>
                    </a:cxn>
                    <a:cxn ang="T5">
                      <a:pos x="T2" y="T3"/>
                    </a:cxn>
                  </a:cxnLst>
                  <a:rect l="T6" t="T7" r="T8" b="T9"/>
                  <a:pathLst>
                    <a:path w="74" h="93">
                      <a:moveTo>
                        <a:pt x="74" y="0"/>
                      </a:moveTo>
                      <a:lnTo>
                        <a:pt x="0" y="93"/>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8710" name="Line 12">
                  <a:extLst>
                    <a:ext uri="{FF2B5EF4-FFF2-40B4-BE49-F238E27FC236}">
                      <a16:creationId xmlns:a16="http://schemas.microsoft.com/office/drawing/2014/main" id="{25CD2856-1EFE-449D-9215-13105EBA400D}"/>
                    </a:ext>
                  </a:extLst>
                </p:cNvPr>
                <p:cNvSpPr>
                  <a:spLocks noChangeShapeType="1"/>
                </p:cNvSpPr>
                <p:nvPr/>
              </p:nvSpPr>
              <p:spPr bwMode="auto">
                <a:xfrm>
                  <a:off x="3505200" y="58674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1" name="Line 13">
                  <a:extLst>
                    <a:ext uri="{FF2B5EF4-FFF2-40B4-BE49-F238E27FC236}">
                      <a16:creationId xmlns:a16="http://schemas.microsoft.com/office/drawing/2014/main" id="{F02C21B7-902A-40E4-82AF-96950F8A4845}"/>
                    </a:ext>
                  </a:extLst>
                </p:cNvPr>
                <p:cNvSpPr>
                  <a:spLocks noChangeShapeType="1"/>
                </p:cNvSpPr>
                <p:nvPr/>
              </p:nvSpPr>
              <p:spPr bwMode="auto">
                <a:xfrm>
                  <a:off x="3276600" y="60960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2" name="Line 14">
                  <a:extLst>
                    <a:ext uri="{FF2B5EF4-FFF2-40B4-BE49-F238E27FC236}">
                      <a16:creationId xmlns:a16="http://schemas.microsoft.com/office/drawing/2014/main" id="{5AC47690-E1BF-4E1D-A532-835B477C781C}"/>
                    </a:ext>
                  </a:extLst>
                </p:cNvPr>
                <p:cNvSpPr>
                  <a:spLocks noChangeShapeType="1"/>
                </p:cNvSpPr>
                <p:nvPr/>
              </p:nvSpPr>
              <p:spPr bwMode="auto">
                <a:xfrm>
                  <a:off x="5562600" y="58674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3" name="Line 15">
                  <a:extLst>
                    <a:ext uri="{FF2B5EF4-FFF2-40B4-BE49-F238E27FC236}">
                      <a16:creationId xmlns:a16="http://schemas.microsoft.com/office/drawing/2014/main" id="{90D4E450-DE91-48BC-BBCC-53420ACB36FA}"/>
                    </a:ext>
                  </a:extLst>
                </p:cNvPr>
                <p:cNvSpPr>
                  <a:spLocks noChangeShapeType="1"/>
                </p:cNvSpPr>
                <p:nvPr/>
              </p:nvSpPr>
              <p:spPr bwMode="auto">
                <a:xfrm>
                  <a:off x="7772400" y="58674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4" name="Line 16">
                  <a:extLst>
                    <a:ext uri="{FF2B5EF4-FFF2-40B4-BE49-F238E27FC236}">
                      <a16:creationId xmlns:a16="http://schemas.microsoft.com/office/drawing/2014/main" id="{855173A0-0AD4-4409-AA8E-2C80C7555BBC}"/>
                    </a:ext>
                  </a:extLst>
                </p:cNvPr>
                <p:cNvSpPr>
                  <a:spLocks noChangeShapeType="1"/>
                </p:cNvSpPr>
                <p:nvPr/>
              </p:nvSpPr>
              <p:spPr bwMode="auto">
                <a:xfrm>
                  <a:off x="5334000" y="60198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5" name="Line 17">
                  <a:extLst>
                    <a:ext uri="{FF2B5EF4-FFF2-40B4-BE49-F238E27FC236}">
                      <a16:creationId xmlns:a16="http://schemas.microsoft.com/office/drawing/2014/main" id="{EB873819-5158-4DFC-A8EE-4A739D16C612}"/>
                    </a:ext>
                  </a:extLst>
                </p:cNvPr>
                <p:cNvSpPr>
                  <a:spLocks noChangeShapeType="1"/>
                </p:cNvSpPr>
                <p:nvPr/>
              </p:nvSpPr>
              <p:spPr bwMode="auto">
                <a:xfrm>
                  <a:off x="7543800" y="60198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6" name="Line 18">
                  <a:extLst>
                    <a:ext uri="{FF2B5EF4-FFF2-40B4-BE49-F238E27FC236}">
                      <a16:creationId xmlns:a16="http://schemas.microsoft.com/office/drawing/2014/main" id="{2571F2DE-B33A-4F8A-BAF1-8BB9BB4737DA}"/>
                    </a:ext>
                  </a:extLst>
                </p:cNvPr>
                <p:cNvSpPr>
                  <a:spLocks noChangeShapeType="1"/>
                </p:cNvSpPr>
                <p:nvPr/>
              </p:nvSpPr>
              <p:spPr bwMode="auto">
                <a:xfrm>
                  <a:off x="7772400" y="5715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7" name="Line 19">
                  <a:extLst>
                    <a:ext uri="{FF2B5EF4-FFF2-40B4-BE49-F238E27FC236}">
                      <a16:creationId xmlns:a16="http://schemas.microsoft.com/office/drawing/2014/main" id="{533F1ED8-0282-4EB6-BFBB-88ADCF779386}"/>
                    </a:ext>
                  </a:extLst>
                </p:cNvPr>
                <p:cNvSpPr>
                  <a:spLocks noChangeShapeType="1"/>
                </p:cNvSpPr>
                <p:nvPr/>
              </p:nvSpPr>
              <p:spPr bwMode="auto">
                <a:xfrm flipH="1">
                  <a:off x="1066800" y="54864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8" name="Line 20">
                  <a:extLst>
                    <a:ext uri="{FF2B5EF4-FFF2-40B4-BE49-F238E27FC236}">
                      <a16:creationId xmlns:a16="http://schemas.microsoft.com/office/drawing/2014/main" id="{F73667B8-2809-4D77-AF5B-FAB3C9D862D1}"/>
                    </a:ext>
                  </a:extLst>
                </p:cNvPr>
                <p:cNvSpPr>
                  <a:spLocks noChangeShapeType="1"/>
                </p:cNvSpPr>
                <p:nvPr/>
              </p:nvSpPr>
              <p:spPr bwMode="auto">
                <a:xfrm flipH="1">
                  <a:off x="1066800" y="57912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9" name="Line 21">
                  <a:extLst>
                    <a:ext uri="{FF2B5EF4-FFF2-40B4-BE49-F238E27FC236}">
                      <a16:creationId xmlns:a16="http://schemas.microsoft.com/office/drawing/2014/main" id="{ED7AEFFB-04B7-4C3B-BF03-54D242C0E9FE}"/>
                    </a:ext>
                  </a:extLst>
                </p:cNvPr>
                <p:cNvSpPr>
                  <a:spLocks noChangeShapeType="1"/>
                </p:cNvSpPr>
                <p:nvPr/>
              </p:nvSpPr>
              <p:spPr bwMode="auto">
                <a:xfrm flipH="1">
                  <a:off x="1066800" y="60198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0" name="Line 22">
                  <a:extLst>
                    <a:ext uri="{FF2B5EF4-FFF2-40B4-BE49-F238E27FC236}">
                      <a16:creationId xmlns:a16="http://schemas.microsoft.com/office/drawing/2014/main" id="{1D7D52EC-463C-4BF8-931C-4C68A4582910}"/>
                    </a:ext>
                  </a:extLst>
                </p:cNvPr>
                <p:cNvSpPr>
                  <a:spLocks noChangeShapeType="1"/>
                </p:cNvSpPr>
                <p:nvPr/>
              </p:nvSpPr>
              <p:spPr bwMode="auto">
                <a:xfrm flipH="1">
                  <a:off x="1066800" y="56388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1" name="Line 23">
                  <a:extLst>
                    <a:ext uri="{FF2B5EF4-FFF2-40B4-BE49-F238E27FC236}">
                      <a16:creationId xmlns:a16="http://schemas.microsoft.com/office/drawing/2014/main" id="{0C5879D6-BF49-4E70-B1BF-5B4BDA1152FD}"/>
                    </a:ext>
                  </a:extLst>
                </p:cNvPr>
                <p:cNvSpPr>
                  <a:spLocks noChangeShapeType="1"/>
                </p:cNvSpPr>
                <p:nvPr/>
              </p:nvSpPr>
              <p:spPr bwMode="auto">
                <a:xfrm flipH="1">
                  <a:off x="32766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2" name="Line 24">
                  <a:extLst>
                    <a:ext uri="{FF2B5EF4-FFF2-40B4-BE49-F238E27FC236}">
                      <a16:creationId xmlns:a16="http://schemas.microsoft.com/office/drawing/2014/main" id="{60235B95-4C80-47DF-9B39-6BFDB1EF3824}"/>
                    </a:ext>
                  </a:extLst>
                </p:cNvPr>
                <p:cNvSpPr>
                  <a:spLocks noChangeShapeType="1"/>
                </p:cNvSpPr>
                <p:nvPr/>
              </p:nvSpPr>
              <p:spPr bwMode="auto">
                <a:xfrm flipH="1">
                  <a:off x="34290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3" name="Line 25">
                  <a:extLst>
                    <a:ext uri="{FF2B5EF4-FFF2-40B4-BE49-F238E27FC236}">
                      <a16:creationId xmlns:a16="http://schemas.microsoft.com/office/drawing/2014/main" id="{17ACB52A-66EA-423C-9831-5FA1913829DC}"/>
                    </a:ext>
                  </a:extLst>
                </p:cNvPr>
                <p:cNvSpPr>
                  <a:spLocks noChangeShapeType="1"/>
                </p:cNvSpPr>
                <p:nvPr/>
              </p:nvSpPr>
              <p:spPr bwMode="auto">
                <a:xfrm flipH="1">
                  <a:off x="35814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4" name="Line 26">
                  <a:extLst>
                    <a:ext uri="{FF2B5EF4-FFF2-40B4-BE49-F238E27FC236}">
                      <a16:creationId xmlns:a16="http://schemas.microsoft.com/office/drawing/2014/main" id="{CC051649-A243-4222-A6F7-2A9B4128A13F}"/>
                    </a:ext>
                  </a:extLst>
                </p:cNvPr>
                <p:cNvSpPr>
                  <a:spLocks noChangeShapeType="1"/>
                </p:cNvSpPr>
                <p:nvPr/>
              </p:nvSpPr>
              <p:spPr bwMode="auto">
                <a:xfrm flipH="1">
                  <a:off x="78486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5" name="Line 27">
                  <a:extLst>
                    <a:ext uri="{FF2B5EF4-FFF2-40B4-BE49-F238E27FC236}">
                      <a16:creationId xmlns:a16="http://schemas.microsoft.com/office/drawing/2014/main" id="{880A1151-153B-422B-917F-01655B29DA47}"/>
                    </a:ext>
                  </a:extLst>
                </p:cNvPr>
                <p:cNvSpPr>
                  <a:spLocks noChangeShapeType="1"/>
                </p:cNvSpPr>
                <p:nvPr/>
              </p:nvSpPr>
              <p:spPr bwMode="auto">
                <a:xfrm>
                  <a:off x="3276600" y="60198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6" name="Line 28">
                  <a:extLst>
                    <a:ext uri="{FF2B5EF4-FFF2-40B4-BE49-F238E27FC236}">
                      <a16:creationId xmlns:a16="http://schemas.microsoft.com/office/drawing/2014/main" id="{D34E1737-E580-4B09-865C-A2F18BF931DF}"/>
                    </a:ext>
                  </a:extLst>
                </p:cNvPr>
                <p:cNvSpPr>
                  <a:spLocks noChangeShapeType="1"/>
                </p:cNvSpPr>
                <p:nvPr/>
              </p:nvSpPr>
              <p:spPr bwMode="auto">
                <a:xfrm>
                  <a:off x="5334000" y="60960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7" name="Line 29">
                  <a:extLst>
                    <a:ext uri="{FF2B5EF4-FFF2-40B4-BE49-F238E27FC236}">
                      <a16:creationId xmlns:a16="http://schemas.microsoft.com/office/drawing/2014/main" id="{C289B30C-DDEF-48A7-A458-D7B228C988AB}"/>
                    </a:ext>
                  </a:extLst>
                </p:cNvPr>
                <p:cNvSpPr>
                  <a:spLocks noChangeShapeType="1"/>
                </p:cNvSpPr>
                <p:nvPr/>
              </p:nvSpPr>
              <p:spPr bwMode="auto">
                <a:xfrm>
                  <a:off x="7543800" y="60960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8" name="Oval 30">
                  <a:extLst>
                    <a:ext uri="{FF2B5EF4-FFF2-40B4-BE49-F238E27FC236}">
                      <a16:creationId xmlns:a16="http://schemas.microsoft.com/office/drawing/2014/main" id="{B9E33041-C5E6-4170-89C2-A49EED97BC8C}"/>
                    </a:ext>
                  </a:extLst>
                </p:cNvPr>
                <p:cNvSpPr>
                  <a:spLocks noChangeArrowheads="1"/>
                </p:cNvSpPr>
                <p:nvPr/>
              </p:nvSpPr>
              <p:spPr bwMode="auto">
                <a:xfrm>
                  <a:off x="7620000" y="6019800"/>
                  <a:ext cx="92075" cy="920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solidFill>
                      <a:srgbClr val="FF0000"/>
                    </a:solidFill>
                  </a:endParaRPr>
                </a:p>
              </p:txBody>
            </p:sp>
            <p:sp>
              <p:nvSpPr>
                <p:cNvPr id="28729" name="Oval 31">
                  <a:extLst>
                    <a:ext uri="{FF2B5EF4-FFF2-40B4-BE49-F238E27FC236}">
                      <a16:creationId xmlns:a16="http://schemas.microsoft.com/office/drawing/2014/main" id="{1D46D801-C64C-49C8-A6CC-CE47E051443A}"/>
                    </a:ext>
                  </a:extLst>
                </p:cNvPr>
                <p:cNvSpPr>
                  <a:spLocks noChangeArrowheads="1"/>
                </p:cNvSpPr>
                <p:nvPr/>
              </p:nvSpPr>
              <p:spPr bwMode="auto">
                <a:xfrm>
                  <a:off x="7848600" y="6019800"/>
                  <a:ext cx="92075" cy="920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solidFill>
                      <a:srgbClr val="FF0000"/>
                    </a:solidFill>
                  </a:endParaRPr>
                </a:p>
              </p:txBody>
            </p:sp>
            <p:sp>
              <p:nvSpPr>
                <p:cNvPr id="28730" name="Oval 32">
                  <a:extLst>
                    <a:ext uri="{FF2B5EF4-FFF2-40B4-BE49-F238E27FC236}">
                      <a16:creationId xmlns:a16="http://schemas.microsoft.com/office/drawing/2014/main" id="{42744F1C-1ADD-4DC9-9E5C-3FF582879E74}"/>
                    </a:ext>
                  </a:extLst>
                </p:cNvPr>
                <p:cNvSpPr>
                  <a:spLocks noChangeArrowheads="1"/>
                </p:cNvSpPr>
                <p:nvPr/>
              </p:nvSpPr>
              <p:spPr bwMode="auto">
                <a:xfrm>
                  <a:off x="5638800" y="6019800"/>
                  <a:ext cx="92075" cy="920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solidFill>
                      <a:srgbClr val="FF0000"/>
                    </a:solidFill>
                  </a:endParaRPr>
                </a:p>
              </p:txBody>
            </p:sp>
            <p:sp>
              <p:nvSpPr>
                <p:cNvPr id="28731" name="Oval 33">
                  <a:extLst>
                    <a:ext uri="{FF2B5EF4-FFF2-40B4-BE49-F238E27FC236}">
                      <a16:creationId xmlns:a16="http://schemas.microsoft.com/office/drawing/2014/main" id="{3C037334-CAF0-4D11-A0A1-BD74D396CDF7}"/>
                    </a:ext>
                  </a:extLst>
                </p:cNvPr>
                <p:cNvSpPr>
                  <a:spLocks noChangeArrowheads="1"/>
                </p:cNvSpPr>
                <p:nvPr/>
              </p:nvSpPr>
              <p:spPr bwMode="auto">
                <a:xfrm>
                  <a:off x="5410200" y="6019800"/>
                  <a:ext cx="92075" cy="920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solidFill>
                      <a:srgbClr val="FF0000"/>
                    </a:solidFill>
                  </a:endParaRPr>
                </a:p>
              </p:txBody>
            </p:sp>
            <p:sp>
              <p:nvSpPr>
                <p:cNvPr id="28732" name="Oval 34">
                  <a:extLst>
                    <a:ext uri="{FF2B5EF4-FFF2-40B4-BE49-F238E27FC236}">
                      <a16:creationId xmlns:a16="http://schemas.microsoft.com/office/drawing/2014/main" id="{1401B3A7-3BFD-4704-A7A6-79929FD7D958}"/>
                    </a:ext>
                  </a:extLst>
                </p:cNvPr>
                <p:cNvSpPr>
                  <a:spLocks noChangeArrowheads="1"/>
                </p:cNvSpPr>
                <p:nvPr/>
              </p:nvSpPr>
              <p:spPr bwMode="auto">
                <a:xfrm>
                  <a:off x="3581400" y="6019800"/>
                  <a:ext cx="92075" cy="920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solidFill>
                      <a:srgbClr val="FF0000"/>
                    </a:solidFill>
                  </a:endParaRPr>
                </a:p>
              </p:txBody>
            </p:sp>
            <p:sp>
              <p:nvSpPr>
                <p:cNvPr id="28733" name="Oval 35">
                  <a:extLst>
                    <a:ext uri="{FF2B5EF4-FFF2-40B4-BE49-F238E27FC236}">
                      <a16:creationId xmlns:a16="http://schemas.microsoft.com/office/drawing/2014/main" id="{F073D4E1-27BF-4030-A8A5-3FD5031C65F0}"/>
                    </a:ext>
                  </a:extLst>
                </p:cNvPr>
                <p:cNvSpPr>
                  <a:spLocks noChangeArrowheads="1"/>
                </p:cNvSpPr>
                <p:nvPr/>
              </p:nvSpPr>
              <p:spPr bwMode="auto">
                <a:xfrm>
                  <a:off x="3352800" y="6019800"/>
                  <a:ext cx="92075" cy="920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solidFill>
                      <a:srgbClr val="FF0000"/>
                    </a:solidFill>
                  </a:endParaRPr>
                </a:p>
              </p:txBody>
            </p:sp>
            <p:sp>
              <p:nvSpPr>
                <p:cNvPr id="28734" name="Line 36">
                  <a:extLst>
                    <a:ext uri="{FF2B5EF4-FFF2-40B4-BE49-F238E27FC236}">
                      <a16:creationId xmlns:a16="http://schemas.microsoft.com/office/drawing/2014/main" id="{D972CCF4-1965-474B-BDBD-D4EDC1DC0A35}"/>
                    </a:ext>
                  </a:extLst>
                </p:cNvPr>
                <p:cNvSpPr>
                  <a:spLocks noChangeShapeType="1"/>
                </p:cNvSpPr>
                <p:nvPr/>
              </p:nvSpPr>
              <p:spPr bwMode="auto">
                <a:xfrm flipH="1">
                  <a:off x="52578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5" name="Line 37">
                  <a:extLst>
                    <a:ext uri="{FF2B5EF4-FFF2-40B4-BE49-F238E27FC236}">
                      <a16:creationId xmlns:a16="http://schemas.microsoft.com/office/drawing/2014/main" id="{1861AC08-0478-4224-AA56-912EEA8898C8}"/>
                    </a:ext>
                  </a:extLst>
                </p:cNvPr>
                <p:cNvSpPr>
                  <a:spLocks noChangeShapeType="1"/>
                </p:cNvSpPr>
                <p:nvPr/>
              </p:nvSpPr>
              <p:spPr bwMode="auto">
                <a:xfrm flipH="1">
                  <a:off x="54864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6" name="Line 38">
                  <a:extLst>
                    <a:ext uri="{FF2B5EF4-FFF2-40B4-BE49-F238E27FC236}">
                      <a16:creationId xmlns:a16="http://schemas.microsoft.com/office/drawing/2014/main" id="{4F34F89D-886B-4B98-B77D-611085577A3C}"/>
                    </a:ext>
                  </a:extLst>
                </p:cNvPr>
                <p:cNvSpPr>
                  <a:spLocks noChangeShapeType="1"/>
                </p:cNvSpPr>
                <p:nvPr/>
              </p:nvSpPr>
              <p:spPr bwMode="auto">
                <a:xfrm flipH="1">
                  <a:off x="57150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7" name="Line 39">
                  <a:extLst>
                    <a:ext uri="{FF2B5EF4-FFF2-40B4-BE49-F238E27FC236}">
                      <a16:creationId xmlns:a16="http://schemas.microsoft.com/office/drawing/2014/main" id="{2B5D6AAD-CFB5-40DC-BFC9-584B93AF8698}"/>
                    </a:ext>
                  </a:extLst>
                </p:cNvPr>
                <p:cNvSpPr>
                  <a:spLocks noChangeShapeType="1"/>
                </p:cNvSpPr>
                <p:nvPr/>
              </p:nvSpPr>
              <p:spPr bwMode="auto">
                <a:xfrm flipH="1">
                  <a:off x="75438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8" name="Line 40">
                  <a:extLst>
                    <a:ext uri="{FF2B5EF4-FFF2-40B4-BE49-F238E27FC236}">
                      <a16:creationId xmlns:a16="http://schemas.microsoft.com/office/drawing/2014/main" id="{F93E3DF3-E7D7-4670-9D50-85CFD204D2DE}"/>
                    </a:ext>
                  </a:extLst>
                </p:cNvPr>
                <p:cNvSpPr>
                  <a:spLocks noChangeShapeType="1"/>
                </p:cNvSpPr>
                <p:nvPr/>
              </p:nvSpPr>
              <p:spPr bwMode="auto">
                <a:xfrm flipH="1">
                  <a:off x="7696200" y="6096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9" name="Line 41">
                  <a:extLst>
                    <a:ext uri="{FF2B5EF4-FFF2-40B4-BE49-F238E27FC236}">
                      <a16:creationId xmlns:a16="http://schemas.microsoft.com/office/drawing/2014/main" id="{8018C921-B361-4A70-B6B7-16ABF9D0898F}"/>
                    </a:ext>
                  </a:extLst>
                </p:cNvPr>
                <p:cNvSpPr>
                  <a:spLocks noChangeShapeType="1"/>
                </p:cNvSpPr>
                <p:nvPr/>
              </p:nvSpPr>
              <p:spPr bwMode="auto">
                <a:xfrm>
                  <a:off x="1219200" y="5486400"/>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0" name="Line 42">
                  <a:extLst>
                    <a:ext uri="{FF2B5EF4-FFF2-40B4-BE49-F238E27FC236}">
                      <a16:creationId xmlns:a16="http://schemas.microsoft.com/office/drawing/2014/main" id="{90B44EE8-A975-4664-8EAB-E297D169262D}"/>
                    </a:ext>
                  </a:extLst>
                </p:cNvPr>
                <p:cNvSpPr>
                  <a:spLocks noChangeShapeType="1"/>
                </p:cNvSpPr>
                <p:nvPr/>
              </p:nvSpPr>
              <p:spPr bwMode="auto">
                <a:xfrm>
                  <a:off x="55626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8741" name="Line 43">
                  <a:extLst>
                    <a:ext uri="{FF2B5EF4-FFF2-40B4-BE49-F238E27FC236}">
                      <a16:creationId xmlns:a16="http://schemas.microsoft.com/office/drawing/2014/main" id="{D5ACC9F7-6585-442A-B98B-62BD630C96AB}"/>
                    </a:ext>
                  </a:extLst>
                </p:cNvPr>
                <p:cNvSpPr>
                  <a:spLocks noChangeShapeType="1"/>
                </p:cNvSpPr>
                <p:nvPr/>
              </p:nvSpPr>
              <p:spPr bwMode="auto">
                <a:xfrm>
                  <a:off x="5562600" y="5486400"/>
                  <a:ext cx="220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2" name="Line 44">
                  <a:extLst>
                    <a:ext uri="{FF2B5EF4-FFF2-40B4-BE49-F238E27FC236}">
                      <a16:creationId xmlns:a16="http://schemas.microsoft.com/office/drawing/2014/main" id="{BFBC3F2A-0C46-47B9-A5F0-B65C980F3F64}"/>
                    </a:ext>
                  </a:extLst>
                </p:cNvPr>
                <p:cNvSpPr>
                  <a:spLocks noChangeShapeType="1"/>
                </p:cNvSpPr>
                <p:nvPr/>
              </p:nvSpPr>
              <p:spPr bwMode="auto">
                <a:xfrm>
                  <a:off x="77724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8743" name="Line 45">
                  <a:extLst>
                    <a:ext uri="{FF2B5EF4-FFF2-40B4-BE49-F238E27FC236}">
                      <a16:creationId xmlns:a16="http://schemas.microsoft.com/office/drawing/2014/main" id="{AE13F6FD-5E03-4A72-A4F5-E5EC4B963C4F}"/>
                    </a:ext>
                  </a:extLst>
                </p:cNvPr>
                <p:cNvSpPr>
                  <a:spLocks noChangeShapeType="1"/>
                </p:cNvSpPr>
                <p:nvPr/>
              </p:nvSpPr>
              <p:spPr bwMode="auto">
                <a:xfrm>
                  <a:off x="35052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8744" name="Line 46">
                  <a:extLst>
                    <a:ext uri="{FF2B5EF4-FFF2-40B4-BE49-F238E27FC236}">
                      <a16:creationId xmlns:a16="http://schemas.microsoft.com/office/drawing/2014/main" id="{1F47575C-BD8C-497F-B535-032665D2C2AF}"/>
                    </a:ext>
                  </a:extLst>
                </p:cNvPr>
                <p:cNvSpPr>
                  <a:spLocks noChangeShapeType="1"/>
                </p:cNvSpPr>
                <p:nvPr/>
              </p:nvSpPr>
              <p:spPr bwMode="auto">
                <a:xfrm>
                  <a:off x="14478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8745" name="Line 47">
                  <a:extLst>
                    <a:ext uri="{FF2B5EF4-FFF2-40B4-BE49-F238E27FC236}">
                      <a16:creationId xmlns:a16="http://schemas.microsoft.com/office/drawing/2014/main" id="{333A87A6-DA3B-4B3F-9E17-5D2A8EE2C657}"/>
                    </a:ext>
                  </a:extLst>
                </p:cNvPr>
                <p:cNvSpPr>
                  <a:spLocks noChangeShapeType="1"/>
                </p:cNvSpPr>
                <p:nvPr/>
              </p:nvSpPr>
              <p:spPr bwMode="auto">
                <a:xfrm>
                  <a:off x="17526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8746" name="Line 48">
                  <a:extLst>
                    <a:ext uri="{FF2B5EF4-FFF2-40B4-BE49-F238E27FC236}">
                      <a16:creationId xmlns:a16="http://schemas.microsoft.com/office/drawing/2014/main" id="{EAAD1D89-728F-4A70-9CAA-1A0C8C906654}"/>
                    </a:ext>
                  </a:extLst>
                </p:cNvPr>
                <p:cNvSpPr>
                  <a:spLocks noChangeShapeType="1"/>
                </p:cNvSpPr>
                <p:nvPr/>
              </p:nvSpPr>
              <p:spPr bwMode="auto">
                <a:xfrm>
                  <a:off x="20574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8747" name="Line 49">
                  <a:extLst>
                    <a:ext uri="{FF2B5EF4-FFF2-40B4-BE49-F238E27FC236}">
                      <a16:creationId xmlns:a16="http://schemas.microsoft.com/office/drawing/2014/main" id="{E7302F3B-AEAB-45B7-B4F7-A2273AE7CA26}"/>
                    </a:ext>
                  </a:extLst>
                </p:cNvPr>
                <p:cNvSpPr>
                  <a:spLocks noChangeShapeType="1"/>
                </p:cNvSpPr>
                <p:nvPr/>
              </p:nvSpPr>
              <p:spPr bwMode="auto">
                <a:xfrm>
                  <a:off x="23622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8748" name="Line 50">
                  <a:extLst>
                    <a:ext uri="{FF2B5EF4-FFF2-40B4-BE49-F238E27FC236}">
                      <a16:creationId xmlns:a16="http://schemas.microsoft.com/office/drawing/2014/main" id="{AB4EC7EF-DD0B-4019-BF60-40C22E9BCFD5}"/>
                    </a:ext>
                  </a:extLst>
                </p:cNvPr>
                <p:cNvSpPr>
                  <a:spLocks noChangeShapeType="1"/>
                </p:cNvSpPr>
                <p:nvPr/>
              </p:nvSpPr>
              <p:spPr bwMode="auto">
                <a:xfrm>
                  <a:off x="27432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8749" name="Line 51">
                  <a:extLst>
                    <a:ext uri="{FF2B5EF4-FFF2-40B4-BE49-F238E27FC236}">
                      <a16:creationId xmlns:a16="http://schemas.microsoft.com/office/drawing/2014/main" id="{FE4A4A8B-AAA2-4102-ABB5-4E0EB2603244}"/>
                    </a:ext>
                  </a:extLst>
                </p:cNvPr>
                <p:cNvSpPr>
                  <a:spLocks noChangeShapeType="1"/>
                </p:cNvSpPr>
                <p:nvPr/>
              </p:nvSpPr>
              <p:spPr bwMode="auto">
                <a:xfrm>
                  <a:off x="31242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8750" name="Line 52">
                  <a:extLst>
                    <a:ext uri="{FF2B5EF4-FFF2-40B4-BE49-F238E27FC236}">
                      <a16:creationId xmlns:a16="http://schemas.microsoft.com/office/drawing/2014/main" id="{CC6F7A7F-8695-410D-BD51-3405B2C75290}"/>
                    </a:ext>
                  </a:extLst>
                </p:cNvPr>
                <p:cNvSpPr>
                  <a:spLocks noChangeShapeType="1"/>
                </p:cNvSpPr>
                <p:nvPr/>
              </p:nvSpPr>
              <p:spPr bwMode="auto">
                <a:xfrm>
                  <a:off x="57912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8751" name="Line 53">
                  <a:extLst>
                    <a:ext uri="{FF2B5EF4-FFF2-40B4-BE49-F238E27FC236}">
                      <a16:creationId xmlns:a16="http://schemas.microsoft.com/office/drawing/2014/main" id="{6ED576BD-FAD3-499C-8151-C0CDB4F4F60A}"/>
                    </a:ext>
                  </a:extLst>
                </p:cNvPr>
                <p:cNvSpPr>
                  <a:spLocks noChangeShapeType="1"/>
                </p:cNvSpPr>
                <p:nvPr/>
              </p:nvSpPr>
              <p:spPr bwMode="auto">
                <a:xfrm>
                  <a:off x="68580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8752" name="Line 54">
                  <a:extLst>
                    <a:ext uri="{FF2B5EF4-FFF2-40B4-BE49-F238E27FC236}">
                      <a16:creationId xmlns:a16="http://schemas.microsoft.com/office/drawing/2014/main" id="{8B607617-1D5B-477B-B904-90CDF1082DF4}"/>
                    </a:ext>
                  </a:extLst>
                </p:cNvPr>
                <p:cNvSpPr>
                  <a:spLocks noChangeShapeType="1"/>
                </p:cNvSpPr>
                <p:nvPr/>
              </p:nvSpPr>
              <p:spPr bwMode="auto">
                <a:xfrm>
                  <a:off x="65532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8753" name="Line 55">
                  <a:extLst>
                    <a:ext uri="{FF2B5EF4-FFF2-40B4-BE49-F238E27FC236}">
                      <a16:creationId xmlns:a16="http://schemas.microsoft.com/office/drawing/2014/main" id="{403A65EE-88FE-4A36-9E05-9A2BFA5EBAF2}"/>
                    </a:ext>
                  </a:extLst>
                </p:cNvPr>
                <p:cNvSpPr>
                  <a:spLocks noChangeShapeType="1"/>
                </p:cNvSpPr>
                <p:nvPr/>
              </p:nvSpPr>
              <p:spPr bwMode="auto">
                <a:xfrm>
                  <a:off x="62484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8754" name="Line 56">
                  <a:extLst>
                    <a:ext uri="{FF2B5EF4-FFF2-40B4-BE49-F238E27FC236}">
                      <a16:creationId xmlns:a16="http://schemas.microsoft.com/office/drawing/2014/main" id="{7B63C7A4-E257-422C-B276-FB143F40680A}"/>
                    </a:ext>
                  </a:extLst>
                </p:cNvPr>
                <p:cNvSpPr>
                  <a:spLocks noChangeShapeType="1"/>
                </p:cNvSpPr>
                <p:nvPr/>
              </p:nvSpPr>
              <p:spPr bwMode="auto">
                <a:xfrm>
                  <a:off x="60198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8755" name="Line 57">
                  <a:extLst>
                    <a:ext uri="{FF2B5EF4-FFF2-40B4-BE49-F238E27FC236}">
                      <a16:creationId xmlns:a16="http://schemas.microsoft.com/office/drawing/2014/main" id="{46AFB399-B331-432B-86D4-F6D4242DD376}"/>
                    </a:ext>
                  </a:extLst>
                </p:cNvPr>
                <p:cNvSpPr>
                  <a:spLocks noChangeShapeType="1"/>
                </p:cNvSpPr>
                <p:nvPr/>
              </p:nvSpPr>
              <p:spPr bwMode="auto">
                <a:xfrm>
                  <a:off x="74676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8756" name="Line 58">
                  <a:extLst>
                    <a:ext uri="{FF2B5EF4-FFF2-40B4-BE49-F238E27FC236}">
                      <a16:creationId xmlns:a16="http://schemas.microsoft.com/office/drawing/2014/main" id="{B76FFD99-D45F-4711-B1C5-7B655CAA29AB}"/>
                    </a:ext>
                  </a:extLst>
                </p:cNvPr>
                <p:cNvSpPr>
                  <a:spLocks noChangeShapeType="1"/>
                </p:cNvSpPr>
                <p:nvPr/>
              </p:nvSpPr>
              <p:spPr bwMode="auto">
                <a:xfrm>
                  <a:off x="7162800" y="5486400"/>
                  <a:ext cx="0" cy="228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8757" name="Freeform 59">
                  <a:extLst>
                    <a:ext uri="{FF2B5EF4-FFF2-40B4-BE49-F238E27FC236}">
                      <a16:creationId xmlns:a16="http://schemas.microsoft.com/office/drawing/2014/main" id="{3446FEBC-87B1-49C6-9702-E8040334FF5F}"/>
                    </a:ext>
                  </a:extLst>
                </p:cNvPr>
                <p:cNvSpPr>
                  <a:spLocks/>
                </p:cNvSpPr>
                <p:nvPr/>
              </p:nvSpPr>
              <p:spPr bwMode="auto">
                <a:xfrm>
                  <a:off x="4494213" y="5257800"/>
                  <a:ext cx="1587" cy="460375"/>
                </a:xfrm>
                <a:custGeom>
                  <a:avLst/>
                  <a:gdLst>
                    <a:gd name="T0" fmla="*/ 1587 w 1"/>
                    <a:gd name="T1" fmla="*/ 0 h 290"/>
                    <a:gd name="T2" fmla="*/ 0 w 1"/>
                    <a:gd name="T3" fmla="*/ 460375 h 290"/>
                    <a:gd name="T4" fmla="*/ 0 60000 65536"/>
                    <a:gd name="T5" fmla="*/ 0 60000 65536"/>
                    <a:gd name="T6" fmla="*/ 0 w 1"/>
                    <a:gd name="T7" fmla="*/ 0 h 290"/>
                    <a:gd name="T8" fmla="*/ 1 w 1"/>
                    <a:gd name="T9" fmla="*/ 290 h 290"/>
                  </a:gdLst>
                  <a:ahLst/>
                  <a:cxnLst>
                    <a:cxn ang="T4">
                      <a:pos x="T0" y="T1"/>
                    </a:cxn>
                    <a:cxn ang="T5">
                      <a:pos x="T2" y="T3"/>
                    </a:cxn>
                  </a:cxnLst>
                  <a:rect l="T6" t="T7" r="T8" b="T9"/>
                  <a:pathLst>
                    <a:path w="1" h="290">
                      <a:moveTo>
                        <a:pt x="1" y="0"/>
                      </a:moveTo>
                      <a:lnTo>
                        <a:pt x="0" y="290"/>
                      </a:lnTo>
                    </a:path>
                  </a:pathLst>
                </a:custGeom>
                <a:noFill/>
                <a:ln w="952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8758" name="Line 60">
                  <a:extLst>
                    <a:ext uri="{FF2B5EF4-FFF2-40B4-BE49-F238E27FC236}">
                      <a16:creationId xmlns:a16="http://schemas.microsoft.com/office/drawing/2014/main" id="{CA195E2C-E079-4402-A7B7-6E8615907EA6}"/>
                    </a:ext>
                  </a:extLst>
                </p:cNvPr>
                <p:cNvSpPr>
                  <a:spLocks noChangeShapeType="1"/>
                </p:cNvSpPr>
                <p:nvPr/>
              </p:nvSpPr>
              <p:spPr bwMode="auto">
                <a:xfrm flipV="1">
                  <a:off x="2362200" y="5334000"/>
                  <a:ext cx="152400" cy="15240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28759" name="Line 61">
                  <a:extLst>
                    <a:ext uri="{FF2B5EF4-FFF2-40B4-BE49-F238E27FC236}">
                      <a16:creationId xmlns:a16="http://schemas.microsoft.com/office/drawing/2014/main" id="{1F40F3AD-8FD6-4B7B-91B8-00AE27D88EDA}"/>
                    </a:ext>
                  </a:extLst>
                </p:cNvPr>
                <p:cNvSpPr>
                  <a:spLocks noChangeShapeType="1"/>
                </p:cNvSpPr>
                <p:nvPr/>
              </p:nvSpPr>
              <p:spPr bwMode="auto">
                <a:xfrm flipV="1">
                  <a:off x="2514600" y="5257800"/>
                  <a:ext cx="3810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60" name="Text Box 62">
                  <a:extLst>
                    <a:ext uri="{FF2B5EF4-FFF2-40B4-BE49-F238E27FC236}">
                      <a16:creationId xmlns:a16="http://schemas.microsoft.com/office/drawing/2014/main" id="{818357FA-C1DD-4D29-827A-D1AC3E4EDD2D}"/>
                    </a:ext>
                  </a:extLst>
                </p:cNvPr>
                <p:cNvSpPr txBox="1">
                  <a:spLocks noChangeArrowheads="1"/>
                </p:cNvSpPr>
                <p:nvPr/>
              </p:nvSpPr>
              <p:spPr bwMode="auto">
                <a:xfrm>
                  <a:off x="2819400" y="5105400"/>
                  <a:ext cx="811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15 kN/m</a:t>
                  </a:r>
                </a:p>
              </p:txBody>
            </p:sp>
            <p:sp>
              <p:nvSpPr>
                <p:cNvPr id="28761" name="Line 63">
                  <a:extLst>
                    <a:ext uri="{FF2B5EF4-FFF2-40B4-BE49-F238E27FC236}">
                      <a16:creationId xmlns:a16="http://schemas.microsoft.com/office/drawing/2014/main" id="{A16CA7B5-2E02-4523-83E4-BA3CD31A2AB1}"/>
                    </a:ext>
                  </a:extLst>
                </p:cNvPr>
                <p:cNvSpPr>
                  <a:spLocks noChangeShapeType="1"/>
                </p:cNvSpPr>
                <p:nvPr/>
              </p:nvSpPr>
              <p:spPr bwMode="auto">
                <a:xfrm flipV="1">
                  <a:off x="6172200" y="5334000"/>
                  <a:ext cx="152400" cy="15240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28762" name="Line 64">
                  <a:extLst>
                    <a:ext uri="{FF2B5EF4-FFF2-40B4-BE49-F238E27FC236}">
                      <a16:creationId xmlns:a16="http://schemas.microsoft.com/office/drawing/2014/main" id="{67C93B49-7F43-40CC-B221-8614BFD83038}"/>
                    </a:ext>
                  </a:extLst>
                </p:cNvPr>
                <p:cNvSpPr>
                  <a:spLocks noChangeShapeType="1"/>
                </p:cNvSpPr>
                <p:nvPr/>
              </p:nvSpPr>
              <p:spPr bwMode="auto">
                <a:xfrm flipV="1">
                  <a:off x="6324600" y="5257800"/>
                  <a:ext cx="3810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63" name="Text Box 65">
                  <a:extLst>
                    <a:ext uri="{FF2B5EF4-FFF2-40B4-BE49-F238E27FC236}">
                      <a16:creationId xmlns:a16="http://schemas.microsoft.com/office/drawing/2014/main" id="{7F1DBC27-04B3-4621-9288-0D8B1B4863FE}"/>
                    </a:ext>
                  </a:extLst>
                </p:cNvPr>
                <p:cNvSpPr txBox="1">
                  <a:spLocks noChangeArrowheads="1"/>
                </p:cNvSpPr>
                <p:nvPr/>
              </p:nvSpPr>
              <p:spPr bwMode="auto">
                <a:xfrm>
                  <a:off x="6629400" y="5105400"/>
                  <a:ext cx="811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10 kN/m</a:t>
                  </a:r>
                </a:p>
              </p:txBody>
            </p:sp>
            <p:sp>
              <p:nvSpPr>
                <p:cNvPr id="28764" name="Text Box 66">
                  <a:extLst>
                    <a:ext uri="{FF2B5EF4-FFF2-40B4-BE49-F238E27FC236}">
                      <a16:creationId xmlns:a16="http://schemas.microsoft.com/office/drawing/2014/main" id="{10E80B57-9450-463A-85F4-BAD6A8F4A864}"/>
                    </a:ext>
                  </a:extLst>
                </p:cNvPr>
                <p:cNvSpPr txBox="1">
                  <a:spLocks noChangeArrowheads="1"/>
                </p:cNvSpPr>
                <p:nvPr/>
              </p:nvSpPr>
              <p:spPr bwMode="auto">
                <a:xfrm>
                  <a:off x="4191000" y="4953000"/>
                  <a:ext cx="78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solidFill>
                        <a:srgbClr val="FF0000"/>
                      </a:solidFill>
                    </a:rPr>
                    <a:t>150 kN</a:t>
                  </a:r>
                </a:p>
              </p:txBody>
            </p:sp>
            <p:sp>
              <p:nvSpPr>
                <p:cNvPr id="28765" name="Line 67">
                  <a:extLst>
                    <a:ext uri="{FF2B5EF4-FFF2-40B4-BE49-F238E27FC236}">
                      <a16:creationId xmlns:a16="http://schemas.microsoft.com/office/drawing/2014/main" id="{1A516356-08BD-4C74-80E2-1614D5D0F741}"/>
                    </a:ext>
                  </a:extLst>
                </p:cNvPr>
                <p:cNvSpPr>
                  <a:spLocks noChangeShapeType="1"/>
                </p:cNvSpPr>
                <p:nvPr/>
              </p:nvSpPr>
              <p:spPr bwMode="auto">
                <a:xfrm>
                  <a:off x="1219200" y="6248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66" name="Line 68">
                  <a:extLst>
                    <a:ext uri="{FF2B5EF4-FFF2-40B4-BE49-F238E27FC236}">
                      <a16:creationId xmlns:a16="http://schemas.microsoft.com/office/drawing/2014/main" id="{F52A5140-3E4D-4799-ACAD-DAC1002C78C9}"/>
                    </a:ext>
                  </a:extLst>
                </p:cNvPr>
                <p:cNvSpPr>
                  <a:spLocks noChangeShapeType="1"/>
                </p:cNvSpPr>
                <p:nvPr/>
              </p:nvSpPr>
              <p:spPr bwMode="auto">
                <a:xfrm>
                  <a:off x="3505200" y="6324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67" name="Line 69">
                  <a:extLst>
                    <a:ext uri="{FF2B5EF4-FFF2-40B4-BE49-F238E27FC236}">
                      <a16:creationId xmlns:a16="http://schemas.microsoft.com/office/drawing/2014/main" id="{510D8418-3E7F-4926-894B-CC7033F8B6ED}"/>
                    </a:ext>
                  </a:extLst>
                </p:cNvPr>
                <p:cNvSpPr>
                  <a:spLocks noChangeShapeType="1"/>
                </p:cNvSpPr>
                <p:nvPr/>
              </p:nvSpPr>
              <p:spPr bwMode="auto">
                <a:xfrm>
                  <a:off x="5562600" y="6324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68" name="Line 70">
                  <a:extLst>
                    <a:ext uri="{FF2B5EF4-FFF2-40B4-BE49-F238E27FC236}">
                      <a16:creationId xmlns:a16="http://schemas.microsoft.com/office/drawing/2014/main" id="{B749EAC2-2FED-4B8A-B83E-1C62010495E9}"/>
                    </a:ext>
                  </a:extLst>
                </p:cNvPr>
                <p:cNvSpPr>
                  <a:spLocks noChangeShapeType="1"/>
                </p:cNvSpPr>
                <p:nvPr/>
              </p:nvSpPr>
              <p:spPr bwMode="auto">
                <a:xfrm>
                  <a:off x="7772400" y="6248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69" name="Line 71">
                  <a:extLst>
                    <a:ext uri="{FF2B5EF4-FFF2-40B4-BE49-F238E27FC236}">
                      <a16:creationId xmlns:a16="http://schemas.microsoft.com/office/drawing/2014/main" id="{CB2CF5EE-6841-443E-8703-96AA56E9A6BE}"/>
                    </a:ext>
                  </a:extLst>
                </p:cNvPr>
                <p:cNvSpPr>
                  <a:spLocks noChangeShapeType="1"/>
                </p:cNvSpPr>
                <p:nvPr/>
              </p:nvSpPr>
              <p:spPr bwMode="auto">
                <a:xfrm>
                  <a:off x="1219200" y="6400800"/>
                  <a:ext cx="6553200"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8770" name="Line 72">
                  <a:extLst>
                    <a:ext uri="{FF2B5EF4-FFF2-40B4-BE49-F238E27FC236}">
                      <a16:creationId xmlns:a16="http://schemas.microsoft.com/office/drawing/2014/main" id="{FEA734D3-DAD1-40E3-8120-C6165BB3C8EA}"/>
                    </a:ext>
                  </a:extLst>
                </p:cNvPr>
                <p:cNvSpPr>
                  <a:spLocks noChangeShapeType="1"/>
                </p:cNvSpPr>
                <p:nvPr/>
              </p:nvSpPr>
              <p:spPr bwMode="auto">
                <a:xfrm flipH="1">
                  <a:off x="3429000" y="63246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1" name="Line 73">
                  <a:extLst>
                    <a:ext uri="{FF2B5EF4-FFF2-40B4-BE49-F238E27FC236}">
                      <a16:creationId xmlns:a16="http://schemas.microsoft.com/office/drawing/2014/main" id="{76860E66-2504-4D74-8F4E-C6EA022E5373}"/>
                    </a:ext>
                  </a:extLst>
                </p:cNvPr>
                <p:cNvSpPr>
                  <a:spLocks noChangeShapeType="1"/>
                </p:cNvSpPr>
                <p:nvPr/>
              </p:nvSpPr>
              <p:spPr bwMode="auto">
                <a:xfrm flipH="1">
                  <a:off x="5486400" y="63246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2" name="Text Box 74">
                  <a:extLst>
                    <a:ext uri="{FF2B5EF4-FFF2-40B4-BE49-F238E27FC236}">
                      <a16:creationId xmlns:a16="http://schemas.microsoft.com/office/drawing/2014/main" id="{B829BB19-2679-4C12-94C1-AB0ED9184F17}"/>
                    </a:ext>
                  </a:extLst>
                </p:cNvPr>
                <p:cNvSpPr txBox="1">
                  <a:spLocks noChangeArrowheads="1"/>
                </p:cNvSpPr>
                <p:nvPr/>
              </p:nvSpPr>
              <p:spPr bwMode="auto">
                <a:xfrm>
                  <a:off x="1905000" y="6172200"/>
                  <a:ext cx="455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8 m</a:t>
                  </a:r>
                </a:p>
              </p:txBody>
            </p:sp>
            <p:sp>
              <p:nvSpPr>
                <p:cNvPr id="28773" name="Text Box 75">
                  <a:extLst>
                    <a:ext uri="{FF2B5EF4-FFF2-40B4-BE49-F238E27FC236}">
                      <a16:creationId xmlns:a16="http://schemas.microsoft.com/office/drawing/2014/main" id="{B1C8DA7D-3380-4CBD-BD7D-9926F35C9CE5}"/>
                    </a:ext>
                  </a:extLst>
                </p:cNvPr>
                <p:cNvSpPr txBox="1">
                  <a:spLocks noChangeArrowheads="1"/>
                </p:cNvSpPr>
                <p:nvPr/>
              </p:nvSpPr>
              <p:spPr bwMode="auto">
                <a:xfrm>
                  <a:off x="4267200" y="6172200"/>
                  <a:ext cx="455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6 m</a:t>
                  </a:r>
                </a:p>
              </p:txBody>
            </p:sp>
            <p:sp>
              <p:nvSpPr>
                <p:cNvPr id="28774" name="Text Box 76">
                  <a:extLst>
                    <a:ext uri="{FF2B5EF4-FFF2-40B4-BE49-F238E27FC236}">
                      <a16:creationId xmlns:a16="http://schemas.microsoft.com/office/drawing/2014/main" id="{E28DCEED-8FAF-459A-8722-C1F6FEB0FB81}"/>
                    </a:ext>
                  </a:extLst>
                </p:cNvPr>
                <p:cNvSpPr txBox="1">
                  <a:spLocks noChangeArrowheads="1"/>
                </p:cNvSpPr>
                <p:nvPr/>
              </p:nvSpPr>
              <p:spPr bwMode="auto">
                <a:xfrm>
                  <a:off x="6477000" y="6172200"/>
                  <a:ext cx="455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8 m</a:t>
                  </a:r>
                </a:p>
              </p:txBody>
            </p:sp>
            <p:sp>
              <p:nvSpPr>
                <p:cNvPr id="28775" name="Text Box 77">
                  <a:extLst>
                    <a:ext uri="{FF2B5EF4-FFF2-40B4-BE49-F238E27FC236}">
                      <a16:creationId xmlns:a16="http://schemas.microsoft.com/office/drawing/2014/main" id="{BD33F2E3-2770-45EC-8BAB-16B09077A2FD}"/>
                    </a:ext>
                  </a:extLst>
                </p:cNvPr>
                <p:cNvSpPr txBox="1">
                  <a:spLocks noChangeArrowheads="1"/>
                </p:cNvSpPr>
                <p:nvPr/>
              </p:nvSpPr>
              <p:spPr bwMode="auto">
                <a:xfrm>
                  <a:off x="838200" y="57150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A</a:t>
                  </a:r>
                </a:p>
              </p:txBody>
            </p:sp>
            <p:sp>
              <p:nvSpPr>
                <p:cNvPr id="28776" name="Text Box 79">
                  <a:extLst>
                    <a:ext uri="{FF2B5EF4-FFF2-40B4-BE49-F238E27FC236}">
                      <a16:creationId xmlns:a16="http://schemas.microsoft.com/office/drawing/2014/main" id="{232E8360-DCD9-4D57-824D-EC7EB18A5CC5}"/>
                    </a:ext>
                  </a:extLst>
                </p:cNvPr>
                <p:cNvSpPr txBox="1">
                  <a:spLocks noChangeArrowheads="1"/>
                </p:cNvSpPr>
                <p:nvPr/>
              </p:nvSpPr>
              <p:spPr bwMode="auto">
                <a:xfrm>
                  <a:off x="5715000" y="5791200"/>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C</a:t>
                  </a:r>
                </a:p>
              </p:txBody>
            </p:sp>
            <p:sp>
              <p:nvSpPr>
                <p:cNvPr id="28777" name="Text Box 80">
                  <a:extLst>
                    <a:ext uri="{FF2B5EF4-FFF2-40B4-BE49-F238E27FC236}">
                      <a16:creationId xmlns:a16="http://schemas.microsoft.com/office/drawing/2014/main" id="{870A6CAB-7DC4-483E-8FB9-6F360719260D}"/>
                    </a:ext>
                  </a:extLst>
                </p:cNvPr>
                <p:cNvSpPr txBox="1">
                  <a:spLocks noChangeArrowheads="1"/>
                </p:cNvSpPr>
                <p:nvPr/>
              </p:nvSpPr>
              <p:spPr bwMode="auto">
                <a:xfrm>
                  <a:off x="7848600" y="5715000"/>
                  <a:ext cx="2952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D</a:t>
                  </a:r>
                </a:p>
              </p:txBody>
            </p:sp>
            <p:sp>
              <p:nvSpPr>
                <p:cNvPr id="28778" name="Text Box 81">
                  <a:extLst>
                    <a:ext uri="{FF2B5EF4-FFF2-40B4-BE49-F238E27FC236}">
                      <a16:creationId xmlns:a16="http://schemas.microsoft.com/office/drawing/2014/main" id="{A2194C93-C171-40FE-A41B-A1434326CEF7}"/>
                    </a:ext>
                  </a:extLst>
                </p:cNvPr>
                <p:cNvSpPr txBox="1">
                  <a:spLocks noChangeArrowheads="1"/>
                </p:cNvSpPr>
                <p:nvPr/>
              </p:nvSpPr>
              <p:spPr bwMode="auto">
                <a:xfrm>
                  <a:off x="1981200" y="5867400"/>
                  <a:ext cx="2295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I</a:t>
                  </a:r>
                </a:p>
              </p:txBody>
            </p:sp>
            <p:sp>
              <p:nvSpPr>
                <p:cNvPr id="28779" name="Text Box 82">
                  <a:extLst>
                    <a:ext uri="{FF2B5EF4-FFF2-40B4-BE49-F238E27FC236}">
                      <a16:creationId xmlns:a16="http://schemas.microsoft.com/office/drawing/2014/main" id="{9ECDA1CE-F3F9-424D-BA09-57B8BB53247E}"/>
                    </a:ext>
                  </a:extLst>
                </p:cNvPr>
                <p:cNvSpPr txBox="1">
                  <a:spLocks noChangeArrowheads="1"/>
                </p:cNvSpPr>
                <p:nvPr/>
              </p:nvSpPr>
              <p:spPr bwMode="auto">
                <a:xfrm>
                  <a:off x="4343400" y="5867400"/>
                  <a:ext cx="2295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I</a:t>
                  </a:r>
                </a:p>
              </p:txBody>
            </p:sp>
            <p:sp>
              <p:nvSpPr>
                <p:cNvPr id="28780" name="Text Box 83">
                  <a:extLst>
                    <a:ext uri="{FF2B5EF4-FFF2-40B4-BE49-F238E27FC236}">
                      <a16:creationId xmlns:a16="http://schemas.microsoft.com/office/drawing/2014/main" id="{C5DE5174-FFB3-4CCA-ADFE-5B792A2FE709}"/>
                    </a:ext>
                  </a:extLst>
                </p:cNvPr>
                <p:cNvSpPr txBox="1">
                  <a:spLocks noChangeArrowheads="1"/>
                </p:cNvSpPr>
                <p:nvPr/>
              </p:nvSpPr>
              <p:spPr bwMode="auto">
                <a:xfrm>
                  <a:off x="6477000" y="5867400"/>
                  <a:ext cx="2295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I</a:t>
                  </a:r>
                </a:p>
              </p:txBody>
            </p:sp>
            <p:sp>
              <p:nvSpPr>
                <p:cNvPr id="28781" name="Line 84">
                  <a:extLst>
                    <a:ext uri="{FF2B5EF4-FFF2-40B4-BE49-F238E27FC236}">
                      <a16:creationId xmlns:a16="http://schemas.microsoft.com/office/drawing/2014/main" id="{0808A8EB-358B-4583-A6CC-B38D9F222D8C}"/>
                    </a:ext>
                  </a:extLst>
                </p:cNvPr>
                <p:cNvSpPr>
                  <a:spLocks noChangeShapeType="1"/>
                </p:cNvSpPr>
                <p:nvPr/>
              </p:nvSpPr>
              <p:spPr bwMode="auto">
                <a:xfrm>
                  <a:off x="3505200" y="5562600"/>
                  <a:ext cx="990600"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8782" name="Text Box 85">
                  <a:extLst>
                    <a:ext uri="{FF2B5EF4-FFF2-40B4-BE49-F238E27FC236}">
                      <a16:creationId xmlns:a16="http://schemas.microsoft.com/office/drawing/2014/main" id="{FEEEB921-B6FE-4555-9399-2027B06E6830}"/>
                    </a:ext>
                  </a:extLst>
                </p:cNvPr>
                <p:cNvSpPr txBox="1">
                  <a:spLocks noChangeArrowheads="1"/>
                </p:cNvSpPr>
                <p:nvPr/>
              </p:nvSpPr>
              <p:spPr bwMode="auto">
                <a:xfrm>
                  <a:off x="3733800" y="5334000"/>
                  <a:ext cx="455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3 m</a:t>
                  </a:r>
                </a:p>
              </p:txBody>
            </p:sp>
            <p:sp>
              <p:nvSpPr>
                <p:cNvPr id="28783" name="Text Box 78">
                  <a:extLst>
                    <a:ext uri="{FF2B5EF4-FFF2-40B4-BE49-F238E27FC236}">
                      <a16:creationId xmlns:a16="http://schemas.microsoft.com/office/drawing/2014/main" id="{1E439217-D42A-49F2-A8FE-8F71723E735F}"/>
                    </a:ext>
                  </a:extLst>
                </p:cNvPr>
                <p:cNvSpPr txBox="1">
                  <a:spLocks noChangeArrowheads="1"/>
                </p:cNvSpPr>
                <p:nvPr/>
              </p:nvSpPr>
              <p:spPr bwMode="auto">
                <a:xfrm>
                  <a:off x="3657600" y="5791200"/>
                  <a:ext cx="2824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FF0000"/>
                      </a:solidFill>
                    </a:rPr>
                    <a:t>B</a:t>
                  </a:r>
                </a:p>
              </p:txBody>
            </p:sp>
          </p:grpSp>
          <p:sp>
            <p:nvSpPr>
              <p:cNvPr id="113" name="Rectangle 112">
                <a:extLst>
                  <a:ext uri="{FF2B5EF4-FFF2-40B4-BE49-F238E27FC236}">
                    <a16:creationId xmlns:a16="http://schemas.microsoft.com/office/drawing/2014/main" id="{0B614DD2-3365-44CF-8493-1194C63491E5}"/>
                  </a:ext>
                </a:extLst>
              </p:cNvPr>
              <p:cNvSpPr/>
              <p:nvPr/>
            </p:nvSpPr>
            <p:spPr>
              <a:xfrm>
                <a:off x="1219147" y="5257957"/>
                <a:ext cx="6552598" cy="152431"/>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8692" name="Freeform 84">
              <a:extLst>
                <a:ext uri="{FF2B5EF4-FFF2-40B4-BE49-F238E27FC236}">
                  <a16:creationId xmlns:a16="http://schemas.microsoft.com/office/drawing/2014/main" id="{0107E875-F08E-42E3-A531-B23FC27869C9}"/>
                </a:ext>
              </a:extLst>
            </p:cNvPr>
            <p:cNvSpPr>
              <a:spLocks/>
            </p:cNvSpPr>
            <p:nvPr/>
          </p:nvSpPr>
          <p:spPr bwMode="auto">
            <a:xfrm flipH="1">
              <a:off x="3365500" y="3657600"/>
              <a:ext cx="215900" cy="457200"/>
            </a:xfrm>
            <a:custGeom>
              <a:avLst/>
              <a:gdLst>
                <a:gd name="T0" fmla="*/ 215900 w 152"/>
                <a:gd name="T1" fmla="*/ 0 h 288"/>
                <a:gd name="T2" fmla="*/ 11363 w 152"/>
                <a:gd name="T3" fmla="*/ 152400 h 288"/>
                <a:gd name="T4" fmla="*/ 147721 w 152"/>
                <a:gd name="T5" fmla="*/ 457200 h 288"/>
                <a:gd name="T6" fmla="*/ 0 60000 65536"/>
                <a:gd name="T7" fmla="*/ 0 60000 65536"/>
                <a:gd name="T8" fmla="*/ 0 60000 65536"/>
                <a:gd name="T9" fmla="*/ 0 w 152"/>
                <a:gd name="T10" fmla="*/ 0 h 288"/>
                <a:gd name="T11" fmla="*/ 152 w 152"/>
                <a:gd name="T12" fmla="*/ 288 h 288"/>
              </a:gdLst>
              <a:ahLst/>
              <a:cxnLst>
                <a:cxn ang="T6">
                  <a:pos x="T0" y="T1"/>
                </a:cxn>
                <a:cxn ang="T7">
                  <a:pos x="T2" y="T3"/>
                </a:cxn>
                <a:cxn ang="T8">
                  <a:pos x="T4" y="T5"/>
                </a:cxn>
              </a:cxnLst>
              <a:rect l="T9" t="T10" r="T11" b="T12"/>
              <a:pathLst>
                <a:path w="152" h="288">
                  <a:moveTo>
                    <a:pt x="152" y="0"/>
                  </a:moveTo>
                  <a:cubicBezTo>
                    <a:pt x="84" y="24"/>
                    <a:pt x="16" y="48"/>
                    <a:pt x="8" y="96"/>
                  </a:cubicBezTo>
                  <a:cubicBezTo>
                    <a:pt x="0" y="144"/>
                    <a:pt x="88" y="256"/>
                    <a:pt x="104" y="288"/>
                  </a:cubicBezTo>
                </a:path>
              </a:pathLst>
            </a:custGeom>
            <a:noFill/>
            <a:ln w="28575">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8693" name="Freeform 85">
              <a:extLst>
                <a:ext uri="{FF2B5EF4-FFF2-40B4-BE49-F238E27FC236}">
                  <a16:creationId xmlns:a16="http://schemas.microsoft.com/office/drawing/2014/main" id="{5EE4EE06-9ABB-42C8-8124-2CD1203865F6}"/>
                </a:ext>
              </a:extLst>
            </p:cNvPr>
            <p:cNvSpPr>
              <a:spLocks/>
            </p:cNvSpPr>
            <p:nvPr/>
          </p:nvSpPr>
          <p:spPr bwMode="auto">
            <a:xfrm flipH="1">
              <a:off x="3886200" y="3657600"/>
              <a:ext cx="152400" cy="457200"/>
            </a:xfrm>
            <a:custGeom>
              <a:avLst/>
              <a:gdLst>
                <a:gd name="T0" fmla="*/ 48126 w 152"/>
                <a:gd name="T1" fmla="*/ 0 h 288"/>
                <a:gd name="T2" fmla="*/ 144379 w 152"/>
                <a:gd name="T3" fmla="*/ 228600 h 288"/>
                <a:gd name="T4" fmla="*/ 0 w 152"/>
                <a:gd name="T5" fmla="*/ 457200 h 288"/>
                <a:gd name="T6" fmla="*/ 0 60000 65536"/>
                <a:gd name="T7" fmla="*/ 0 60000 65536"/>
                <a:gd name="T8" fmla="*/ 0 60000 65536"/>
                <a:gd name="T9" fmla="*/ 0 w 152"/>
                <a:gd name="T10" fmla="*/ 0 h 288"/>
                <a:gd name="T11" fmla="*/ 152 w 152"/>
                <a:gd name="T12" fmla="*/ 288 h 288"/>
              </a:gdLst>
              <a:ahLst/>
              <a:cxnLst>
                <a:cxn ang="T6">
                  <a:pos x="T0" y="T1"/>
                </a:cxn>
                <a:cxn ang="T7">
                  <a:pos x="T2" y="T3"/>
                </a:cxn>
                <a:cxn ang="T8">
                  <a:pos x="T4" y="T5"/>
                </a:cxn>
              </a:cxnLst>
              <a:rect l="T9" t="T10" r="T11" b="T12"/>
              <a:pathLst>
                <a:path w="152" h="288">
                  <a:moveTo>
                    <a:pt x="48" y="0"/>
                  </a:moveTo>
                  <a:cubicBezTo>
                    <a:pt x="100" y="48"/>
                    <a:pt x="152" y="96"/>
                    <a:pt x="144" y="144"/>
                  </a:cubicBezTo>
                  <a:cubicBezTo>
                    <a:pt x="136" y="192"/>
                    <a:pt x="24" y="264"/>
                    <a:pt x="0" y="288"/>
                  </a:cubicBezTo>
                </a:path>
              </a:pathLst>
            </a:custGeom>
            <a:noFill/>
            <a:ln w="28575">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8694" name="Text Box 89">
              <a:extLst>
                <a:ext uri="{FF2B5EF4-FFF2-40B4-BE49-F238E27FC236}">
                  <a16:creationId xmlns:a16="http://schemas.microsoft.com/office/drawing/2014/main" id="{B1885193-65EB-4731-92CC-69B38B22C95D}"/>
                </a:ext>
              </a:extLst>
            </p:cNvPr>
            <p:cNvSpPr txBox="1">
              <a:spLocks noChangeArrowheads="1"/>
            </p:cNvSpPr>
            <p:nvPr/>
          </p:nvSpPr>
          <p:spPr bwMode="auto">
            <a:xfrm>
              <a:off x="838200" y="4114800"/>
              <a:ext cx="27638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b="1">
                  <a:solidFill>
                    <a:srgbClr val="FF0000"/>
                  </a:solidFill>
                </a:rPr>
                <a:t>Released moments</a:t>
              </a:r>
              <a:r>
                <a:rPr lang="en-US" altLang="en-US" sz="1600">
                  <a:solidFill>
                    <a:srgbClr val="FF0000"/>
                  </a:solidFill>
                </a:rPr>
                <a:t>            -80.0</a:t>
              </a:r>
            </a:p>
          </p:txBody>
        </p:sp>
        <p:sp>
          <p:nvSpPr>
            <p:cNvPr id="28695" name="Text Box 90">
              <a:extLst>
                <a:ext uri="{FF2B5EF4-FFF2-40B4-BE49-F238E27FC236}">
                  <a16:creationId xmlns:a16="http://schemas.microsoft.com/office/drawing/2014/main" id="{14399164-BA9B-46D0-A7EA-75F01BA3727F}"/>
                </a:ext>
              </a:extLst>
            </p:cNvPr>
            <p:cNvSpPr txBox="1">
              <a:spLocks noChangeArrowheads="1"/>
            </p:cNvSpPr>
            <p:nvPr/>
          </p:nvSpPr>
          <p:spPr bwMode="auto">
            <a:xfrm>
              <a:off x="5257800" y="4114800"/>
              <a:ext cx="7152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solidFill>
                    <a:srgbClr val="FF0000"/>
                  </a:solidFill>
                </a:rPr>
                <a:t>-112.5</a:t>
              </a:r>
            </a:p>
          </p:txBody>
        </p:sp>
        <p:sp>
          <p:nvSpPr>
            <p:cNvPr id="28696" name="Text Box 91">
              <a:extLst>
                <a:ext uri="{FF2B5EF4-FFF2-40B4-BE49-F238E27FC236}">
                  <a16:creationId xmlns:a16="http://schemas.microsoft.com/office/drawing/2014/main" id="{9B327DB9-6C1C-4597-8949-794D89986350}"/>
                </a:ext>
              </a:extLst>
            </p:cNvPr>
            <p:cNvSpPr txBox="1">
              <a:spLocks noChangeArrowheads="1"/>
            </p:cNvSpPr>
            <p:nvPr/>
          </p:nvSpPr>
          <p:spPr bwMode="auto">
            <a:xfrm>
              <a:off x="6096000" y="4114800"/>
              <a:ext cx="755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solidFill>
                    <a:srgbClr val="FF0000"/>
                  </a:solidFill>
                </a:rPr>
                <a:t>+53.33</a:t>
              </a:r>
            </a:p>
          </p:txBody>
        </p:sp>
        <p:sp>
          <p:nvSpPr>
            <p:cNvPr id="28697" name="Text Box 92">
              <a:extLst>
                <a:ext uri="{FF2B5EF4-FFF2-40B4-BE49-F238E27FC236}">
                  <a16:creationId xmlns:a16="http://schemas.microsoft.com/office/drawing/2014/main" id="{7B32860B-DC66-46C6-B66F-0CF1F7F3D441}"/>
                </a:ext>
              </a:extLst>
            </p:cNvPr>
            <p:cNvSpPr txBox="1">
              <a:spLocks noChangeArrowheads="1"/>
            </p:cNvSpPr>
            <p:nvPr/>
          </p:nvSpPr>
          <p:spPr bwMode="auto">
            <a:xfrm>
              <a:off x="7772400" y="4038600"/>
              <a:ext cx="7152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solidFill>
                    <a:srgbClr val="FF0000"/>
                  </a:solidFill>
                </a:rPr>
                <a:t>-53.33</a:t>
              </a:r>
            </a:p>
          </p:txBody>
        </p:sp>
        <p:sp>
          <p:nvSpPr>
            <p:cNvPr id="28698" name="Text Box 93">
              <a:extLst>
                <a:ext uri="{FF2B5EF4-FFF2-40B4-BE49-F238E27FC236}">
                  <a16:creationId xmlns:a16="http://schemas.microsoft.com/office/drawing/2014/main" id="{033F92AE-F5B1-4266-A75D-6E8B2B98890C}"/>
                </a:ext>
              </a:extLst>
            </p:cNvPr>
            <p:cNvSpPr txBox="1">
              <a:spLocks noChangeArrowheads="1"/>
            </p:cNvSpPr>
            <p:nvPr/>
          </p:nvSpPr>
          <p:spPr bwMode="auto">
            <a:xfrm>
              <a:off x="3810000" y="4114800"/>
              <a:ext cx="755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solidFill>
                    <a:srgbClr val="FF0000"/>
                  </a:solidFill>
                </a:rPr>
                <a:t>+112.5</a:t>
              </a:r>
            </a:p>
          </p:txBody>
        </p:sp>
        <p:sp>
          <p:nvSpPr>
            <p:cNvPr id="28699" name="Freeform 84">
              <a:extLst>
                <a:ext uri="{FF2B5EF4-FFF2-40B4-BE49-F238E27FC236}">
                  <a16:creationId xmlns:a16="http://schemas.microsoft.com/office/drawing/2014/main" id="{6A41D17C-70D0-4C1F-AB38-ABC80A1C8139}"/>
                </a:ext>
              </a:extLst>
            </p:cNvPr>
            <p:cNvSpPr>
              <a:spLocks/>
            </p:cNvSpPr>
            <p:nvPr/>
          </p:nvSpPr>
          <p:spPr bwMode="auto">
            <a:xfrm flipH="1">
              <a:off x="5452404" y="3657600"/>
              <a:ext cx="215900" cy="457200"/>
            </a:xfrm>
            <a:custGeom>
              <a:avLst/>
              <a:gdLst>
                <a:gd name="T0" fmla="*/ 215900 w 152"/>
                <a:gd name="T1" fmla="*/ 0 h 288"/>
                <a:gd name="T2" fmla="*/ 11363 w 152"/>
                <a:gd name="T3" fmla="*/ 152400 h 288"/>
                <a:gd name="T4" fmla="*/ 147721 w 152"/>
                <a:gd name="T5" fmla="*/ 457200 h 288"/>
                <a:gd name="T6" fmla="*/ 0 60000 65536"/>
                <a:gd name="T7" fmla="*/ 0 60000 65536"/>
                <a:gd name="T8" fmla="*/ 0 60000 65536"/>
                <a:gd name="T9" fmla="*/ 0 w 152"/>
                <a:gd name="T10" fmla="*/ 0 h 288"/>
                <a:gd name="T11" fmla="*/ 152 w 152"/>
                <a:gd name="T12" fmla="*/ 288 h 288"/>
              </a:gdLst>
              <a:ahLst/>
              <a:cxnLst>
                <a:cxn ang="T6">
                  <a:pos x="T0" y="T1"/>
                </a:cxn>
                <a:cxn ang="T7">
                  <a:pos x="T2" y="T3"/>
                </a:cxn>
                <a:cxn ang="T8">
                  <a:pos x="T4" y="T5"/>
                </a:cxn>
              </a:cxnLst>
              <a:rect l="T9" t="T10" r="T11" b="T12"/>
              <a:pathLst>
                <a:path w="152" h="288">
                  <a:moveTo>
                    <a:pt x="152" y="0"/>
                  </a:moveTo>
                  <a:cubicBezTo>
                    <a:pt x="84" y="24"/>
                    <a:pt x="16" y="48"/>
                    <a:pt x="8" y="96"/>
                  </a:cubicBezTo>
                  <a:cubicBezTo>
                    <a:pt x="0" y="144"/>
                    <a:pt x="88" y="256"/>
                    <a:pt x="104" y="288"/>
                  </a:cubicBezTo>
                </a:path>
              </a:pathLst>
            </a:custGeom>
            <a:noFill/>
            <a:ln w="28575">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8700" name="Freeform 85">
              <a:extLst>
                <a:ext uri="{FF2B5EF4-FFF2-40B4-BE49-F238E27FC236}">
                  <a16:creationId xmlns:a16="http://schemas.microsoft.com/office/drawing/2014/main" id="{0FAA83C0-C5C2-4221-AD75-7658BCBC0B05}"/>
                </a:ext>
              </a:extLst>
            </p:cNvPr>
            <p:cNvSpPr>
              <a:spLocks/>
            </p:cNvSpPr>
            <p:nvPr/>
          </p:nvSpPr>
          <p:spPr bwMode="auto">
            <a:xfrm flipH="1">
              <a:off x="5973104" y="3657600"/>
              <a:ext cx="152400" cy="457200"/>
            </a:xfrm>
            <a:custGeom>
              <a:avLst/>
              <a:gdLst>
                <a:gd name="T0" fmla="*/ 48126 w 152"/>
                <a:gd name="T1" fmla="*/ 0 h 288"/>
                <a:gd name="T2" fmla="*/ 144379 w 152"/>
                <a:gd name="T3" fmla="*/ 228600 h 288"/>
                <a:gd name="T4" fmla="*/ 0 w 152"/>
                <a:gd name="T5" fmla="*/ 457200 h 288"/>
                <a:gd name="T6" fmla="*/ 0 60000 65536"/>
                <a:gd name="T7" fmla="*/ 0 60000 65536"/>
                <a:gd name="T8" fmla="*/ 0 60000 65536"/>
                <a:gd name="T9" fmla="*/ 0 w 152"/>
                <a:gd name="T10" fmla="*/ 0 h 288"/>
                <a:gd name="T11" fmla="*/ 152 w 152"/>
                <a:gd name="T12" fmla="*/ 288 h 288"/>
              </a:gdLst>
              <a:ahLst/>
              <a:cxnLst>
                <a:cxn ang="T6">
                  <a:pos x="T0" y="T1"/>
                </a:cxn>
                <a:cxn ang="T7">
                  <a:pos x="T2" y="T3"/>
                </a:cxn>
                <a:cxn ang="T8">
                  <a:pos x="T4" y="T5"/>
                </a:cxn>
              </a:cxnLst>
              <a:rect l="T9" t="T10" r="T11" b="T12"/>
              <a:pathLst>
                <a:path w="152" h="288">
                  <a:moveTo>
                    <a:pt x="48" y="0"/>
                  </a:moveTo>
                  <a:cubicBezTo>
                    <a:pt x="100" y="48"/>
                    <a:pt x="152" y="96"/>
                    <a:pt x="144" y="144"/>
                  </a:cubicBezTo>
                  <a:cubicBezTo>
                    <a:pt x="136" y="192"/>
                    <a:pt x="24" y="264"/>
                    <a:pt x="0" y="288"/>
                  </a:cubicBezTo>
                </a:path>
              </a:pathLst>
            </a:custGeom>
            <a:noFill/>
            <a:ln w="28575">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8701" name="Freeform 100">
              <a:extLst>
                <a:ext uri="{FF2B5EF4-FFF2-40B4-BE49-F238E27FC236}">
                  <a16:creationId xmlns:a16="http://schemas.microsoft.com/office/drawing/2014/main" id="{5D3B23B3-5F5F-476A-B5FF-6D783867AA04}"/>
                </a:ext>
              </a:extLst>
            </p:cNvPr>
            <p:cNvSpPr>
              <a:spLocks/>
            </p:cNvSpPr>
            <p:nvPr/>
          </p:nvSpPr>
          <p:spPr bwMode="auto">
            <a:xfrm flipH="1">
              <a:off x="7543800" y="3962400"/>
              <a:ext cx="292100" cy="381000"/>
            </a:xfrm>
            <a:custGeom>
              <a:avLst/>
              <a:gdLst>
                <a:gd name="T0" fmla="*/ 199858 w 152"/>
                <a:gd name="T1" fmla="*/ 381000 h 240"/>
                <a:gd name="T2" fmla="*/ 15374 w 152"/>
                <a:gd name="T3" fmla="*/ 228600 h 240"/>
                <a:gd name="T4" fmla="*/ 292100 w 152"/>
                <a:gd name="T5" fmla="*/ 0 h 240"/>
                <a:gd name="T6" fmla="*/ 0 60000 65536"/>
                <a:gd name="T7" fmla="*/ 0 60000 65536"/>
                <a:gd name="T8" fmla="*/ 0 60000 65536"/>
                <a:gd name="T9" fmla="*/ 0 w 152"/>
                <a:gd name="T10" fmla="*/ 0 h 240"/>
                <a:gd name="T11" fmla="*/ 152 w 152"/>
                <a:gd name="T12" fmla="*/ 240 h 240"/>
              </a:gdLst>
              <a:ahLst/>
              <a:cxnLst>
                <a:cxn ang="T6">
                  <a:pos x="T0" y="T1"/>
                </a:cxn>
                <a:cxn ang="T7">
                  <a:pos x="T2" y="T3"/>
                </a:cxn>
                <a:cxn ang="T8">
                  <a:pos x="T4" y="T5"/>
                </a:cxn>
              </a:cxnLst>
              <a:rect l="T9" t="T10" r="T11" b="T12"/>
              <a:pathLst>
                <a:path w="152" h="240">
                  <a:moveTo>
                    <a:pt x="104" y="240"/>
                  </a:moveTo>
                  <a:cubicBezTo>
                    <a:pt x="52" y="212"/>
                    <a:pt x="0" y="184"/>
                    <a:pt x="8" y="144"/>
                  </a:cubicBezTo>
                  <a:cubicBezTo>
                    <a:pt x="16" y="104"/>
                    <a:pt x="128" y="24"/>
                    <a:pt x="152" y="0"/>
                  </a:cubicBezTo>
                </a:path>
              </a:pathLst>
            </a:custGeom>
            <a:noFill/>
            <a:ln w="28575">
              <a:solidFill>
                <a:srgbClr val="FF0000"/>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grpSp>
      <p:grpSp>
        <p:nvGrpSpPr>
          <p:cNvPr id="7" name="Group 3">
            <a:extLst>
              <a:ext uri="{FF2B5EF4-FFF2-40B4-BE49-F238E27FC236}">
                <a16:creationId xmlns:a16="http://schemas.microsoft.com/office/drawing/2014/main" id="{D9D619F7-DB33-4902-B8D3-3B0E9B9F2EAA}"/>
              </a:ext>
            </a:extLst>
          </p:cNvPr>
          <p:cNvGrpSpPr>
            <a:grpSpLocks/>
          </p:cNvGrpSpPr>
          <p:nvPr/>
        </p:nvGrpSpPr>
        <p:grpSpPr bwMode="auto">
          <a:xfrm>
            <a:off x="2667000" y="4452938"/>
            <a:ext cx="2101850" cy="1095375"/>
            <a:chOff x="2667000" y="4453354"/>
            <a:chExt cx="2101213" cy="1095593"/>
          </a:xfrm>
        </p:grpSpPr>
        <p:sp>
          <p:nvSpPr>
            <p:cNvPr id="28687" name="Text Box 95">
              <a:extLst>
                <a:ext uri="{FF2B5EF4-FFF2-40B4-BE49-F238E27FC236}">
                  <a16:creationId xmlns:a16="http://schemas.microsoft.com/office/drawing/2014/main" id="{B22E17E5-D2CF-4D9D-B29E-8CA80AE0FA43}"/>
                </a:ext>
              </a:extLst>
            </p:cNvPr>
            <p:cNvSpPr txBox="1">
              <a:spLocks noChangeArrowheads="1"/>
            </p:cNvSpPr>
            <p:nvPr/>
          </p:nvSpPr>
          <p:spPr bwMode="auto">
            <a:xfrm>
              <a:off x="3489325" y="4818063"/>
              <a:ext cx="708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+32.5</a:t>
              </a:r>
            </a:p>
          </p:txBody>
        </p:sp>
        <p:sp>
          <p:nvSpPr>
            <p:cNvPr id="28688" name="Freeform 98">
              <a:extLst>
                <a:ext uri="{FF2B5EF4-FFF2-40B4-BE49-F238E27FC236}">
                  <a16:creationId xmlns:a16="http://schemas.microsoft.com/office/drawing/2014/main" id="{F1BB570A-3FAC-468C-9023-74F3D5F689EE}"/>
                </a:ext>
              </a:extLst>
            </p:cNvPr>
            <p:cNvSpPr>
              <a:spLocks/>
            </p:cNvSpPr>
            <p:nvPr/>
          </p:nvSpPr>
          <p:spPr bwMode="auto">
            <a:xfrm>
              <a:off x="3434860" y="4832350"/>
              <a:ext cx="228600" cy="381000"/>
            </a:xfrm>
            <a:custGeom>
              <a:avLst/>
              <a:gdLst>
                <a:gd name="T0" fmla="*/ 156411 w 152"/>
                <a:gd name="T1" fmla="*/ 381000 h 240"/>
                <a:gd name="T2" fmla="*/ 12032 w 152"/>
                <a:gd name="T3" fmla="*/ 228600 h 240"/>
                <a:gd name="T4" fmla="*/ 228600 w 152"/>
                <a:gd name="T5" fmla="*/ 0 h 240"/>
                <a:gd name="T6" fmla="*/ 0 60000 65536"/>
                <a:gd name="T7" fmla="*/ 0 60000 65536"/>
                <a:gd name="T8" fmla="*/ 0 60000 65536"/>
                <a:gd name="T9" fmla="*/ 0 w 152"/>
                <a:gd name="T10" fmla="*/ 0 h 240"/>
                <a:gd name="T11" fmla="*/ 152 w 152"/>
                <a:gd name="T12" fmla="*/ 240 h 240"/>
              </a:gdLst>
              <a:ahLst/>
              <a:cxnLst>
                <a:cxn ang="T6">
                  <a:pos x="T0" y="T1"/>
                </a:cxn>
                <a:cxn ang="T7">
                  <a:pos x="T2" y="T3"/>
                </a:cxn>
                <a:cxn ang="T8">
                  <a:pos x="T4" y="T5"/>
                </a:cxn>
              </a:cxnLst>
              <a:rect l="T9" t="T10" r="T11" b="T12"/>
              <a:pathLst>
                <a:path w="152" h="240">
                  <a:moveTo>
                    <a:pt x="104" y="240"/>
                  </a:moveTo>
                  <a:cubicBezTo>
                    <a:pt x="52" y="212"/>
                    <a:pt x="0" y="184"/>
                    <a:pt x="8" y="144"/>
                  </a:cubicBezTo>
                  <a:cubicBezTo>
                    <a:pt x="16" y="104"/>
                    <a:pt x="128" y="24"/>
                    <a:pt x="152" y="0"/>
                  </a:cubicBezTo>
                </a:path>
              </a:pathLst>
            </a:custGeom>
            <a:noFill/>
            <a:ln w="28575">
              <a:solidFill>
                <a:srgbClr val="FF0000"/>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8689" name="Line 101">
              <a:extLst>
                <a:ext uri="{FF2B5EF4-FFF2-40B4-BE49-F238E27FC236}">
                  <a16:creationId xmlns:a16="http://schemas.microsoft.com/office/drawing/2014/main" id="{62F0E126-91A5-4D98-8C28-4EC08F77BFB9}"/>
                </a:ext>
              </a:extLst>
            </p:cNvPr>
            <p:cNvSpPr>
              <a:spLocks noChangeShapeType="1"/>
            </p:cNvSpPr>
            <p:nvPr/>
          </p:nvSpPr>
          <p:spPr bwMode="auto">
            <a:xfrm>
              <a:off x="2667000" y="506095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 name="Oval 102">
              <a:extLst>
                <a:ext uri="{FF2B5EF4-FFF2-40B4-BE49-F238E27FC236}">
                  <a16:creationId xmlns:a16="http://schemas.microsoft.com/office/drawing/2014/main" id="{DDEE0461-A209-4B6F-9331-D07ED2707DF6}"/>
                </a:ext>
              </a:extLst>
            </p:cNvPr>
            <p:cNvSpPr/>
            <p:nvPr/>
          </p:nvSpPr>
          <p:spPr>
            <a:xfrm>
              <a:off x="3276415" y="4453354"/>
              <a:ext cx="1491798" cy="10955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8" name="Group 4">
            <a:extLst>
              <a:ext uri="{FF2B5EF4-FFF2-40B4-BE49-F238E27FC236}">
                <a16:creationId xmlns:a16="http://schemas.microsoft.com/office/drawing/2014/main" id="{BA5294FA-D357-448C-91E9-D927E57BBEF7}"/>
              </a:ext>
            </a:extLst>
          </p:cNvPr>
          <p:cNvGrpSpPr>
            <a:grpSpLocks/>
          </p:cNvGrpSpPr>
          <p:nvPr/>
        </p:nvGrpSpPr>
        <p:grpSpPr bwMode="auto">
          <a:xfrm>
            <a:off x="5270500" y="4437063"/>
            <a:ext cx="1492250" cy="1095375"/>
            <a:chOff x="5271204" y="4436953"/>
            <a:chExt cx="1491613" cy="1095593"/>
          </a:xfrm>
        </p:grpSpPr>
        <p:sp>
          <p:nvSpPr>
            <p:cNvPr id="28684" name="Text Box 96">
              <a:extLst>
                <a:ext uri="{FF2B5EF4-FFF2-40B4-BE49-F238E27FC236}">
                  <a16:creationId xmlns:a16="http://schemas.microsoft.com/office/drawing/2014/main" id="{2F9486C0-DCE8-4536-A21D-F1380DF92D1D}"/>
                </a:ext>
              </a:extLst>
            </p:cNvPr>
            <p:cNvSpPr txBox="1">
              <a:spLocks noChangeArrowheads="1"/>
            </p:cNvSpPr>
            <p:nvPr/>
          </p:nvSpPr>
          <p:spPr bwMode="auto">
            <a:xfrm>
              <a:off x="5696017" y="4756150"/>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-59.17</a:t>
              </a:r>
            </a:p>
          </p:txBody>
        </p:sp>
        <p:sp>
          <p:nvSpPr>
            <p:cNvPr id="28685" name="Freeform 99">
              <a:extLst>
                <a:ext uri="{FF2B5EF4-FFF2-40B4-BE49-F238E27FC236}">
                  <a16:creationId xmlns:a16="http://schemas.microsoft.com/office/drawing/2014/main" id="{B7FAD6AC-9A40-47B3-99C2-8236C1E7D83D}"/>
                </a:ext>
              </a:extLst>
            </p:cNvPr>
            <p:cNvSpPr>
              <a:spLocks/>
            </p:cNvSpPr>
            <p:nvPr/>
          </p:nvSpPr>
          <p:spPr bwMode="auto">
            <a:xfrm flipH="1">
              <a:off x="5410200" y="4756150"/>
              <a:ext cx="292100" cy="381000"/>
            </a:xfrm>
            <a:custGeom>
              <a:avLst/>
              <a:gdLst>
                <a:gd name="T0" fmla="*/ 199858 w 152"/>
                <a:gd name="T1" fmla="*/ 381000 h 240"/>
                <a:gd name="T2" fmla="*/ 15374 w 152"/>
                <a:gd name="T3" fmla="*/ 228600 h 240"/>
                <a:gd name="T4" fmla="*/ 292100 w 152"/>
                <a:gd name="T5" fmla="*/ 0 h 240"/>
                <a:gd name="T6" fmla="*/ 0 60000 65536"/>
                <a:gd name="T7" fmla="*/ 0 60000 65536"/>
                <a:gd name="T8" fmla="*/ 0 60000 65536"/>
                <a:gd name="T9" fmla="*/ 0 w 152"/>
                <a:gd name="T10" fmla="*/ 0 h 240"/>
                <a:gd name="T11" fmla="*/ 152 w 152"/>
                <a:gd name="T12" fmla="*/ 240 h 240"/>
              </a:gdLst>
              <a:ahLst/>
              <a:cxnLst>
                <a:cxn ang="T6">
                  <a:pos x="T0" y="T1"/>
                </a:cxn>
                <a:cxn ang="T7">
                  <a:pos x="T2" y="T3"/>
                </a:cxn>
                <a:cxn ang="T8">
                  <a:pos x="T4" y="T5"/>
                </a:cxn>
              </a:cxnLst>
              <a:rect l="T9" t="T10" r="T11" b="T12"/>
              <a:pathLst>
                <a:path w="152" h="240">
                  <a:moveTo>
                    <a:pt x="104" y="240"/>
                  </a:moveTo>
                  <a:cubicBezTo>
                    <a:pt x="52" y="212"/>
                    <a:pt x="0" y="184"/>
                    <a:pt x="8" y="144"/>
                  </a:cubicBezTo>
                  <a:cubicBezTo>
                    <a:pt x="16" y="104"/>
                    <a:pt x="128" y="24"/>
                    <a:pt x="152" y="0"/>
                  </a:cubicBezTo>
                </a:path>
              </a:pathLst>
            </a:custGeom>
            <a:noFill/>
            <a:ln w="28575">
              <a:solidFill>
                <a:srgbClr val="FF0000"/>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14" name="Oval 213">
              <a:extLst>
                <a:ext uri="{FF2B5EF4-FFF2-40B4-BE49-F238E27FC236}">
                  <a16:creationId xmlns:a16="http://schemas.microsoft.com/office/drawing/2014/main" id="{8DB64D03-1916-430F-9135-6CF45BD0EAD5}"/>
                </a:ext>
              </a:extLst>
            </p:cNvPr>
            <p:cNvSpPr/>
            <p:nvPr/>
          </p:nvSpPr>
          <p:spPr>
            <a:xfrm>
              <a:off x="5271204" y="4436953"/>
              <a:ext cx="1491613" cy="10955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9" name="Group 5">
            <a:extLst>
              <a:ext uri="{FF2B5EF4-FFF2-40B4-BE49-F238E27FC236}">
                <a16:creationId xmlns:a16="http://schemas.microsoft.com/office/drawing/2014/main" id="{2DDEC7FE-B1BA-4B3D-A1D4-94327494D461}"/>
              </a:ext>
            </a:extLst>
          </p:cNvPr>
          <p:cNvGrpSpPr>
            <a:grpSpLocks/>
          </p:cNvGrpSpPr>
          <p:nvPr/>
        </p:nvGrpSpPr>
        <p:grpSpPr bwMode="auto">
          <a:xfrm>
            <a:off x="7526338" y="4416425"/>
            <a:ext cx="1236662" cy="1095375"/>
            <a:chOff x="7526657" y="4416624"/>
            <a:chExt cx="1236344" cy="1095593"/>
          </a:xfrm>
        </p:grpSpPr>
        <p:sp>
          <p:nvSpPr>
            <p:cNvPr id="28681" name="Text Box 97">
              <a:extLst>
                <a:ext uri="{FF2B5EF4-FFF2-40B4-BE49-F238E27FC236}">
                  <a16:creationId xmlns:a16="http://schemas.microsoft.com/office/drawing/2014/main" id="{4AFEA4B5-4E19-4C88-825E-132EAFED8BBF}"/>
                </a:ext>
              </a:extLst>
            </p:cNvPr>
            <p:cNvSpPr txBox="1">
              <a:spLocks noChangeArrowheads="1"/>
            </p:cNvSpPr>
            <p:nvPr/>
          </p:nvSpPr>
          <p:spPr bwMode="auto">
            <a:xfrm>
              <a:off x="7829617" y="4800600"/>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-53.33</a:t>
              </a:r>
            </a:p>
          </p:txBody>
        </p:sp>
        <p:sp>
          <p:nvSpPr>
            <p:cNvPr id="28682" name="Freeform 100">
              <a:extLst>
                <a:ext uri="{FF2B5EF4-FFF2-40B4-BE49-F238E27FC236}">
                  <a16:creationId xmlns:a16="http://schemas.microsoft.com/office/drawing/2014/main" id="{B7FA795B-5604-4E3A-A09F-8AA81C9F269F}"/>
                </a:ext>
              </a:extLst>
            </p:cNvPr>
            <p:cNvSpPr>
              <a:spLocks/>
            </p:cNvSpPr>
            <p:nvPr/>
          </p:nvSpPr>
          <p:spPr bwMode="auto">
            <a:xfrm flipH="1">
              <a:off x="7620000" y="4756150"/>
              <a:ext cx="215900" cy="381000"/>
            </a:xfrm>
            <a:custGeom>
              <a:avLst/>
              <a:gdLst>
                <a:gd name="T0" fmla="*/ 147721 w 152"/>
                <a:gd name="T1" fmla="*/ 381000 h 240"/>
                <a:gd name="T2" fmla="*/ 11363 w 152"/>
                <a:gd name="T3" fmla="*/ 228600 h 240"/>
                <a:gd name="T4" fmla="*/ 215900 w 152"/>
                <a:gd name="T5" fmla="*/ 0 h 240"/>
                <a:gd name="T6" fmla="*/ 0 60000 65536"/>
                <a:gd name="T7" fmla="*/ 0 60000 65536"/>
                <a:gd name="T8" fmla="*/ 0 60000 65536"/>
                <a:gd name="T9" fmla="*/ 0 w 152"/>
                <a:gd name="T10" fmla="*/ 0 h 240"/>
                <a:gd name="T11" fmla="*/ 152 w 152"/>
                <a:gd name="T12" fmla="*/ 240 h 240"/>
              </a:gdLst>
              <a:ahLst/>
              <a:cxnLst>
                <a:cxn ang="T6">
                  <a:pos x="T0" y="T1"/>
                </a:cxn>
                <a:cxn ang="T7">
                  <a:pos x="T2" y="T3"/>
                </a:cxn>
                <a:cxn ang="T8">
                  <a:pos x="T4" y="T5"/>
                </a:cxn>
              </a:cxnLst>
              <a:rect l="T9" t="T10" r="T11" b="T12"/>
              <a:pathLst>
                <a:path w="152" h="240">
                  <a:moveTo>
                    <a:pt x="104" y="240"/>
                  </a:moveTo>
                  <a:cubicBezTo>
                    <a:pt x="52" y="212"/>
                    <a:pt x="0" y="184"/>
                    <a:pt x="8" y="144"/>
                  </a:cubicBezTo>
                  <a:cubicBezTo>
                    <a:pt x="16" y="104"/>
                    <a:pt x="128" y="24"/>
                    <a:pt x="152" y="0"/>
                  </a:cubicBezTo>
                </a:path>
              </a:pathLst>
            </a:custGeom>
            <a:noFill/>
            <a:ln w="28575">
              <a:solidFill>
                <a:srgbClr val="FF0000"/>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15" name="Oval 214">
              <a:extLst>
                <a:ext uri="{FF2B5EF4-FFF2-40B4-BE49-F238E27FC236}">
                  <a16:creationId xmlns:a16="http://schemas.microsoft.com/office/drawing/2014/main" id="{870EBF83-23FB-4B26-BF71-3E680D5B01AB}"/>
                </a:ext>
              </a:extLst>
            </p:cNvPr>
            <p:cNvSpPr/>
            <p:nvPr/>
          </p:nvSpPr>
          <p:spPr>
            <a:xfrm>
              <a:off x="7526657" y="4416624"/>
              <a:ext cx="1236344" cy="10955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1"/>
                                        </p:tgtEl>
                                        <p:attrNameLst>
                                          <p:attrName>style.visibility</p:attrName>
                                        </p:attrNameLst>
                                      </p:cBhvr>
                                      <p:to>
                                        <p:strVal val="visible"/>
                                      </p:to>
                                    </p:set>
                                    <p:anim calcmode="lin" valueType="num">
                                      <p:cBhvr additive="base">
                                        <p:cTn id="25" dur="500" fill="hold"/>
                                        <p:tgtEl>
                                          <p:spTgt spid="201"/>
                                        </p:tgtEl>
                                        <p:attrNameLst>
                                          <p:attrName>ppt_x</p:attrName>
                                        </p:attrNameLst>
                                      </p:cBhvr>
                                      <p:tavLst>
                                        <p:tav tm="0">
                                          <p:val>
                                            <p:strVal val="#ppt_x"/>
                                          </p:val>
                                        </p:tav>
                                        <p:tav tm="100000">
                                          <p:val>
                                            <p:strVal val="#ppt_x"/>
                                          </p:val>
                                        </p:tav>
                                      </p:tavLst>
                                    </p:anim>
                                    <p:anim calcmode="lin" valueType="num">
                                      <p:cBhvr additive="base">
                                        <p:cTn id="26" dur="500" fill="hold"/>
                                        <p:tgtEl>
                                          <p:spTgt spid="20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1DBE8C51-E862-48AC-A1F3-38141E4B5D24}"/>
              </a:ext>
            </a:extLst>
          </p:cNvPr>
          <p:cNvSpPr txBox="1">
            <a:spLocks noChangeArrowheads="1"/>
          </p:cNvSpPr>
          <p:nvPr/>
        </p:nvSpPr>
        <p:spPr bwMode="auto">
          <a:xfrm>
            <a:off x="609600" y="328613"/>
            <a:ext cx="9953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200" b="1" u="sng">
                <a:solidFill>
                  <a:srgbClr val="FF00FF"/>
                </a:solidFill>
              </a:rPr>
              <a:t>Step III</a:t>
            </a:r>
            <a:endParaRPr lang="en-US" altLang="en-US" u="sng"/>
          </a:p>
        </p:txBody>
      </p:sp>
      <p:sp>
        <p:nvSpPr>
          <p:cNvPr id="3" name="Text Box 3">
            <a:extLst>
              <a:ext uri="{FF2B5EF4-FFF2-40B4-BE49-F238E27FC236}">
                <a16:creationId xmlns:a16="http://schemas.microsoft.com/office/drawing/2014/main" id="{58196D43-27B5-4870-B8D4-5AA0C6BA26DF}"/>
              </a:ext>
            </a:extLst>
          </p:cNvPr>
          <p:cNvSpPr txBox="1">
            <a:spLocks noChangeArrowheads="1"/>
          </p:cNvSpPr>
          <p:nvPr/>
        </p:nvSpPr>
        <p:spPr bwMode="auto">
          <a:xfrm>
            <a:off x="533400" y="914400"/>
            <a:ext cx="8153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2000" u="sng"/>
              <a:t>These unbalanced moments</a:t>
            </a:r>
            <a:r>
              <a:rPr lang="en-US" altLang="en-US" sz="2000"/>
              <a:t> act at the joints and </a:t>
            </a:r>
            <a:r>
              <a:rPr lang="en-US" altLang="en-US" sz="2000" u="sng"/>
              <a:t>modify the joint moments</a:t>
            </a:r>
            <a:r>
              <a:rPr lang="en-US" altLang="en-US" sz="2000"/>
              <a:t> at B, C and D, </a:t>
            </a:r>
            <a:r>
              <a:rPr lang="en-US" altLang="en-US" sz="2000" u="sng"/>
              <a:t>according to their relative stiffnesses</a:t>
            </a:r>
            <a:r>
              <a:rPr lang="en-US" altLang="en-US" sz="2000"/>
              <a:t> at the respective joints. </a:t>
            </a:r>
            <a:r>
              <a:rPr lang="en-US" altLang="en-US" sz="2000" u="sng"/>
              <a:t>The joint moments are distributed</a:t>
            </a:r>
            <a:r>
              <a:rPr lang="en-US" altLang="en-US" sz="2000"/>
              <a:t> to either side of the joint B, C or D, according to their relative stiffnesses. </a:t>
            </a:r>
            <a:r>
              <a:rPr lang="en-US" altLang="en-US" sz="2000" u="sng"/>
              <a:t>These distributed moments also modify the moments at the opposite side of the beam span</a:t>
            </a:r>
            <a:r>
              <a:rPr lang="en-US" altLang="en-US" sz="2000"/>
              <a:t>, viz., at joint A in span AB, at joints B and C in span BC and at joints C and D in span CD. </a:t>
            </a:r>
            <a:r>
              <a:rPr lang="en-US" altLang="en-US" sz="2000" u="sng"/>
              <a:t>This modification is dependent on the carry-over factor (which is equal to 0.5 in this case)</a:t>
            </a:r>
            <a:r>
              <a:rPr lang="en-US" altLang="en-US" sz="2000"/>
              <a:t>; </a:t>
            </a:r>
            <a:r>
              <a:rPr lang="en-US" altLang="en-US" sz="2000" b="1"/>
              <a:t>when this carry over is made, the joints on opposite side are assumed to be fixed.</a:t>
            </a:r>
          </a:p>
        </p:txBody>
      </p:sp>
      <p:sp>
        <p:nvSpPr>
          <p:cNvPr id="4" name="Text Box 4">
            <a:extLst>
              <a:ext uri="{FF2B5EF4-FFF2-40B4-BE49-F238E27FC236}">
                <a16:creationId xmlns:a16="http://schemas.microsoft.com/office/drawing/2014/main" id="{38276958-F5A3-401B-ACF4-427CF09644AD}"/>
              </a:ext>
            </a:extLst>
          </p:cNvPr>
          <p:cNvSpPr txBox="1">
            <a:spLocks noChangeArrowheads="1"/>
          </p:cNvSpPr>
          <p:nvPr/>
        </p:nvSpPr>
        <p:spPr bwMode="auto">
          <a:xfrm>
            <a:off x="609600" y="3833813"/>
            <a:ext cx="10112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200" b="1" u="sng">
                <a:solidFill>
                  <a:srgbClr val="FF00FF"/>
                </a:solidFill>
              </a:rPr>
              <a:t>Step IV</a:t>
            </a:r>
            <a:endParaRPr lang="en-US" altLang="en-US" u="sng"/>
          </a:p>
        </p:txBody>
      </p:sp>
      <p:sp>
        <p:nvSpPr>
          <p:cNvPr id="5" name="Text Box 5">
            <a:extLst>
              <a:ext uri="{FF2B5EF4-FFF2-40B4-BE49-F238E27FC236}">
                <a16:creationId xmlns:a16="http://schemas.microsoft.com/office/drawing/2014/main" id="{96CD84AF-266F-41BE-AD24-D9BBDD34DFDC}"/>
              </a:ext>
            </a:extLst>
          </p:cNvPr>
          <p:cNvSpPr txBox="1">
            <a:spLocks noChangeArrowheads="1"/>
          </p:cNvSpPr>
          <p:nvPr/>
        </p:nvSpPr>
        <p:spPr bwMode="auto">
          <a:xfrm>
            <a:off x="685800" y="4267200"/>
            <a:ext cx="8016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2000" b="1"/>
              <a:t>The </a:t>
            </a:r>
            <a:r>
              <a:rPr lang="en-US" altLang="en-US" sz="2000" b="1" u="sng"/>
              <a:t>carry-over moment becomes the unbalanced moment</a:t>
            </a:r>
            <a:r>
              <a:rPr lang="en-US" altLang="en-US" sz="2000" b="1"/>
              <a:t> at the joints to which they are carried over. Steps 3 and 4 are repeated till the carry-over or distributed moment becomes small</a:t>
            </a:r>
            <a:r>
              <a:rPr lang="en-US" altLang="en-US" sz="2000"/>
              <a:t>.</a:t>
            </a:r>
          </a:p>
        </p:txBody>
      </p:sp>
      <p:sp>
        <p:nvSpPr>
          <p:cNvPr id="6" name="Text Box 6">
            <a:extLst>
              <a:ext uri="{FF2B5EF4-FFF2-40B4-BE49-F238E27FC236}">
                <a16:creationId xmlns:a16="http://schemas.microsoft.com/office/drawing/2014/main" id="{B6B71AAA-BE03-4330-96B5-D840D407AB44}"/>
              </a:ext>
            </a:extLst>
          </p:cNvPr>
          <p:cNvSpPr txBox="1">
            <a:spLocks noChangeArrowheads="1"/>
          </p:cNvSpPr>
          <p:nvPr/>
        </p:nvSpPr>
        <p:spPr bwMode="auto">
          <a:xfrm>
            <a:off x="838200" y="5281613"/>
            <a:ext cx="9366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200" b="1" u="sng">
                <a:solidFill>
                  <a:srgbClr val="FF00FF"/>
                </a:solidFill>
              </a:rPr>
              <a:t>Step V</a:t>
            </a:r>
            <a:endParaRPr lang="en-US" altLang="en-US" u="sng"/>
          </a:p>
        </p:txBody>
      </p:sp>
      <p:sp>
        <p:nvSpPr>
          <p:cNvPr id="7" name="Text Box 7">
            <a:extLst>
              <a:ext uri="{FF2B5EF4-FFF2-40B4-BE49-F238E27FC236}">
                <a16:creationId xmlns:a16="http://schemas.microsoft.com/office/drawing/2014/main" id="{EC47514F-C333-44EA-A04E-B3DDEEF35DE3}"/>
              </a:ext>
            </a:extLst>
          </p:cNvPr>
          <p:cNvSpPr txBox="1">
            <a:spLocks noChangeArrowheads="1"/>
          </p:cNvSpPr>
          <p:nvPr/>
        </p:nvSpPr>
        <p:spPr bwMode="auto">
          <a:xfrm>
            <a:off x="762000" y="5715000"/>
            <a:ext cx="7788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2000" b="1" u="sng"/>
              <a:t>Sum up all the moments at each of the joint</a:t>
            </a:r>
            <a:r>
              <a:rPr lang="en-US" altLang="en-US" sz="2000"/>
              <a:t> to obtain the joint moments.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2">
            <a:extLst>
              <a:ext uri="{FF2B5EF4-FFF2-40B4-BE49-F238E27FC236}">
                <a16:creationId xmlns:a16="http://schemas.microsoft.com/office/drawing/2014/main" id="{9934FF63-6125-470B-8DF2-BD9E53FDC9DE}"/>
              </a:ext>
            </a:extLst>
          </p:cNvPr>
          <p:cNvSpPr txBox="1">
            <a:spLocks noChangeArrowheads="1"/>
          </p:cNvSpPr>
          <p:nvPr/>
        </p:nvSpPr>
        <p:spPr bwMode="auto">
          <a:xfrm>
            <a:off x="914400" y="304800"/>
            <a:ext cx="3381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a:solidFill>
                  <a:srgbClr val="FF0000"/>
                </a:solidFill>
              </a:rPr>
              <a:t>1.3  SOME BASIC DEFINITIONS</a:t>
            </a:r>
            <a:endParaRPr lang="en-US" altLang="en-US" sz="2000">
              <a:solidFill>
                <a:srgbClr val="FF0000"/>
              </a:solidFill>
            </a:endParaRPr>
          </a:p>
        </p:txBody>
      </p:sp>
      <p:sp>
        <p:nvSpPr>
          <p:cNvPr id="3077" name="Text Box 3">
            <a:extLst>
              <a:ext uri="{FF2B5EF4-FFF2-40B4-BE49-F238E27FC236}">
                <a16:creationId xmlns:a16="http://schemas.microsoft.com/office/drawing/2014/main" id="{FBE0B4BC-9BAE-47F6-8CF5-FA0A3C6B7479}"/>
              </a:ext>
            </a:extLst>
          </p:cNvPr>
          <p:cNvSpPr txBox="1">
            <a:spLocks noChangeArrowheads="1"/>
          </p:cNvSpPr>
          <p:nvPr/>
        </p:nvSpPr>
        <p:spPr bwMode="auto">
          <a:xfrm>
            <a:off x="838200" y="685800"/>
            <a:ext cx="7788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t>In order to understand the five steps mentioned in section 1.2, some words need to be defined and relevant derivations made.</a:t>
            </a:r>
            <a:r>
              <a:rPr lang="en-US" altLang="en-US"/>
              <a:t> </a:t>
            </a:r>
          </a:p>
        </p:txBody>
      </p:sp>
      <p:sp>
        <p:nvSpPr>
          <p:cNvPr id="3078" name="Text Box 4">
            <a:extLst>
              <a:ext uri="{FF2B5EF4-FFF2-40B4-BE49-F238E27FC236}">
                <a16:creationId xmlns:a16="http://schemas.microsoft.com/office/drawing/2014/main" id="{B5E96E65-21D6-4DDF-9491-ABBE39B7272B}"/>
              </a:ext>
            </a:extLst>
          </p:cNvPr>
          <p:cNvSpPr txBox="1">
            <a:spLocks noChangeArrowheads="1"/>
          </p:cNvSpPr>
          <p:nvPr/>
        </p:nvSpPr>
        <p:spPr bwMode="auto">
          <a:xfrm>
            <a:off x="974725" y="1717675"/>
            <a:ext cx="45847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200" b="1" u="sng">
                <a:solidFill>
                  <a:srgbClr val="FF00FF"/>
                </a:solidFill>
              </a:rPr>
              <a:t>1.3.1 Stiffness and Carry-over factor</a:t>
            </a:r>
            <a:r>
              <a:rPr lang="en-US" altLang="en-US"/>
              <a:t> </a:t>
            </a:r>
          </a:p>
        </p:txBody>
      </p:sp>
      <p:grpSp>
        <p:nvGrpSpPr>
          <p:cNvPr id="3079" name="Group 80">
            <a:extLst>
              <a:ext uri="{FF2B5EF4-FFF2-40B4-BE49-F238E27FC236}">
                <a16:creationId xmlns:a16="http://schemas.microsoft.com/office/drawing/2014/main" id="{81F5CF66-8021-458B-8C83-89CDD2A972FE}"/>
              </a:ext>
            </a:extLst>
          </p:cNvPr>
          <p:cNvGrpSpPr>
            <a:grpSpLocks/>
          </p:cNvGrpSpPr>
          <p:nvPr/>
        </p:nvGrpSpPr>
        <p:grpSpPr bwMode="auto">
          <a:xfrm>
            <a:off x="1066800" y="3960813"/>
            <a:ext cx="2973388" cy="915987"/>
            <a:chOff x="5181600" y="3124200"/>
            <a:chExt cx="2972594" cy="915194"/>
          </a:xfrm>
        </p:grpSpPr>
        <p:cxnSp>
          <p:nvCxnSpPr>
            <p:cNvPr id="61" name="Straight Connector 60">
              <a:extLst>
                <a:ext uri="{FF2B5EF4-FFF2-40B4-BE49-F238E27FC236}">
                  <a16:creationId xmlns:a16="http://schemas.microsoft.com/office/drawing/2014/main" id="{3FE816D5-541E-4CD2-B300-82ABFA3D8EB9}"/>
                </a:ext>
              </a:extLst>
            </p:cNvPr>
            <p:cNvCxnSpPr/>
            <p:nvPr/>
          </p:nvCxnSpPr>
          <p:spPr>
            <a:xfrm rot="5400000">
              <a:off x="5106351" y="3351808"/>
              <a:ext cx="4568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1F17DC6-4013-497D-891F-4B85CF5E7203}"/>
                </a:ext>
              </a:extLst>
            </p:cNvPr>
            <p:cNvCxnSpPr/>
            <p:nvPr/>
          </p:nvCxnSpPr>
          <p:spPr>
            <a:xfrm rot="5400000">
              <a:off x="7924998" y="3810198"/>
              <a:ext cx="4568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19163C7-D91F-4C82-8ABF-8B9015722DF8}"/>
                </a:ext>
              </a:extLst>
            </p:cNvPr>
            <p:cNvCxnSpPr/>
            <p:nvPr/>
          </p:nvCxnSpPr>
          <p:spPr>
            <a:xfrm>
              <a:off x="5333959" y="3581004"/>
              <a:ext cx="2818647" cy="15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86588F2-7844-4332-9519-BACC860804F3}"/>
                </a:ext>
              </a:extLst>
            </p:cNvPr>
            <p:cNvCxnSpPr/>
            <p:nvPr/>
          </p:nvCxnSpPr>
          <p:spPr>
            <a:xfrm>
              <a:off x="5333959" y="3581004"/>
              <a:ext cx="2818647" cy="4568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BFAA164-9ABC-479A-A8A3-01416DE858C7}"/>
                </a:ext>
              </a:extLst>
            </p:cNvPr>
            <p:cNvCxnSpPr/>
            <p:nvPr/>
          </p:nvCxnSpPr>
          <p:spPr>
            <a:xfrm>
              <a:off x="5333959" y="3124200"/>
              <a:ext cx="2818647" cy="456804"/>
            </a:xfrm>
            <a:prstGeom prst="line">
              <a:avLst/>
            </a:prstGeom>
          </p:spPr>
          <p:style>
            <a:lnRef idx="1">
              <a:schemeClr val="accent1"/>
            </a:lnRef>
            <a:fillRef idx="0">
              <a:schemeClr val="accent1"/>
            </a:fillRef>
            <a:effectRef idx="0">
              <a:schemeClr val="accent1"/>
            </a:effectRef>
            <a:fontRef idx="minor">
              <a:schemeClr val="tx1"/>
            </a:fontRef>
          </p:style>
        </p:cxnSp>
        <p:sp>
          <p:nvSpPr>
            <p:cNvPr id="74" name="Isosceles Triangle 73">
              <a:extLst>
                <a:ext uri="{FF2B5EF4-FFF2-40B4-BE49-F238E27FC236}">
                  <a16:creationId xmlns:a16="http://schemas.microsoft.com/office/drawing/2014/main" id="{1A774CF9-49FE-4603-B63C-D19615434BE3}"/>
                </a:ext>
              </a:extLst>
            </p:cNvPr>
            <p:cNvSpPr/>
            <p:nvPr/>
          </p:nvSpPr>
          <p:spPr>
            <a:xfrm>
              <a:off x="5181600" y="3581004"/>
              <a:ext cx="304719" cy="22840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3080" name="Group 79">
            <a:extLst>
              <a:ext uri="{FF2B5EF4-FFF2-40B4-BE49-F238E27FC236}">
                <a16:creationId xmlns:a16="http://schemas.microsoft.com/office/drawing/2014/main" id="{0EB08455-A916-42BC-AB30-7A459E8D993F}"/>
              </a:ext>
            </a:extLst>
          </p:cNvPr>
          <p:cNvGrpSpPr>
            <a:grpSpLocks/>
          </p:cNvGrpSpPr>
          <p:nvPr/>
        </p:nvGrpSpPr>
        <p:grpSpPr bwMode="auto">
          <a:xfrm>
            <a:off x="4084638" y="2727325"/>
            <a:ext cx="563562" cy="568325"/>
            <a:chOff x="8199915" y="2347159"/>
            <a:chExt cx="563085" cy="568233"/>
          </a:xfrm>
        </p:grpSpPr>
        <p:sp>
          <p:nvSpPr>
            <p:cNvPr id="76" name="Freeform 75">
              <a:extLst>
                <a:ext uri="{FF2B5EF4-FFF2-40B4-BE49-F238E27FC236}">
                  <a16:creationId xmlns:a16="http://schemas.microsoft.com/office/drawing/2014/main" id="{4AD1BD4A-4498-49C4-B039-8904BCA88847}"/>
                </a:ext>
              </a:extLst>
            </p:cNvPr>
            <p:cNvSpPr/>
            <p:nvPr/>
          </p:nvSpPr>
          <p:spPr>
            <a:xfrm rot="581751" flipH="1">
              <a:off x="8199915" y="2347159"/>
              <a:ext cx="187166" cy="568233"/>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101" name="TextBox 77">
              <a:extLst>
                <a:ext uri="{FF2B5EF4-FFF2-40B4-BE49-F238E27FC236}">
                  <a16:creationId xmlns:a16="http://schemas.microsoft.com/office/drawing/2014/main" id="{2943B3F7-AC01-4448-B459-6A127BA0573C}"/>
                </a:ext>
              </a:extLst>
            </p:cNvPr>
            <p:cNvSpPr txBox="1">
              <a:spLocks noChangeArrowheads="1"/>
            </p:cNvSpPr>
            <p:nvPr/>
          </p:nvSpPr>
          <p:spPr bwMode="auto">
            <a:xfrm>
              <a:off x="8305800" y="25146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a:t>
              </a:r>
              <a:r>
                <a:rPr lang="en-US" altLang="en-US" baseline="-25000"/>
                <a:t>F</a:t>
              </a:r>
            </a:p>
          </p:txBody>
        </p:sp>
      </p:grpSp>
      <p:sp>
        <p:nvSpPr>
          <p:cNvPr id="3081" name="TextBox 81">
            <a:extLst>
              <a:ext uri="{FF2B5EF4-FFF2-40B4-BE49-F238E27FC236}">
                <a16:creationId xmlns:a16="http://schemas.microsoft.com/office/drawing/2014/main" id="{44A59991-39C6-4594-965F-B7292B144F09}"/>
              </a:ext>
            </a:extLst>
          </p:cNvPr>
          <p:cNvSpPr txBox="1">
            <a:spLocks noChangeArrowheads="1"/>
          </p:cNvSpPr>
          <p:nvPr/>
        </p:nvSpPr>
        <p:spPr bwMode="auto">
          <a:xfrm>
            <a:off x="533400" y="3962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M/EI</a:t>
            </a:r>
          </a:p>
        </p:txBody>
      </p:sp>
      <p:sp>
        <p:nvSpPr>
          <p:cNvPr id="3082" name="TextBox 82">
            <a:extLst>
              <a:ext uri="{FF2B5EF4-FFF2-40B4-BE49-F238E27FC236}">
                <a16:creationId xmlns:a16="http://schemas.microsoft.com/office/drawing/2014/main" id="{559D8DD5-D425-4EDB-8215-6F62BCF01D7C}"/>
              </a:ext>
            </a:extLst>
          </p:cNvPr>
          <p:cNvSpPr txBox="1">
            <a:spLocks noChangeArrowheads="1"/>
          </p:cNvSpPr>
          <p:nvPr/>
        </p:nvSpPr>
        <p:spPr bwMode="auto">
          <a:xfrm>
            <a:off x="4038600" y="4583113"/>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a:t>
            </a:r>
            <a:r>
              <a:rPr lang="en-US" altLang="en-US" baseline="-25000"/>
              <a:t>F </a:t>
            </a:r>
            <a:r>
              <a:rPr lang="en-US" altLang="en-US"/>
              <a:t>/EI</a:t>
            </a:r>
          </a:p>
        </p:txBody>
      </p:sp>
      <p:cxnSp>
        <p:nvCxnSpPr>
          <p:cNvPr id="30" name="Straight Connector 29">
            <a:extLst>
              <a:ext uri="{FF2B5EF4-FFF2-40B4-BE49-F238E27FC236}">
                <a16:creationId xmlns:a16="http://schemas.microsoft.com/office/drawing/2014/main" id="{E441ADC3-BA9D-488B-8997-D5CA8DEF9F38}"/>
              </a:ext>
            </a:extLst>
          </p:cNvPr>
          <p:cNvCxnSpPr/>
          <p:nvPr/>
        </p:nvCxnSpPr>
        <p:spPr>
          <a:xfrm rot="5400000">
            <a:off x="3962401" y="3657600"/>
            <a:ext cx="3048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0217BAB-48DB-438A-94EB-3EE4325C7324}"/>
              </a:ext>
            </a:extLst>
          </p:cNvPr>
          <p:cNvCxnSpPr/>
          <p:nvPr/>
        </p:nvCxnSpPr>
        <p:spPr>
          <a:xfrm rot="5400000">
            <a:off x="1099344" y="3658394"/>
            <a:ext cx="3048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3085" name="Group 33">
            <a:extLst>
              <a:ext uri="{FF2B5EF4-FFF2-40B4-BE49-F238E27FC236}">
                <a16:creationId xmlns:a16="http://schemas.microsoft.com/office/drawing/2014/main" id="{718A8642-85F7-49A5-80F9-46FDE6BEB20C}"/>
              </a:ext>
            </a:extLst>
          </p:cNvPr>
          <p:cNvGrpSpPr>
            <a:grpSpLocks/>
          </p:cNvGrpSpPr>
          <p:nvPr/>
        </p:nvGrpSpPr>
        <p:grpSpPr bwMode="auto">
          <a:xfrm>
            <a:off x="685800" y="2436813"/>
            <a:ext cx="3429000" cy="1525587"/>
            <a:chOff x="2057400" y="2437606"/>
            <a:chExt cx="3429000" cy="1524794"/>
          </a:xfrm>
        </p:grpSpPr>
        <p:grpSp>
          <p:nvGrpSpPr>
            <p:cNvPr id="3088" name="Group 78">
              <a:extLst>
                <a:ext uri="{FF2B5EF4-FFF2-40B4-BE49-F238E27FC236}">
                  <a16:creationId xmlns:a16="http://schemas.microsoft.com/office/drawing/2014/main" id="{F48A4A16-E9AD-462D-A9EF-4A046C6A58F4}"/>
                </a:ext>
              </a:extLst>
            </p:cNvPr>
            <p:cNvGrpSpPr>
              <a:grpSpLocks/>
            </p:cNvGrpSpPr>
            <p:nvPr/>
          </p:nvGrpSpPr>
          <p:grpSpPr bwMode="auto">
            <a:xfrm>
              <a:off x="2057400" y="2437606"/>
              <a:ext cx="3386797" cy="990600"/>
              <a:chOff x="4800600" y="2057400"/>
              <a:chExt cx="3386797" cy="990600"/>
            </a:xfrm>
          </p:grpSpPr>
          <p:sp>
            <p:nvSpPr>
              <p:cNvPr id="43" name="Isosceles Triangle 42">
                <a:extLst>
                  <a:ext uri="{FF2B5EF4-FFF2-40B4-BE49-F238E27FC236}">
                    <a16:creationId xmlns:a16="http://schemas.microsoft.com/office/drawing/2014/main" id="{E686FCB9-0CDE-4993-B2E4-0C9DFAA9667F}"/>
                  </a:ext>
                </a:extLst>
              </p:cNvPr>
              <p:cNvSpPr/>
              <p:nvPr/>
            </p:nvSpPr>
            <p:spPr>
              <a:xfrm>
                <a:off x="5181600" y="2590523"/>
                <a:ext cx="304800" cy="304642"/>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8" name="Freeform 47">
                <a:extLst>
                  <a:ext uri="{FF2B5EF4-FFF2-40B4-BE49-F238E27FC236}">
                    <a16:creationId xmlns:a16="http://schemas.microsoft.com/office/drawing/2014/main" id="{A3735697-044C-4141-88A9-DE7872EE510E}"/>
                  </a:ext>
                </a:extLst>
              </p:cNvPr>
              <p:cNvSpPr/>
              <p:nvPr/>
            </p:nvSpPr>
            <p:spPr>
              <a:xfrm>
                <a:off x="5330825" y="2550855"/>
                <a:ext cx="2855913" cy="268149"/>
              </a:xfrm>
              <a:custGeom>
                <a:avLst/>
                <a:gdLst>
                  <a:gd name="connsiteX0" fmla="*/ 0 w 2855742"/>
                  <a:gd name="connsiteY0" fmla="*/ 23447 h 351693"/>
                  <a:gd name="connsiteX1" fmla="*/ 956603 w 2855742"/>
                  <a:gd name="connsiteY1" fmla="*/ 347004 h 351693"/>
                  <a:gd name="connsiteX2" fmla="*/ 1913207 w 2855742"/>
                  <a:gd name="connsiteY2" fmla="*/ 51582 h 351693"/>
                  <a:gd name="connsiteX3" fmla="*/ 2855742 w 2855742"/>
                  <a:gd name="connsiteY3" fmla="*/ 37514 h 351693"/>
                  <a:gd name="connsiteX4" fmla="*/ 2855742 w 2855742"/>
                  <a:gd name="connsiteY4" fmla="*/ 37514 h 351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742" h="351693">
                    <a:moveTo>
                      <a:pt x="0" y="23447"/>
                    </a:moveTo>
                    <a:cubicBezTo>
                      <a:pt x="318867" y="182881"/>
                      <a:pt x="637735" y="342315"/>
                      <a:pt x="956603" y="347004"/>
                    </a:cubicBezTo>
                    <a:cubicBezTo>
                      <a:pt x="1275471" y="351693"/>
                      <a:pt x="1596684" y="103164"/>
                      <a:pt x="1913207" y="51582"/>
                    </a:cubicBezTo>
                    <a:cubicBezTo>
                      <a:pt x="2229730" y="0"/>
                      <a:pt x="2855742" y="37514"/>
                      <a:pt x="2855742" y="37514"/>
                    </a:cubicBezTo>
                    <a:lnTo>
                      <a:pt x="2855742" y="37514"/>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50" name="Straight Connector 49">
                <a:extLst>
                  <a:ext uri="{FF2B5EF4-FFF2-40B4-BE49-F238E27FC236}">
                    <a16:creationId xmlns:a16="http://schemas.microsoft.com/office/drawing/2014/main" id="{9C6FD761-31C8-4D8D-BD3A-24FF857A4461}"/>
                  </a:ext>
                </a:extLst>
              </p:cNvPr>
              <p:cNvCxnSpPr/>
              <p:nvPr/>
            </p:nvCxnSpPr>
            <p:spPr>
              <a:xfrm rot="5400000">
                <a:off x="7963793" y="2553235"/>
                <a:ext cx="380802"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6F6736F-C6FF-40A3-A094-48936839C346}"/>
                  </a:ext>
                </a:extLst>
              </p:cNvPr>
              <p:cNvCxnSpPr>
                <a:stCxn id="48" idx="0"/>
              </p:cNvCxnSpPr>
              <p:nvPr/>
            </p:nvCxnSpPr>
            <p:spPr>
              <a:xfrm>
                <a:off x="5330825" y="2568309"/>
                <a:ext cx="841375" cy="4791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ACA1029-0E4D-4B09-B303-13A371B5A50B}"/>
                  </a:ext>
                </a:extLst>
              </p:cNvPr>
              <p:cNvCxnSpPr/>
              <p:nvPr/>
            </p:nvCxnSpPr>
            <p:spPr>
              <a:xfrm rot="5400000" flipH="1" flipV="1">
                <a:off x="5752306" y="2129376"/>
                <a:ext cx="1587" cy="8382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96" name="TextBox 56">
                <a:extLst>
                  <a:ext uri="{FF2B5EF4-FFF2-40B4-BE49-F238E27FC236}">
                    <a16:creationId xmlns:a16="http://schemas.microsoft.com/office/drawing/2014/main" id="{2818DC86-E6B2-4EB4-A9E7-A09210494968}"/>
                  </a:ext>
                </a:extLst>
              </p:cNvPr>
              <p:cNvSpPr txBox="1">
                <a:spLocks noChangeArrowheads="1"/>
              </p:cNvSpPr>
              <p:nvPr/>
            </p:nvSpPr>
            <p:spPr bwMode="auto">
              <a:xfrm>
                <a:off x="5943600" y="2481398"/>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l-GR" altLang="en-US"/>
                  <a:t>θ</a:t>
                </a:r>
                <a:r>
                  <a:rPr lang="en-US" altLang="en-US" baseline="-25000"/>
                  <a:t>A</a:t>
                </a:r>
              </a:p>
            </p:txBody>
          </p:sp>
          <p:sp>
            <p:nvSpPr>
              <p:cNvPr id="59" name="Freeform 58">
                <a:extLst>
                  <a:ext uri="{FF2B5EF4-FFF2-40B4-BE49-F238E27FC236}">
                    <a16:creationId xmlns:a16="http://schemas.microsoft.com/office/drawing/2014/main" id="{DD7B5D6C-8082-4229-8D88-42F0DCC24131}"/>
                  </a:ext>
                </a:extLst>
              </p:cNvPr>
              <p:cNvSpPr/>
              <p:nvPr/>
            </p:nvSpPr>
            <p:spPr>
              <a:xfrm>
                <a:off x="5791200" y="2546096"/>
                <a:ext cx="103188" cy="309401"/>
              </a:xfrm>
              <a:custGeom>
                <a:avLst/>
                <a:gdLst>
                  <a:gd name="connsiteX0" fmla="*/ 28135 w 103162"/>
                  <a:gd name="connsiteY0" fmla="*/ 0 h 309490"/>
                  <a:gd name="connsiteX1" fmla="*/ 98473 w 103162"/>
                  <a:gd name="connsiteY1" fmla="*/ 211016 h 309490"/>
                  <a:gd name="connsiteX2" fmla="*/ 0 w 103162"/>
                  <a:gd name="connsiteY2" fmla="*/ 309490 h 309490"/>
                  <a:gd name="connsiteX3" fmla="*/ 0 w 103162"/>
                  <a:gd name="connsiteY3" fmla="*/ 309490 h 309490"/>
                </a:gdLst>
                <a:ahLst/>
                <a:cxnLst>
                  <a:cxn ang="0">
                    <a:pos x="connsiteX0" y="connsiteY0"/>
                  </a:cxn>
                  <a:cxn ang="0">
                    <a:pos x="connsiteX1" y="connsiteY1"/>
                  </a:cxn>
                  <a:cxn ang="0">
                    <a:pos x="connsiteX2" y="connsiteY2"/>
                  </a:cxn>
                  <a:cxn ang="0">
                    <a:pos x="connsiteX3" y="connsiteY3"/>
                  </a:cxn>
                </a:cxnLst>
                <a:rect l="l" t="t" r="r" b="b"/>
                <a:pathLst>
                  <a:path w="103162" h="309490">
                    <a:moveTo>
                      <a:pt x="28135" y="0"/>
                    </a:moveTo>
                    <a:cubicBezTo>
                      <a:pt x="65648" y="79717"/>
                      <a:pt x="103162" y="159434"/>
                      <a:pt x="98473" y="211016"/>
                    </a:cubicBezTo>
                    <a:cubicBezTo>
                      <a:pt x="93784" y="262598"/>
                      <a:pt x="0" y="309490"/>
                      <a:pt x="0" y="309490"/>
                    </a:cubicBezTo>
                    <a:lnTo>
                      <a:pt x="0" y="309490"/>
                    </a:lnTo>
                  </a:path>
                </a:pathLst>
              </a:custGeom>
              <a:ln>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5" name="Freeform 74">
                <a:extLst>
                  <a:ext uri="{FF2B5EF4-FFF2-40B4-BE49-F238E27FC236}">
                    <a16:creationId xmlns:a16="http://schemas.microsoft.com/office/drawing/2014/main" id="{F5FB3902-870B-42C6-AF36-72D3C25518B3}"/>
                  </a:ext>
                </a:extLst>
              </p:cNvPr>
              <p:cNvSpPr/>
              <p:nvPr/>
            </p:nvSpPr>
            <p:spPr>
              <a:xfrm rot="21333261">
                <a:off x="4984750" y="2296987"/>
                <a:ext cx="327025" cy="588657"/>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099" name="TextBox 76">
                <a:extLst>
                  <a:ext uri="{FF2B5EF4-FFF2-40B4-BE49-F238E27FC236}">
                    <a16:creationId xmlns:a16="http://schemas.microsoft.com/office/drawing/2014/main" id="{4E6F31F0-7E69-4C44-A3CE-3356748C0F0D}"/>
                  </a:ext>
                </a:extLst>
              </p:cNvPr>
              <p:cNvSpPr txBox="1">
                <a:spLocks noChangeArrowheads="1"/>
              </p:cNvSpPr>
              <p:nvPr/>
            </p:nvSpPr>
            <p:spPr bwMode="auto">
              <a:xfrm>
                <a:off x="4800600" y="20574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a:t>
                </a:r>
              </a:p>
            </p:txBody>
          </p:sp>
        </p:grpSp>
        <p:cxnSp>
          <p:nvCxnSpPr>
            <p:cNvPr id="28" name="Straight Connector 27">
              <a:extLst>
                <a:ext uri="{FF2B5EF4-FFF2-40B4-BE49-F238E27FC236}">
                  <a16:creationId xmlns:a16="http://schemas.microsoft.com/office/drawing/2014/main" id="{9FC37E9B-F9FB-481A-B9EC-056396E4B4B6}"/>
                </a:ext>
              </a:extLst>
            </p:cNvPr>
            <p:cNvCxnSpPr/>
            <p:nvPr/>
          </p:nvCxnSpPr>
          <p:spPr>
            <a:xfrm>
              <a:off x="2590800" y="3657758"/>
              <a:ext cx="2895600" cy="1587"/>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090" name="TextBox 32">
              <a:extLst>
                <a:ext uri="{FF2B5EF4-FFF2-40B4-BE49-F238E27FC236}">
                  <a16:creationId xmlns:a16="http://schemas.microsoft.com/office/drawing/2014/main" id="{36BE0B0F-1267-4BD1-9927-0216B7F05A57}"/>
                </a:ext>
              </a:extLst>
            </p:cNvPr>
            <p:cNvSpPr txBox="1">
              <a:spLocks noChangeArrowheads="1"/>
            </p:cNvSpPr>
            <p:nvPr/>
          </p:nvSpPr>
          <p:spPr bwMode="auto">
            <a:xfrm>
              <a:off x="3657600" y="35814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a:t>
              </a:r>
            </a:p>
          </p:txBody>
        </p:sp>
      </p:grpSp>
      <p:graphicFrame>
        <p:nvGraphicFramePr>
          <p:cNvPr id="3074" name="Object 34">
            <a:extLst>
              <a:ext uri="{FF2B5EF4-FFF2-40B4-BE49-F238E27FC236}">
                <a16:creationId xmlns:a16="http://schemas.microsoft.com/office/drawing/2014/main" id="{0A6DBD71-D110-41E2-B095-2D8A24DB2B52}"/>
              </a:ext>
            </a:extLst>
          </p:cNvPr>
          <p:cNvGraphicFramePr>
            <a:graphicFrameLocks noChangeAspect="1"/>
          </p:cNvGraphicFramePr>
          <p:nvPr/>
        </p:nvGraphicFramePr>
        <p:xfrm>
          <a:off x="4876800" y="3962400"/>
          <a:ext cx="3962400" cy="574675"/>
        </p:xfrm>
        <a:graphic>
          <a:graphicData uri="http://schemas.openxmlformats.org/presentationml/2006/ole">
            <mc:AlternateContent xmlns:mc="http://schemas.openxmlformats.org/markup-compatibility/2006">
              <mc:Choice xmlns:v="urn:schemas-microsoft-com:vml" Requires="v">
                <p:oleObj spid="_x0000_s3109" name="Equation" r:id="rId3" imgW="1752600" imgH="254000" progId="Equation.3">
                  <p:embed/>
                </p:oleObj>
              </mc:Choice>
              <mc:Fallback>
                <p:oleObj name="Equation" r:id="rId3" imgW="1752600" imgH="254000" progId="Equation.3">
                  <p:embed/>
                  <p:pic>
                    <p:nvPicPr>
                      <p:cNvPr id="0"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962400"/>
                        <a:ext cx="39624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5" name="Object 2">
            <a:extLst>
              <a:ext uri="{FF2B5EF4-FFF2-40B4-BE49-F238E27FC236}">
                <a16:creationId xmlns:a16="http://schemas.microsoft.com/office/drawing/2014/main" id="{BDFDB3FB-A7D1-4EDE-A5E0-4A260D702718}"/>
              </a:ext>
            </a:extLst>
          </p:cNvPr>
          <p:cNvGraphicFramePr>
            <a:graphicFrameLocks noChangeAspect="1"/>
          </p:cNvGraphicFramePr>
          <p:nvPr/>
        </p:nvGraphicFramePr>
        <p:xfrm>
          <a:off x="6324600" y="4724400"/>
          <a:ext cx="1344613" cy="457200"/>
        </p:xfrm>
        <a:graphic>
          <a:graphicData uri="http://schemas.openxmlformats.org/presentationml/2006/ole">
            <mc:AlternateContent xmlns:mc="http://schemas.openxmlformats.org/markup-compatibility/2006">
              <mc:Choice xmlns:v="urn:schemas-microsoft-com:vml" Requires="v">
                <p:oleObj spid="_x0000_s3110" name="Equation" r:id="rId5" imgW="672808" imgH="228501" progId="Equation.3">
                  <p:embed/>
                </p:oleObj>
              </mc:Choice>
              <mc:Fallback>
                <p:oleObj name="Equation" r:id="rId5" imgW="672808" imgH="228501"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724400"/>
                        <a:ext cx="1344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86" name="TextBox 36">
            <a:extLst>
              <a:ext uri="{FF2B5EF4-FFF2-40B4-BE49-F238E27FC236}">
                <a16:creationId xmlns:a16="http://schemas.microsoft.com/office/drawing/2014/main" id="{3E36DE89-AB4E-4ECC-AAE3-DBBF62E05F0B}"/>
              </a:ext>
            </a:extLst>
          </p:cNvPr>
          <p:cNvSpPr txBox="1">
            <a:spLocks noChangeArrowheads="1"/>
          </p:cNvSpPr>
          <p:nvPr/>
        </p:nvSpPr>
        <p:spPr bwMode="auto">
          <a:xfrm>
            <a:off x="5791200" y="5181600"/>
            <a:ext cx="259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a:solidFill>
                  <a:srgbClr val="FF00FF"/>
                </a:solidFill>
              </a:rPr>
              <a:t>Carry-over factor = 1/2</a:t>
            </a:r>
          </a:p>
        </p:txBody>
      </p:sp>
      <p:sp>
        <p:nvSpPr>
          <p:cNvPr id="3087" name="TextBox 37">
            <a:extLst>
              <a:ext uri="{FF2B5EF4-FFF2-40B4-BE49-F238E27FC236}">
                <a16:creationId xmlns:a16="http://schemas.microsoft.com/office/drawing/2014/main" id="{B1486171-6D23-4166-8A7E-16C1CC528FBC}"/>
              </a:ext>
            </a:extLst>
          </p:cNvPr>
          <p:cNvSpPr txBox="1">
            <a:spLocks noChangeArrowheads="1"/>
          </p:cNvSpPr>
          <p:nvPr/>
        </p:nvSpPr>
        <p:spPr bwMode="auto">
          <a:xfrm>
            <a:off x="533400" y="5638800"/>
            <a:ext cx="8153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2000" b="1"/>
              <a:t>The carry-over factor </a:t>
            </a:r>
            <a:r>
              <a:rPr lang="en-US" altLang="en-US" sz="2000" b="1">
                <a:solidFill>
                  <a:srgbClr val="FF0000"/>
                </a:solidFill>
              </a:rPr>
              <a:t>is that factor by which the developed moment at the rotated end of a member may be multiplied to give the induced moment at the fixed or restrained end.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1F7D28-1B1A-44B8-9919-1A670DE0BF40}"/>
              </a:ext>
            </a:extLst>
          </p:cNvPr>
          <p:cNvSpPr>
            <a:spLocks noChangeArrowheads="1"/>
          </p:cNvSpPr>
          <p:nvPr/>
        </p:nvSpPr>
        <p:spPr bwMode="auto">
          <a:xfrm>
            <a:off x="381000" y="1328738"/>
            <a:ext cx="838200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b="1" u="sng">
                <a:solidFill>
                  <a:srgbClr val="FF0000"/>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rPr>
              <a:t>Definitions, explanations, specialties &amp; limitations of Displacement method</a:t>
            </a:r>
            <a:endParaRPr lang="en-US" altLang="en-US" u="sng">
              <a:solidFill>
                <a:srgbClr val="FF0000"/>
              </a:solidFill>
              <a:effectLst>
                <a:outerShdw blurRad="38100" dist="38100" dir="2700000" algn="tl">
                  <a:srgbClr val="C0C0C0"/>
                </a:outerShdw>
              </a:effectLst>
              <a:latin typeface="Arial" panose="020B0604020202020204" pitchFamily="34" charset="0"/>
              <a:ea typeface="Times New Roman" panose="02020603050405020304" pitchFamily="18" charset="0"/>
              <a:cs typeface="Arial" panose="020B0604020202020204" pitchFamily="34" charset="0"/>
            </a:endParaRPr>
          </a:p>
          <a:p>
            <a:pPr algn="just"/>
            <a:r>
              <a:rPr lang="en-US" altLang="en-US">
                <a:latin typeface="Arial" panose="020B0604020202020204" pitchFamily="34" charset="0"/>
                <a:ea typeface="Times New Roman" panose="02020603050405020304" pitchFamily="18" charset="0"/>
                <a:cs typeface="Arial" panose="020B0604020202020204" pitchFamily="34" charset="0"/>
              </a:rPr>
              <a:t>Since forces (reactions) are unknown in the force method likewise in the displacement method displacements are unknown. </a:t>
            </a:r>
            <a:r>
              <a:rPr lang="en-US" altLang="en-US">
                <a:solidFill>
                  <a:srgbClr val="FF0000"/>
                </a:solidFill>
                <a:latin typeface="Arial" panose="020B0604020202020204" pitchFamily="34" charset="0"/>
                <a:ea typeface="Times New Roman" panose="02020603050405020304" pitchFamily="18" charset="0"/>
                <a:cs typeface="Arial" panose="020B0604020202020204" pitchFamily="34" charset="0"/>
              </a:rPr>
              <a:t>In displacement method we proceed in the reverse order i.e. first determine the displacements and then proceed with the computation of reactions and stresses</a:t>
            </a:r>
            <a:r>
              <a:rPr lang="en-US" altLang="en-US">
                <a:latin typeface="Arial" panose="020B0604020202020204" pitchFamily="34" charset="0"/>
                <a:ea typeface="Times New Roman" panose="02020603050405020304" pitchFamily="18" charset="0"/>
                <a:cs typeface="Arial" panose="020B0604020202020204" pitchFamily="34" charset="0"/>
              </a:rPr>
              <a:t>. This very method of calculation of unknowns in the structure is called Displacement Method also called stiffness method.</a:t>
            </a:r>
          </a:p>
        </p:txBody>
      </p:sp>
      <p:sp>
        <p:nvSpPr>
          <p:cNvPr id="3" name="Rectangle 2">
            <a:extLst>
              <a:ext uri="{FF2B5EF4-FFF2-40B4-BE49-F238E27FC236}">
                <a16:creationId xmlns:a16="http://schemas.microsoft.com/office/drawing/2014/main" id="{5B0212A8-0F60-431C-BA4D-B82E59C4565A}"/>
              </a:ext>
            </a:extLst>
          </p:cNvPr>
          <p:cNvSpPr>
            <a:spLocks noChangeArrowheads="1"/>
          </p:cNvSpPr>
          <p:nvPr/>
        </p:nvSpPr>
        <p:spPr bwMode="auto">
          <a:xfrm>
            <a:off x="381000" y="3409950"/>
            <a:ext cx="8534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a:solidFill>
                  <a:srgbClr val="FF0000"/>
                </a:solidFill>
                <a:latin typeface="Arial" panose="020B0604020202020204" pitchFamily="34" charset="0"/>
                <a:ea typeface="Times New Roman" panose="02020603050405020304" pitchFamily="18" charset="0"/>
                <a:cs typeface="Arial" panose="020B0604020202020204" pitchFamily="34" charset="0"/>
              </a:rPr>
              <a:t>The main specialties of this method is that when the member is more restrained then less is the unknown</a:t>
            </a:r>
            <a:r>
              <a:rPr lang="en-US" altLang="en-US">
                <a:latin typeface="Arial" panose="020B0604020202020204" pitchFamily="34" charset="0"/>
                <a:ea typeface="Times New Roman" panose="02020603050405020304" pitchFamily="18" charset="0"/>
                <a:cs typeface="Arial" panose="020B0604020202020204" pitchFamily="34" charset="0"/>
              </a:rPr>
              <a:t> since the restraining provides us with the known condition called boundary condition. </a:t>
            </a:r>
            <a:r>
              <a:rPr lang="en-US" altLang="en-US">
                <a:solidFill>
                  <a:srgbClr val="FF0000"/>
                </a:solidFill>
                <a:latin typeface="Arial" panose="020B0604020202020204" pitchFamily="34" charset="0"/>
                <a:ea typeface="Times New Roman" panose="02020603050405020304" pitchFamily="18" charset="0"/>
                <a:cs typeface="Arial" panose="020B0604020202020204" pitchFamily="34" charset="0"/>
              </a:rPr>
              <a:t>As for instance, say we have a bar with its end free. Then there is degree of kinematic indeterminacy 6 which is maximum no. of unknown if we proceed with displacement method. But say the same bar is fixed at one end then it becomes cantilever. Here degree of indeterminacy is only 3. The no. of unknowns decreased to 3 from 6. Also this method is very suitable for computer programming.</a:t>
            </a:r>
          </a:p>
          <a:p>
            <a:pPr algn="just"/>
            <a:r>
              <a:rPr lang="en-US" altLang="en-US">
                <a:latin typeface="Arial" panose="020B0604020202020204" pitchFamily="34" charset="0"/>
                <a:ea typeface="Times New Roman" panose="02020603050405020304" pitchFamily="18" charset="0"/>
                <a:cs typeface="Arial" panose="020B0604020202020204" pitchFamily="34" charset="0"/>
              </a:rPr>
              <a:t>But as a limitation, it is difficult to analyze the degree of freedom by visual inspection.</a:t>
            </a:r>
          </a:p>
        </p:txBody>
      </p:sp>
      <p:sp>
        <p:nvSpPr>
          <p:cNvPr id="4" name="Text Box 2">
            <a:extLst>
              <a:ext uri="{FF2B5EF4-FFF2-40B4-BE49-F238E27FC236}">
                <a16:creationId xmlns:a16="http://schemas.microsoft.com/office/drawing/2014/main" id="{081CACE3-BB77-4751-833B-AD7370B4D812}"/>
              </a:ext>
            </a:extLst>
          </p:cNvPr>
          <p:cNvSpPr txBox="1">
            <a:spLocks noChangeArrowheads="1"/>
          </p:cNvSpPr>
          <p:nvPr/>
        </p:nvSpPr>
        <p:spPr bwMode="auto">
          <a:xfrm>
            <a:off x="2286000" y="14763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u="sng">
                <a:solidFill>
                  <a:srgbClr val="FF00FF"/>
                </a:solidFill>
              </a:rPr>
              <a:t>MOMENT DISTRIBUTION METHOD </a:t>
            </a:r>
          </a:p>
        </p:txBody>
      </p:sp>
      <p:sp>
        <p:nvSpPr>
          <p:cNvPr id="5" name="Rectangle 4">
            <a:extLst>
              <a:ext uri="{FF2B5EF4-FFF2-40B4-BE49-F238E27FC236}">
                <a16:creationId xmlns:a16="http://schemas.microsoft.com/office/drawing/2014/main" id="{C26CE3E5-ED22-4FDA-8F3D-2C9481D7F820}"/>
              </a:ext>
            </a:extLst>
          </p:cNvPr>
          <p:cNvSpPr>
            <a:spLocks noChangeArrowheads="1"/>
          </p:cNvSpPr>
          <p:nvPr/>
        </p:nvSpPr>
        <p:spPr bwMode="auto">
          <a:xfrm>
            <a:off x="3048000" y="762000"/>
            <a:ext cx="3351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solidFill>
                  <a:srgbClr val="FF0000"/>
                </a:solidFill>
                <a:latin typeface="Arial" panose="020B0604020202020204" pitchFamily="34" charset="0"/>
                <a:ea typeface="Times New Roman" panose="02020603050405020304" pitchFamily="18" charset="0"/>
                <a:cs typeface="Arial" panose="020B0604020202020204" pitchFamily="34" charset="0"/>
              </a:rPr>
              <a:t>Displacement method</a:t>
            </a:r>
            <a:endParaRPr lang="en-US" altLang="en-US" sz="2400">
              <a:solidFill>
                <a:srgbClr val="FF0000"/>
              </a:solidFill>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ox(i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1">
            <a:extLst>
              <a:ext uri="{FF2B5EF4-FFF2-40B4-BE49-F238E27FC236}">
                <a16:creationId xmlns:a16="http://schemas.microsoft.com/office/drawing/2014/main" id="{0104CD24-A843-4F5A-B8A9-8AB6AFC77A77}"/>
              </a:ext>
            </a:extLst>
          </p:cNvPr>
          <p:cNvGrpSpPr>
            <a:grpSpLocks/>
          </p:cNvGrpSpPr>
          <p:nvPr/>
        </p:nvGrpSpPr>
        <p:grpSpPr bwMode="auto">
          <a:xfrm>
            <a:off x="1447800" y="2133600"/>
            <a:ext cx="2973388" cy="915988"/>
            <a:chOff x="5181600" y="3124200"/>
            <a:chExt cx="2972594" cy="915194"/>
          </a:xfrm>
        </p:grpSpPr>
        <p:cxnSp>
          <p:nvCxnSpPr>
            <p:cNvPr id="3" name="Straight Connector 2">
              <a:extLst>
                <a:ext uri="{FF2B5EF4-FFF2-40B4-BE49-F238E27FC236}">
                  <a16:creationId xmlns:a16="http://schemas.microsoft.com/office/drawing/2014/main" id="{A83F0519-C5D4-4593-BDCE-0B99086BFB93}"/>
                </a:ext>
              </a:extLst>
            </p:cNvPr>
            <p:cNvCxnSpPr/>
            <p:nvPr/>
          </p:nvCxnSpPr>
          <p:spPr>
            <a:xfrm rot="5400000">
              <a:off x="5106351" y="3351808"/>
              <a:ext cx="4568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6AE5756-D15B-4D30-8717-2BBCFE564D8A}"/>
                </a:ext>
              </a:extLst>
            </p:cNvPr>
            <p:cNvCxnSpPr/>
            <p:nvPr/>
          </p:nvCxnSpPr>
          <p:spPr>
            <a:xfrm rot="5400000">
              <a:off x="7924998" y="3810198"/>
              <a:ext cx="4568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53D703C-B6D0-4943-BA75-744A0E3849FD}"/>
                </a:ext>
              </a:extLst>
            </p:cNvPr>
            <p:cNvCxnSpPr/>
            <p:nvPr/>
          </p:nvCxnSpPr>
          <p:spPr>
            <a:xfrm>
              <a:off x="5333959" y="3581004"/>
              <a:ext cx="2818647"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7AD54E7-E7C4-4D85-B9E6-51DD5B149546}"/>
                </a:ext>
              </a:extLst>
            </p:cNvPr>
            <p:cNvCxnSpPr/>
            <p:nvPr/>
          </p:nvCxnSpPr>
          <p:spPr>
            <a:xfrm>
              <a:off x="5333959" y="3581004"/>
              <a:ext cx="2818647" cy="4568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E9E4BB6-2C24-4F5F-BA75-3BC500C653B3}"/>
                </a:ext>
              </a:extLst>
            </p:cNvPr>
            <p:cNvCxnSpPr/>
            <p:nvPr/>
          </p:nvCxnSpPr>
          <p:spPr>
            <a:xfrm>
              <a:off x="5333959" y="3124200"/>
              <a:ext cx="2818647" cy="456804"/>
            </a:xfrm>
            <a:prstGeom prst="line">
              <a:avLst/>
            </a:prstGeom>
          </p:spPr>
          <p:style>
            <a:lnRef idx="1">
              <a:schemeClr val="accent1"/>
            </a:lnRef>
            <a:fillRef idx="0">
              <a:schemeClr val="accent1"/>
            </a:fillRef>
            <a:effectRef idx="0">
              <a:schemeClr val="accent1"/>
            </a:effectRef>
            <a:fontRef idx="minor">
              <a:schemeClr val="tx1"/>
            </a:fontRef>
          </p:style>
        </p:cxnSp>
        <p:sp>
          <p:nvSpPr>
            <p:cNvPr id="8" name="Isosceles Triangle 7">
              <a:extLst>
                <a:ext uri="{FF2B5EF4-FFF2-40B4-BE49-F238E27FC236}">
                  <a16:creationId xmlns:a16="http://schemas.microsoft.com/office/drawing/2014/main" id="{DD72659A-2883-4AA3-8408-CC0BAEC88CBB}"/>
                </a:ext>
              </a:extLst>
            </p:cNvPr>
            <p:cNvSpPr/>
            <p:nvPr/>
          </p:nvSpPr>
          <p:spPr>
            <a:xfrm>
              <a:off x="5181600" y="3581004"/>
              <a:ext cx="304719" cy="22840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4101" name="Group 8">
            <a:extLst>
              <a:ext uri="{FF2B5EF4-FFF2-40B4-BE49-F238E27FC236}">
                <a16:creationId xmlns:a16="http://schemas.microsoft.com/office/drawing/2014/main" id="{BB4EDBB0-35D7-40DA-9275-A42BCFD3DD8F}"/>
              </a:ext>
            </a:extLst>
          </p:cNvPr>
          <p:cNvGrpSpPr>
            <a:grpSpLocks/>
          </p:cNvGrpSpPr>
          <p:nvPr/>
        </p:nvGrpSpPr>
        <p:grpSpPr bwMode="auto">
          <a:xfrm>
            <a:off x="4465638" y="900113"/>
            <a:ext cx="715962" cy="566737"/>
            <a:chOff x="8199915" y="2347159"/>
            <a:chExt cx="715485" cy="568233"/>
          </a:xfrm>
        </p:grpSpPr>
        <p:sp>
          <p:nvSpPr>
            <p:cNvPr id="10" name="Freeform 9">
              <a:extLst>
                <a:ext uri="{FF2B5EF4-FFF2-40B4-BE49-F238E27FC236}">
                  <a16:creationId xmlns:a16="http://schemas.microsoft.com/office/drawing/2014/main" id="{0D732E3B-A636-4AF2-976B-C3C890A84632}"/>
                </a:ext>
              </a:extLst>
            </p:cNvPr>
            <p:cNvSpPr/>
            <p:nvPr/>
          </p:nvSpPr>
          <p:spPr>
            <a:xfrm rot="581751" flipH="1">
              <a:off x="8199915" y="2347159"/>
              <a:ext cx="187200" cy="568233"/>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124" name="TextBox 10">
              <a:extLst>
                <a:ext uri="{FF2B5EF4-FFF2-40B4-BE49-F238E27FC236}">
                  <a16:creationId xmlns:a16="http://schemas.microsoft.com/office/drawing/2014/main" id="{0F689F6E-6998-4403-BB49-A1BB7AB3EEFD}"/>
                </a:ext>
              </a:extLst>
            </p:cNvPr>
            <p:cNvSpPr txBox="1">
              <a:spLocks noChangeArrowheads="1"/>
            </p:cNvSpPr>
            <p:nvPr/>
          </p:nvSpPr>
          <p:spPr bwMode="auto">
            <a:xfrm>
              <a:off x="8305800" y="25146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M/2</a:t>
              </a:r>
              <a:endParaRPr lang="en-US" altLang="en-US" baseline="-25000"/>
            </a:p>
          </p:txBody>
        </p:sp>
      </p:grpSp>
      <p:sp>
        <p:nvSpPr>
          <p:cNvPr id="4102" name="TextBox 11">
            <a:extLst>
              <a:ext uri="{FF2B5EF4-FFF2-40B4-BE49-F238E27FC236}">
                <a16:creationId xmlns:a16="http://schemas.microsoft.com/office/drawing/2014/main" id="{828AA1AC-5FAE-4F83-B887-EEADA5BBD11E}"/>
              </a:ext>
            </a:extLst>
          </p:cNvPr>
          <p:cNvSpPr txBox="1">
            <a:spLocks noChangeArrowheads="1"/>
          </p:cNvSpPr>
          <p:nvPr/>
        </p:nvSpPr>
        <p:spPr bwMode="auto">
          <a:xfrm>
            <a:off x="914400" y="2135188"/>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M/EI</a:t>
            </a:r>
          </a:p>
        </p:txBody>
      </p:sp>
      <p:sp>
        <p:nvSpPr>
          <p:cNvPr id="4103" name="TextBox 12">
            <a:extLst>
              <a:ext uri="{FF2B5EF4-FFF2-40B4-BE49-F238E27FC236}">
                <a16:creationId xmlns:a16="http://schemas.microsoft.com/office/drawing/2014/main" id="{44DEBAED-CACA-4B24-8F7F-EEB459169B8E}"/>
              </a:ext>
            </a:extLst>
          </p:cNvPr>
          <p:cNvSpPr txBox="1">
            <a:spLocks noChangeArrowheads="1"/>
          </p:cNvSpPr>
          <p:nvPr/>
        </p:nvSpPr>
        <p:spPr bwMode="auto">
          <a:xfrm>
            <a:off x="4038600" y="3048000"/>
            <a:ext cx="83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a:t>
            </a:r>
            <a:r>
              <a:rPr lang="en-US" altLang="en-US" baseline="-25000"/>
              <a:t> </a:t>
            </a:r>
            <a:r>
              <a:rPr lang="en-US" altLang="en-US"/>
              <a:t>/2EI</a:t>
            </a:r>
          </a:p>
        </p:txBody>
      </p:sp>
      <p:grpSp>
        <p:nvGrpSpPr>
          <p:cNvPr id="4104" name="Group 34">
            <a:extLst>
              <a:ext uri="{FF2B5EF4-FFF2-40B4-BE49-F238E27FC236}">
                <a16:creationId xmlns:a16="http://schemas.microsoft.com/office/drawing/2014/main" id="{F9D30E40-BC90-480C-AD95-FFB10A7E04D6}"/>
              </a:ext>
            </a:extLst>
          </p:cNvPr>
          <p:cNvGrpSpPr>
            <a:grpSpLocks/>
          </p:cNvGrpSpPr>
          <p:nvPr/>
        </p:nvGrpSpPr>
        <p:grpSpPr bwMode="auto">
          <a:xfrm>
            <a:off x="1066800" y="609600"/>
            <a:ext cx="3430588" cy="1525588"/>
            <a:chOff x="1066800" y="609600"/>
            <a:chExt cx="3429794" cy="1524794"/>
          </a:xfrm>
        </p:grpSpPr>
        <p:cxnSp>
          <p:nvCxnSpPr>
            <p:cNvPr id="14" name="Straight Connector 13">
              <a:extLst>
                <a:ext uri="{FF2B5EF4-FFF2-40B4-BE49-F238E27FC236}">
                  <a16:creationId xmlns:a16="http://schemas.microsoft.com/office/drawing/2014/main" id="{D79FD60E-ED57-4A34-8063-B6AC2016EDB7}"/>
                </a:ext>
              </a:extLst>
            </p:cNvPr>
            <p:cNvCxnSpPr/>
            <p:nvPr/>
          </p:nvCxnSpPr>
          <p:spPr>
            <a:xfrm rot="5400000">
              <a:off x="4343480" y="1828959"/>
              <a:ext cx="30464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FFD0BC3-C17D-4CF4-8C4C-BB91DEAA185B}"/>
                </a:ext>
              </a:extLst>
            </p:cNvPr>
            <p:cNvCxnSpPr/>
            <p:nvPr/>
          </p:nvCxnSpPr>
          <p:spPr>
            <a:xfrm rot="5400000">
              <a:off x="1480292" y="1828959"/>
              <a:ext cx="304641"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4110" name="Group 15">
              <a:extLst>
                <a:ext uri="{FF2B5EF4-FFF2-40B4-BE49-F238E27FC236}">
                  <a16:creationId xmlns:a16="http://schemas.microsoft.com/office/drawing/2014/main" id="{C2E3E614-3D9D-4E75-B095-FCF9154C0846}"/>
                </a:ext>
              </a:extLst>
            </p:cNvPr>
            <p:cNvGrpSpPr>
              <a:grpSpLocks/>
            </p:cNvGrpSpPr>
            <p:nvPr/>
          </p:nvGrpSpPr>
          <p:grpSpPr bwMode="auto">
            <a:xfrm>
              <a:off x="1066800" y="609600"/>
              <a:ext cx="3429000" cy="1524794"/>
              <a:chOff x="2057400" y="2437606"/>
              <a:chExt cx="3429000" cy="1524794"/>
            </a:xfrm>
          </p:grpSpPr>
          <p:grpSp>
            <p:nvGrpSpPr>
              <p:cNvPr id="4111" name="Group 78">
                <a:extLst>
                  <a:ext uri="{FF2B5EF4-FFF2-40B4-BE49-F238E27FC236}">
                    <a16:creationId xmlns:a16="http://schemas.microsoft.com/office/drawing/2014/main" id="{79564B6D-E316-4893-B745-47B08A036B53}"/>
                  </a:ext>
                </a:extLst>
              </p:cNvPr>
              <p:cNvGrpSpPr>
                <a:grpSpLocks/>
              </p:cNvGrpSpPr>
              <p:nvPr/>
            </p:nvGrpSpPr>
            <p:grpSpPr bwMode="auto">
              <a:xfrm>
                <a:off x="2057400" y="2437606"/>
                <a:ext cx="3386797" cy="990600"/>
                <a:chOff x="4800600" y="2057400"/>
                <a:chExt cx="3386797" cy="990600"/>
              </a:xfrm>
            </p:grpSpPr>
            <p:sp>
              <p:nvSpPr>
                <p:cNvPr id="20" name="Isosceles Triangle 19">
                  <a:extLst>
                    <a:ext uri="{FF2B5EF4-FFF2-40B4-BE49-F238E27FC236}">
                      <a16:creationId xmlns:a16="http://schemas.microsoft.com/office/drawing/2014/main" id="{D9DA1A04-A066-4662-A502-E3AD133E835B}"/>
                    </a:ext>
                  </a:extLst>
                </p:cNvPr>
                <p:cNvSpPr/>
                <p:nvPr/>
              </p:nvSpPr>
              <p:spPr>
                <a:xfrm>
                  <a:off x="5181512" y="2590522"/>
                  <a:ext cx="304729" cy="304641"/>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Freeform 20">
                  <a:extLst>
                    <a:ext uri="{FF2B5EF4-FFF2-40B4-BE49-F238E27FC236}">
                      <a16:creationId xmlns:a16="http://schemas.microsoft.com/office/drawing/2014/main" id="{B310C6DE-8B0F-47CD-9DBD-65C25C7D0DC1}"/>
                    </a:ext>
                  </a:extLst>
                </p:cNvPr>
                <p:cNvSpPr/>
                <p:nvPr/>
              </p:nvSpPr>
              <p:spPr>
                <a:xfrm>
                  <a:off x="5330702" y="2550856"/>
                  <a:ext cx="2853664" cy="268147"/>
                </a:xfrm>
                <a:custGeom>
                  <a:avLst/>
                  <a:gdLst>
                    <a:gd name="connsiteX0" fmla="*/ 0 w 2855742"/>
                    <a:gd name="connsiteY0" fmla="*/ 23447 h 351693"/>
                    <a:gd name="connsiteX1" fmla="*/ 956603 w 2855742"/>
                    <a:gd name="connsiteY1" fmla="*/ 347004 h 351693"/>
                    <a:gd name="connsiteX2" fmla="*/ 1913207 w 2855742"/>
                    <a:gd name="connsiteY2" fmla="*/ 51582 h 351693"/>
                    <a:gd name="connsiteX3" fmla="*/ 2855742 w 2855742"/>
                    <a:gd name="connsiteY3" fmla="*/ 37514 h 351693"/>
                    <a:gd name="connsiteX4" fmla="*/ 2855742 w 2855742"/>
                    <a:gd name="connsiteY4" fmla="*/ 37514 h 351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742" h="351693">
                      <a:moveTo>
                        <a:pt x="0" y="23447"/>
                      </a:moveTo>
                      <a:cubicBezTo>
                        <a:pt x="318867" y="182881"/>
                        <a:pt x="637735" y="342315"/>
                        <a:pt x="956603" y="347004"/>
                      </a:cubicBezTo>
                      <a:cubicBezTo>
                        <a:pt x="1275471" y="351693"/>
                        <a:pt x="1596684" y="103164"/>
                        <a:pt x="1913207" y="51582"/>
                      </a:cubicBezTo>
                      <a:cubicBezTo>
                        <a:pt x="2229730" y="0"/>
                        <a:pt x="2855742" y="37514"/>
                        <a:pt x="2855742" y="37514"/>
                      </a:cubicBezTo>
                      <a:lnTo>
                        <a:pt x="2855742" y="37514"/>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22" name="Straight Connector 21">
                  <a:extLst>
                    <a:ext uri="{FF2B5EF4-FFF2-40B4-BE49-F238E27FC236}">
                      <a16:creationId xmlns:a16="http://schemas.microsoft.com/office/drawing/2014/main" id="{9205B40B-5A81-410C-B315-E97399113560}"/>
                    </a:ext>
                  </a:extLst>
                </p:cNvPr>
                <p:cNvCxnSpPr/>
                <p:nvPr/>
              </p:nvCxnSpPr>
              <p:spPr>
                <a:xfrm rot="5400000">
                  <a:off x="7961430" y="2553235"/>
                  <a:ext cx="380802" cy="158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64A26AB-3CD2-4F96-AD02-4A06526D68D6}"/>
                    </a:ext>
                  </a:extLst>
                </p:cNvPr>
                <p:cNvCxnSpPr>
                  <a:stCxn id="21" idx="0"/>
                </p:cNvCxnSpPr>
                <p:nvPr/>
              </p:nvCxnSpPr>
              <p:spPr>
                <a:xfrm>
                  <a:off x="5330702" y="2568309"/>
                  <a:ext cx="841180" cy="4791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4B9CAD9-4859-40CF-BC69-7CF4A66C604F}"/>
                    </a:ext>
                  </a:extLst>
                </p:cNvPr>
                <p:cNvCxnSpPr/>
                <p:nvPr/>
              </p:nvCxnSpPr>
              <p:spPr>
                <a:xfrm rot="5400000" flipH="1" flipV="1">
                  <a:off x="5752086" y="2129473"/>
                  <a:ext cx="1586" cy="83800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119" name="TextBox 24">
                  <a:extLst>
                    <a:ext uri="{FF2B5EF4-FFF2-40B4-BE49-F238E27FC236}">
                      <a16:creationId xmlns:a16="http://schemas.microsoft.com/office/drawing/2014/main" id="{B723643E-CB0D-4626-8158-F5C30E3650F6}"/>
                    </a:ext>
                  </a:extLst>
                </p:cNvPr>
                <p:cNvSpPr txBox="1">
                  <a:spLocks noChangeArrowheads="1"/>
                </p:cNvSpPr>
                <p:nvPr/>
              </p:nvSpPr>
              <p:spPr bwMode="auto">
                <a:xfrm>
                  <a:off x="5943600" y="2486464"/>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l-GR" altLang="en-US"/>
                    <a:t>θ</a:t>
                  </a:r>
                  <a:r>
                    <a:rPr lang="en-US" altLang="en-US" baseline="-25000"/>
                    <a:t>A</a:t>
                  </a:r>
                </a:p>
              </p:txBody>
            </p:sp>
            <p:sp>
              <p:nvSpPr>
                <p:cNvPr id="26" name="Freeform 25">
                  <a:extLst>
                    <a:ext uri="{FF2B5EF4-FFF2-40B4-BE49-F238E27FC236}">
                      <a16:creationId xmlns:a16="http://schemas.microsoft.com/office/drawing/2014/main" id="{48AE4FF1-E75E-48E4-B5BD-8DFEA8B2ADEE}"/>
                    </a:ext>
                  </a:extLst>
                </p:cNvPr>
                <p:cNvSpPr/>
                <p:nvPr/>
              </p:nvSpPr>
              <p:spPr>
                <a:xfrm>
                  <a:off x="5790971" y="2546095"/>
                  <a:ext cx="103164" cy="309402"/>
                </a:xfrm>
                <a:custGeom>
                  <a:avLst/>
                  <a:gdLst>
                    <a:gd name="connsiteX0" fmla="*/ 28135 w 103162"/>
                    <a:gd name="connsiteY0" fmla="*/ 0 h 309490"/>
                    <a:gd name="connsiteX1" fmla="*/ 98473 w 103162"/>
                    <a:gd name="connsiteY1" fmla="*/ 211016 h 309490"/>
                    <a:gd name="connsiteX2" fmla="*/ 0 w 103162"/>
                    <a:gd name="connsiteY2" fmla="*/ 309490 h 309490"/>
                    <a:gd name="connsiteX3" fmla="*/ 0 w 103162"/>
                    <a:gd name="connsiteY3" fmla="*/ 309490 h 309490"/>
                  </a:gdLst>
                  <a:ahLst/>
                  <a:cxnLst>
                    <a:cxn ang="0">
                      <a:pos x="connsiteX0" y="connsiteY0"/>
                    </a:cxn>
                    <a:cxn ang="0">
                      <a:pos x="connsiteX1" y="connsiteY1"/>
                    </a:cxn>
                    <a:cxn ang="0">
                      <a:pos x="connsiteX2" y="connsiteY2"/>
                    </a:cxn>
                    <a:cxn ang="0">
                      <a:pos x="connsiteX3" y="connsiteY3"/>
                    </a:cxn>
                  </a:cxnLst>
                  <a:rect l="l" t="t" r="r" b="b"/>
                  <a:pathLst>
                    <a:path w="103162" h="309490">
                      <a:moveTo>
                        <a:pt x="28135" y="0"/>
                      </a:moveTo>
                      <a:cubicBezTo>
                        <a:pt x="65648" y="79717"/>
                        <a:pt x="103162" y="159434"/>
                        <a:pt x="98473" y="211016"/>
                      </a:cubicBezTo>
                      <a:cubicBezTo>
                        <a:pt x="93784" y="262598"/>
                        <a:pt x="0" y="309490"/>
                        <a:pt x="0" y="309490"/>
                      </a:cubicBezTo>
                      <a:lnTo>
                        <a:pt x="0" y="309490"/>
                      </a:lnTo>
                    </a:path>
                  </a:pathLst>
                </a:custGeom>
                <a:ln>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7" name="Freeform 26">
                  <a:extLst>
                    <a:ext uri="{FF2B5EF4-FFF2-40B4-BE49-F238E27FC236}">
                      <a16:creationId xmlns:a16="http://schemas.microsoft.com/office/drawing/2014/main" id="{7C94DB96-E455-4752-9354-744A088E8E9B}"/>
                    </a:ext>
                  </a:extLst>
                </p:cNvPr>
                <p:cNvSpPr/>
                <p:nvPr/>
              </p:nvSpPr>
              <p:spPr>
                <a:xfrm rot="21333261">
                  <a:off x="4984707" y="2296988"/>
                  <a:ext cx="326949" cy="588655"/>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122" name="TextBox 27">
                  <a:extLst>
                    <a:ext uri="{FF2B5EF4-FFF2-40B4-BE49-F238E27FC236}">
                      <a16:creationId xmlns:a16="http://schemas.microsoft.com/office/drawing/2014/main" id="{84E5E2E8-059A-497B-9EE3-AAC3785AD030}"/>
                    </a:ext>
                  </a:extLst>
                </p:cNvPr>
                <p:cNvSpPr txBox="1">
                  <a:spLocks noChangeArrowheads="1"/>
                </p:cNvSpPr>
                <p:nvPr/>
              </p:nvSpPr>
              <p:spPr bwMode="auto">
                <a:xfrm>
                  <a:off x="4800600" y="20574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a:t>
                  </a:r>
                </a:p>
              </p:txBody>
            </p:sp>
          </p:grpSp>
          <p:cxnSp>
            <p:nvCxnSpPr>
              <p:cNvPr id="18" name="Straight Connector 17">
                <a:extLst>
                  <a:ext uri="{FF2B5EF4-FFF2-40B4-BE49-F238E27FC236}">
                    <a16:creationId xmlns:a16="http://schemas.microsoft.com/office/drawing/2014/main" id="{CB5C6A47-C855-478F-8836-280FE7EE9795}"/>
                  </a:ext>
                </a:extLst>
              </p:cNvPr>
              <p:cNvCxnSpPr/>
              <p:nvPr/>
            </p:nvCxnSpPr>
            <p:spPr>
              <a:xfrm>
                <a:off x="2590677" y="3657759"/>
                <a:ext cx="2894930" cy="1586"/>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113" name="TextBox 18">
                <a:extLst>
                  <a:ext uri="{FF2B5EF4-FFF2-40B4-BE49-F238E27FC236}">
                    <a16:creationId xmlns:a16="http://schemas.microsoft.com/office/drawing/2014/main" id="{3EEAB09D-820F-4F9E-A6CD-AACD40317004}"/>
                  </a:ext>
                </a:extLst>
              </p:cNvPr>
              <p:cNvSpPr txBox="1">
                <a:spLocks noChangeArrowheads="1"/>
              </p:cNvSpPr>
              <p:nvPr/>
            </p:nvSpPr>
            <p:spPr bwMode="auto">
              <a:xfrm>
                <a:off x="3657600" y="35814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a:t>
                </a:r>
              </a:p>
            </p:txBody>
          </p:sp>
        </p:grpSp>
      </p:grpSp>
      <p:graphicFrame>
        <p:nvGraphicFramePr>
          <p:cNvPr id="4098" name="Object 28">
            <a:extLst>
              <a:ext uri="{FF2B5EF4-FFF2-40B4-BE49-F238E27FC236}">
                <a16:creationId xmlns:a16="http://schemas.microsoft.com/office/drawing/2014/main" id="{F56EC493-7BD6-454A-A09F-F71427D28A9B}"/>
              </a:ext>
            </a:extLst>
          </p:cNvPr>
          <p:cNvGraphicFramePr>
            <a:graphicFrameLocks noChangeAspect="1"/>
          </p:cNvGraphicFramePr>
          <p:nvPr/>
        </p:nvGraphicFramePr>
        <p:xfrm>
          <a:off x="5280025" y="2438400"/>
          <a:ext cx="3154363" cy="555625"/>
        </p:xfrm>
        <a:graphic>
          <a:graphicData uri="http://schemas.openxmlformats.org/presentationml/2006/ole">
            <mc:AlternateContent xmlns:mc="http://schemas.openxmlformats.org/markup-compatibility/2006">
              <mc:Choice xmlns:v="urn:schemas-microsoft-com:vml" Requires="v">
                <p:oleObj spid="_x0000_s4132" name="Equation" r:id="rId3" imgW="1295400" imgH="228600" progId="Equation.3">
                  <p:embed/>
                </p:oleObj>
              </mc:Choice>
              <mc:Fallback>
                <p:oleObj name="Equation" r:id="rId3" imgW="1295400" imgH="228600" progId="Equation.3">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0025" y="2438400"/>
                        <a:ext cx="31543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9" name="Object 2">
            <a:extLst>
              <a:ext uri="{FF2B5EF4-FFF2-40B4-BE49-F238E27FC236}">
                <a16:creationId xmlns:a16="http://schemas.microsoft.com/office/drawing/2014/main" id="{15D06CBB-603E-4FB0-B900-927E1696068E}"/>
              </a:ext>
            </a:extLst>
          </p:cNvPr>
          <p:cNvGraphicFramePr>
            <a:graphicFrameLocks noChangeAspect="1"/>
          </p:cNvGraphicFramePr>
          <p:nvPr/>
        </p:nvGraphicFramePr>
        <p:xfrm>
          <a:off x="6083300" y="3070225"/>
          <a:ext cx="1536700" cy="708025"/>
        </p:xfrm>
        <a:graphic>
          <a:graphicData uri="http://schemas.openxmlformats.org/presentationml/2006/ole">
            <mc:AlternateContent xmlns:mc="http://schemas.openxmlformats.org/markup-compatibility/2006">
              <mc:Choice xmlns:v="urn:schemas-microsoft-com:vml" Requires="v">
                <p:oleObj spid="_x0000_s4133" name="Equation" r:id="rId5" imgW="685800" imgH="393700" progId="Equation.3">
                  <p:embed/>
                </p:oleObj>
              </mc:Choice>
              <mc:Fallback>
                <p:oleObj name="Equation" r:id="rId5" imgW="685800" imgH="3937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3300" y="3070225"/>
                        <a:ext cx="153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5" name="TextBox 30">
            <a:extLst>
              <a:ext uri="{FF2B5EF4-FFF2-40B4-BE49-F238E27FC236}">
                <a16:creationId xmlns:a16="http://schemas.microsoft.com/office/drawing/2014/main" id="{9A79A1BB-711A-46D0-89A0-0212C34867B2}"/>
              </a:ext>
            </a:extLst>
          </p:cNvPr>
          <p:cNvSpPr txBox="1">
            <a:spLocks noChangeArrowheads="1"/>
          </p:cNvSpPr>
          <p:nvPr/>
        </p:nvSpPr>
        <p:spPr bwMode="auto">
          <a:xfrm>
            <a:off x="5486400" y="3854450"/>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solidFill>
                  <a:srgbClr val="3333FF"/>
                </a:solidFill>
              </a:rPr>
              <a:t>Absolute stiffness K = 4EI/L</a:t>
            </a:r>
          </a:p>
        </p:txBody>
      </p:sp>
      <p:sp>
        <p:nvSpPr>
          <p:cNvPr id="4106" name="Rectangle 32">
            <a:extLst>
              <a:ext uri="{FF2B5EF4-FFF2-40B4-BE49-F238E27FC236}">
                <a16:creationId xmlns:a16="http://schemas.microsoft.com/office/drawing/2014/main" id="{07E2C96E-8AC2-453E-BEE4-123FD5FEBFB5}"/>
              </a:ext>
            </a:extLst>
          </p:cNvPr>
          <p:cNvSpPr>
            <a:spLocks noChangeArrowheads="1"/>
          </p:cNvSpPr>
          <p:nvPr/>
        </p:nvSpPr>
        <p:spPr bwMode="auto">
          <a:xfrm>
            <a:off x="1219200" y="228600"/>
            <a:ext cx="998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u="sng">
                <a:solidFill>
                  <a:srgbClr val="FF00FF"/>
                </a:solidFill>
              </a:rPr>
              <a:t>Stiffness</a:t>
            </a:r>
            <a:endParaRPr lang="en-US" altLang="en-US"/>
          </a:p>
        </p:txBody>
      </p:sp>
      <p:sp>
        <p:nvSpPr>
          <p:cNvPr id="4107" name="TextBox 33">
            <a:extLst>
              <a:ext uri="{FF2B5EF4-FFF2-40B4-BE49-F238E27FC236}">
                <a16:creationId xmlns:a16="http://schemas.microsoft.com/office/drawing/2014/main" id="{15735C6D-CFA6-4C67-9AD6-CF94F94D3C15}"/>
              </a:ext>
            </a:extLst>
          </p:cNvPr>
          <p:cNvSpPr txBox="1">
            <a:spLocks noChangeArrowheads="1"/>
          </p:cNvSpPr>
          <p:nvPr/>
        </p:nvSpPr>
        <p:spPr bwMode="auto">
          <a:xfrm>
            <a:off x="914400" y="4572000"/>
            <a:ext cx="777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b="1"/>
              <a:t>Absolute stiffness </a:t>
            </a:r>
            <a:r>
              <a:rPr lang="en-US" altLang="en-US" b="1">
                <a:solidFill>
                  <a:srgbClr val="FF0000"/>
                </a:solidFill>
              </a:rPr>
              <a:t>is the value of the moment, applied at the simply supported end of a member, necessary to produce a rotation of 1 radian of this simple supported end, no translation of either end being permitted and the far end being either simply supported, restrained or fixed.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6">
            <a:extLst>
              <a:ext uri="{FF2B5EF4-FFF2-40B4-BE49-F238E27FC236}">
                <a16:creationId xmlns:a16="http://schemas.microsoft.com/office/drawing/2014/main" id="{67723659-E92F-4E65-A709-C9808D781F16}"/>
              </a:ext>
            </a:extLst>
          </p:cNvPr>
          <p:cNvGrpSpPr>
            <a:grpSpLocks/>
          </p:cNvGrpSpPr>
          <p:nvPr/>
        </p:nvGrpSpPr>
        <p:grpSpPr bwMode="auto">
          <a:xfrm>
            <a:off x="1295400" y="566738"/>
            <a:ext cx="3659188" cy="1795462"/>
            <a:chOff x="1295400" y="406380"/>
            <a:chExt cx="3658394" cy="1796209"/>
          </a:xfrm>
        </p:grpSpPr>
        <p:cxnSp>
          <p:nvCxnSpPr>
            <p:cNvPr id="9" name="Straight Connector 8">
              <a:extLst>
                <a:ext uri="{FF2B5EF4-FFF2-40B4-BE49-F238E27FC236}">
                  <a16:creationId xmlns:a16="http://schemas.microsoft.com/office/drawing/2014/main" id="{26179F2F-B362-40FF-BCDA-6EB98A8DAC61}"/>
                </a:ext>
              </a:extLst>
            </p:cNvPr>
            <p:cNvCxnSpPr>
              <a:endCxn id="12" idx="0"/>
            </p:cNvCxnSpPr>
            <p:nvPr/>
          </p:nvCxnSpPr>
          <p:spPr>
            <a:xfrm>
              <a:off x="1373171" y="1198872"/>
              <a:ext cx="35044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922EE7C-1743-4C16-9A27-1735C225E4B5}"/>
                </a:ext>
              </a:extLst>
            </p:cNvPr>
            <p:cNvCxnSpPr/>
            <p:nvPr/>
          </p:nvCxnSpPr>
          <p:spPr>
            <a:xfrm rot="5400000">
              <a:off x="1173857" y="1209195"/>
              <a:ext cx="39704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Isosceles Triangle 10">
              <a:extLst>
                <a:ext uri="{FF2B5EF4-FFF2-40B4-BE49-F238E27FC236}">
                  <a16:creationId xmlns:a16="http://schemas.microsoft.com/office/drawing/2014/main" id="{CDAF4AA7-9C80-4E19-B896-10996905A913}"/>
                </a:ext>
              </a:extLst>
            </p:cNvPr>
            <p:cNvSpPr/>
            <p:nvPr/>
          </p:nvSpPr>
          <p:spPr>
            <a:xfrm>
              <a:off x="2744474" y="1198872"/>
              <a:ext cx="152367" cy="158816"/>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2" name="Isosceles Triangle 11">
              <a:extLst>
                <a:ext uri="{FF2B5EF4-FFF2-40B4-BE49-F238E27FC236}">
                  <a16:creationId xmlns:a16="http://schemas.microsoft.com/office/drawing/2014/main" id="{9E9CF72D-9CDF-4984-BDF1-0DEBEBEC9193}"/>
                </a:ext>
              </a:extLst>
            </p:cNvPr>
            <p:cNvSpPr/>
            <p:nvPr/>
          </p:nvSpPr>
          <p:spPr>
            <a:xfrm>
              <a:off x="4801427" y="1198872"/>
              <a:ext cx="152367" cy="158816"/>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4" name="Freeform 13">
              <a:extLst>
                <a:ext uri="{FF2B5EF4-FFF2-40B4-BE49-F238E27FC236}">
                  <a16:creationId xmlns:a16="http://schemas.microsoft.com/office/drawing/2014/main" id="{A32374C0-4365-4BAD-BD87-34CA20AF98EC}"/>
                </a:ext>
              </a:extLst>
            </p:cNvPr>
            <p:cNvSpPr/>
            <p:nvPr/>
          </p:nvSpPr>
          <p:spPr>
            <a:xfrm>
              <a:off x="1373171" y="1059113"/>
              <a:ext cx="372981" cy="147699"/>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15" name="Freeform 14">
              <a:extLst>
                <a:ext uri="{FF2B5EF4-FFF2-40B4-BE49-F238E27FC236}">
                  <a16:creationId xmlns:a16="http://schemas.microsoft.com/office/drawing/2014/main" id="{F8DD8610-E3CF-4300-AE9A-F8E5DE2AEFD1}"/>
                </a:ext>
              </a:extLst>
            </p:cNvPr>
            <p:cNvSpPr/>
            <p:nvPr/>
          </p:nvSpPr>
          <p:spPr>
            <a:xfrm>
              <a:off x="1760437" y="1040056"/>
              <a:ext cx="374569" cy="147699"/>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26" name="Freeform 25">
              <a:extLst>
                <a:ext uri="{FF2B5EF4-FFF2-40B4-BE49-F238E27FC236}">
                  <a16:creationId xmlns:a16="http://schemas.microsoft.com/office/drawing/2014/main" id="{EBB0B51C-C4A1-47F9-9FAF-FE4CE9B0BE84}"/>
                </a:ext>
              </a:extLst>
            </p:cNvPr>
            <p:cNvSpPr/>
            <p:nvPr/>
          </p:nvSpPr>
          <p:spPr>
            <a:xfrm>
              <a:off x="2065171" y="1040056"/>
              <a:ext cx="374569" cy="147699"/>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27" name="Freeform 26">
              <a:extLst>
                <a:ext uri="{FF2B5EF4-FFF2-40B4-BE49-F238E27FC236}">
                  <a16:creationId xmlns:a16="http://schemas.microsoft.com/office/drawing/2014/main" id="{3AC6E491-D55A-4C79-AADC-A3B244A5B414}"/>
                </a:ext>
              </a:extLst>
            </p:cNvPr>
            <p:cNvSpPr/>
            <p:nvPr/>
          </p:nvSpPr>
          <p:spPr>
            <a:xfrm>
              <a:off x="2446088" y="1040056"/>
              <a:ext cx="374569" cy="147699"/>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31" name="Freeform 30">
              <a:extLst>
                <a:ext uri="{FF2B5EF4-FFF2-40B4-BE49-F238E27FC236}">
                  <a16:creationId xmlns:a16="http://schemas.microsoft.com/office/drawing/2014/main" id="{9EBEB2BA-8669-4E47-B21F-5B884C12A67F}"/>
                </a:ext>
              </a:extLst>
            </p:cNvPr>
            <p:cNvSpPr/>
            <p:nvPr/>
          </p:nvSpPr>
          <p:spPr>
            <a:xfrm>
              <a:off x="1982639" y="674779"/>
              <a:ext cx="595183" cy="373218"/>
            </a:xfrm>
            <a:custGeom>
              <a:avLst/>
              <a:gdLst>
                <a:gd name="connsiteX0" fmla="*/ 0 w 595745"/>
                <a:gd name="connsiteY0" fmla="*/ 357909 h 357909"/>
                <a:gd name="connsiteX1" fmla="*/ 221673 w 595745"/>
                <a:gd name="connsiteY1" fmla="*/ 53109 h 357909"/>
                <a:gd name="connsiteX2" fmla="*/ 595745 w 595745"/>
                <a:gd name="connsiteY2" fmla="*/ 39255 h 357909"/>
                <a:gd name="connsiteX3" fmla="*/ 595745 w 595745"/>
                <a:gd name="connsiteY3" fmla="*/ 39255 h 357909"/>
              </a:gdLst>
              <a:ahLst/>
              <a:cxnLst>
                <a:cxn ang="0">
                  <a:pos x="connsiteX0" y="connsiteY0"/>
                </a:cxn>
                <a:cxn ang="0">
                  <a:pos x="connsiteX1" y="connsiteY1"/>
                </a:cxn>
                <a:cxn ang="0">
                  <a:pos x="connsiteX2" y="connsiteY2"/>
                </a:cxn>
                <a:cxn ang="0">
                  <a:pos x="connsiteX3" y="connsiteY3"/>
                </a:cxn>
              </a:cxnLst>
              <a:rect l="l" t="t" r="r" b="b"/>
              <a:pathLst>
                <a:path w="595745" h="357909">
                  <a:moveTo>
                    <a:pt x="0" y="357909"/>
                  </a:moveTo>
                  <a:cubicBezTo>
                    <a:pt x="61191" y="232063"/>
                    <a:pt x="122382" y="106218"/>
                    <a:pt x="221673" y="53109"/>
                  </a:cubicBezTo>
                  <a:cubicBezTo>
                    <a:pt x="320964" y="0"/>
                    <a:pt x="595745" y="39255"/>
                    <a:pt x="595745" y="39255"/>
                  </a:cubicBezTo>
                  <a:lnTo>
                    <a:pt x="595745" y="39255"/>
                  </a:lnTo>
                </a:path>
              </a:pathLst>
            </a:cu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5140" name="TextBox 33">
              <a:extLst>
                <a:ext uri="{FF2B5EF4-FFF2-40B4-BE49-F238E27FC236}">
                  <a16:creationId xmlns:a16="http://schemas.microsoft.com/office/drawing/2014/main" id="{4FEBBC8B-1F13-4DF2-86FE-B6419D2EF9FB}"/>
                </a:ext>
              </a:extLst>
            </p:cNvPr>
            <p:cNvSpPr txBox="1">
              <a:spLocks noChangeArrowheads="1"/>
            </p:cNvSpPr>
            <p:nvPr/>
          </p:nvSpPr>
          <p:spPr bwMode="auto">
            <a:xfrm>
              <a:off x="2286794" y="406380"/>
              <a:ext cx="762000" cy="36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3k/ft</a:t>
              </a:r>
            </a:p>
          </p:txBody>
        </p:sp>
        <p:sp>
          <p:nvSpPr>
            <p:cNvPr id="5141" name="TextBox 37">
              <a:extLst>
                <a:ext uri="{FF2B5EF4-FFF2-40B4-BE49-F238E27FC236}">
                  <a16:creationId xmlns:a16="http://schemas.microsoft.com/office/drawing/2014/main" id="{47F61A32-8843-4A9D-A6DD-01B8C46EB9C7}"/>
                </a:ext>
              </a:extLst>
            </p:cNvPr>
            <p:cNvSpPr txBox="1">
              <a:spLocks noChangeArrowheads="1"/>
            </p:cNvSpPr>
            <p:nvPr/>
          </p:nvSpPr>
          <p:spPr bwMode="auto">
            <a:xfrm>
              <a:off x="1677194" y="1199089"/>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(I)</a:t>
              </a:r>
            </a:p>
          </p:txBody>
        </p:sp>
        <p:sp>
          <p:nvSpPr>
            <p:cNvPr id="5142" name="TextBox 38">
              <a:extLst>
                <a:ext uri="{FF2B5EF4-FFF2-40B4-BE49-F238E27FC236}">
                  <a16:creationId xmlns:a16="http://schemas.microsoft.com/office/drawing/2014/main" id="{84A5117F-C5B9-4D6A-A821-DFD61EB85398}"/>
                </a:ext>
              </a:extLst>
            </p:cNvPr>
            <p:cNvSpPr txBox="1">
              <a:spLocks noChangeArrowheads="1"/>
            </p:cNvSpPr>
            <p:nvPr/>
          </p:nvSpPr>
          <p:spPr bwMode="auto">
            <a:xfrm>
              <a:off x="3505994" y="1199089"/>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(2I)</a:t>
              </a:r>
            </a:p>
          </p:txBody>
        </p:sp>
        <p:cxnSp>
          <p:nvCxnSpPr>
            <p:cNvPr id="42" name="Straight Connector 41">
              <a:extLst>
                <a:ext uri="{FF2B5EF4-FFF2-40B4-BE49-F238E27FC236}">
                  <a16:creationId xmlns:a16="http://schemas.microsoft.com/office/drawing/2014/main" id="{09A03C96-22BF-43C1-8E64-1E41A40DD48A}"/>
                </a:ext>
              </a:extLst>
            </p:cNvPr>
            <p:cNvCxnSpPr/>
            <p:nvPr/>
          </p:nvCxnSpPr>
          <p:spPr>
            <a:xfrm rot="5400000">
              <a:off x="1253265" y="1793638"/>
              <a:ext cx="23822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AE50ED3-8436-4721-8CA6-8EE22F8C562B}"/>
                </a:ext>
              </a:extLst>
            </p:cNvPr>
            <p:cNvCxnSpPr/>
            <p:nvPr/>
          </p:nvCxnSpPr>
          <p:spPr>
            <a:xfrm>
              <a:off x="1373171" y="1818254"/>
              <a:ext cx="3502852"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133051C-51FD-4D4A-8D36-27F96CEA3BFB}"/>
                </a:ext>
              </a:extLst>
            </p:cNvPr>
            <p:cNvCxnSpPr/>
            <p:nvPr/>
          </p:nvCxnSpPr>
          <p:spPr>
            <a:xfrm rot="5400000">
              <a:off x="2661047" y="1833342"/>
              <a:ext cx="31763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2157EF9-CE02-4D59-B21F-5C916FAB3E88}"/>
                </a:ext>
              </a:extLst>
            </p:cNvPr>
            <p:cNvCxnSpPr/>
            <p:nvPr/>
          </p:nvCxnSpPr>
          <p:spPr>
            <a:xfrm rot="5400000">
              <a:off x="3651432" y="1833342"/>
              <a:ext cx="31763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EF917AE-99AD-4EE3-865E-C4EBC23A9DE7}"/>
                </a:ext>
              </a:extLst>
            </p:cNvPr>
            <p:cNvCxnSpPr/>
            <p:nvPr/>
          </p:nvCxnSpPr>
          <p:spPr>
            <a:xfrm rot="5400000">
              <a:off x="4757704" y="1793638"/>
              <a:ext cx="23822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48" name="TextBox 50">
              <a:extLst>
                <a:ext uri="{FF2B5EF4-FFF2-40B4-BE49-F238E27FC236}">
                  <a16:creationId xmlns:a16="http://schemas.microsoft.com/office/drawing/2014/main" id="{4D580483-2316-4F83-9894-59C0F6D6C066}"/>
                </a:ext>
              </a:extLst>
            </p:cNvPr>
            <p:cNvSpPr txBox="1">
              <a:spLocks noChangeArrowheads="1"/>
            </p:cNvSpPr>
            <p:nvPr/>
          </p:nvSpPr>
          <p:spPr bwMode="auto">
            <a:xfrm>
              <a:off x="1828800" y="1817344"/>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12ft</a:t>
              </a:r>
            </a:p>
          </p:txBody>
        </p:sp>
        <p:sp>
          <p:nvSpPr>
            <p:cNvPr id="5149" name="TextBox 51">
              <a:extLst>
                <a:ext uri="{FF2B5EF4-FFF2-40B4-BE49-F238E27FC236}">
                  <a16:creationId xmlns:a16="http://schemas.microsoft.com/office/drawing/2014/main" id="{A1DAE636-008D-47A3-9268-FCE2C0A7D2DD}"/>
                </a:ext>
              </a:extLst>
            </p:cNvPr>
            <p:cNvSpPr txBox="1">
              <a:spLocks noChangeArrowheads="1"/>
            </p:cNvSpPr>
            <p:nvPr/>
          </p:nvSpPr>
          <p:spPr bwMode="auto">
            <a:xfrm>
              <a:off x="3048000" y="18288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8ft</a:t>
              </a:r>
            </a:p>
          </p:txBody>
        </p:sp>
        <p:sp>
          <p:nvSpPr>
            <p:cNvPr id="5150" name="TextBox 52">
              <a:extLst>
                <a:ext uri="{FF2B5EF4-FFF2-40B4-BE49-F238E27FC236}">
                  <a16:creationId xmlns:a16="http://schemas.microsoft.com/office/drawing/2014/main" id="{540062C7-B3CD-4E33-A3B0-850F0545DB36}"/>
                </a:ext>
              </a:extLst>
            </p:cNvPr>
            <p:cNvSpPr txBox="1">
              <a:spLocks noChangeArrowheads="1"/>
            </p:cNvSpPr>
            <p:nvPr/>
          </p:nvSpPr>
          <p:spPr bwMode="auto">
            <a:xfrm>
              <a:off x="4039394" y="1833257"/>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8ft</a:t>
              </a:r>
            </a:p>
          </p:txBody>
        </p:sp>
        <p:sp>
          <p:nvSpPr>
            <p:cNvPr id="5151" name="TextBox 4">
              <a:extLst>
                <a:ext uri="{FF2B5EF4-FFF2-40B4-BE49-F238E27FC236}">
                  <a16:creationId xmlns:a16="http://schemas.microsoft.com/office/drawing/2014/main" id="{C3F6FF84-32A2-4FC1-A3AF-81D516CA9B27}"/>
                </a:ext>
              </a:extLst>
            </p:cNvPr>
            <p:cNvSpPr txBox="1">
              <a:spLocks noChangeArrowheads="1"/>
            </p:cNvSpPr>
            <p:nvPr/>
          </p:nvSpPr>
          <p:spPr bwMode="auto">
            <a:xfrm>
              <a:off x="1295400" y="750543"/>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sp>
          <p:nvSpPr>
            <p:cNvPr id="5152" name="TextBox 5">
              <a:extLst>
                <a:ext uri="{FF2B5EF4-FFF2-40B4-BE49-F238E27FC236}">
                  <a16:creationId xmlns:a16="http://schemas.microsoft.com/office/drawing/2014/main" id="{3F6ADB6B-C363-4209-B861-C04891D5210B}"/>
                </a:ext>
              </a:extLst>
            </p:cNvPr>
            <p:cNvSpPr txBox="1">
              <a:spLocks noChangeArrowheads="1"/>
            </p:cNvSpPr>
            <p:nvPr/>
          </p:nvSpPr>
          <p:spPr bwMode="auto">
            <a:xfrm>
              <a:off x="2438400" y="1131543"/>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sp>
          <p:nvSpPr>
            <p:cNvPr id="5153" name="TextBox 6">
              <a:extLst>
                <a:ext uri="{FF2B5EF4-FFF2-40B4-BE49-F238E27FC236}">
                  <a16:creationId xmlns:a16="http://schemas.microsoft.com/office/drawing/2014/main" id="{E3811D91-5C34-4660-ABB6-972B3739DECA}"/>
                </a:ext>
              </a:extLst>
            </p:cNvPr>
            <p:cNvSpPr txBox="1">
              <a:spLocks noChangeArrowheads="1"/>
            </p:cNvSpPr>
            <p:nvPr/>
          </p:nvSpPr>
          <p:spPr bwMode="auto">
            <a:xfrm>
              <a:off x="4502725" y="1131543"/>
              <a:ext cx="297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a:t>
              </a:r>
            </a:p>
          </p:txBody>
        </p:sp>
        <p:cxnSp>
          <p:nvCxnSpPr>
            <p:cNvPr id="112" name="Straight Arrow Connector 111">
              <a:extLst>
                <a:ext uri="{FF2B5EF4-FFF2-40B4-BE49-F238E27FC236}">
                  <a16:creationId xmlns:a16="http://schemas.microsoft.com/office/drawing/2014/main" id="{C3D21FCF-6E5A-46A5-A280-30F4B96D2BF8}"/>
                </a:ext>
              </a:extLst>
            </p:cNvPr>
            <p:cNvCxnSpPr/>
            <p:nvPr/>
          </p:nvCxnSpPr>
          <p:spPr>
            <a:xfrm rot="16200000" flipH="1">
              <a:off x="3579969" y="986852"/>
              <a:ext cx="449449"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55" name="TextBox 41">
              <a:extLst>
                <a:ext uri="{FF2B5EF4-FFF2-40B4-BE49-F238E27FC236}">
                  <a16:creationId xmlns:a16="http://schemas.microsoft.com/office/drawing/2014/main" id="{B93A50F2-5901-4BE4-AE5C-C5E9160819AC}"/>
                </a:ext>
              </a:extLst>
            </p:cNvPr>
            <p:cNvSpPr txBox="1">
              <a:spLocks noChangeArrowheads="1"/>
            </p:cNvSpPr>
            <p:nvPr/>
          </p:nvSpPr>
          <p:spPr bwMode="auto">
            <a:xfrm>
              <a:off x="3423934" y="685820"/>
              <a:ext cx="457200" cy="36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6k</a:t>
              </a:r>
            </a:p>
          </p:txBody>
        </p:sp>
        <p:cxnSp>
          <p:nvCxnSpPr>
            <p:cNvPr id="115" name="Straight Connector 114">
              <a:extLst>
                <a:ext uri="{FF2B5EF4-FFF2-40B4-BE49-F238E27FC236}">
                  <a16:creationId xmlns:a16="http://schemas.microsoft.com/office/drawing/2014/main" id="{B6D87DD8-63D4-4302-B5BB-9F5E9E56AC45}"/>
                </a:ext>
              </a:extLst>
            </p:cNvPr>
            <p:cNvCxnSpPr/>
            <p:nvPr/>
          </p:nvCxnSpPr>
          <p:spPr>
            <a:xfrm flipV="1">
              <a:off x="2666702" y="1676908"/>
              <a:ext cx="304734" cy="228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70662D0-F0E3-4B0D-9E56-4370B189D36B}"/>
                </a:ext>
              </a:extLst>
            </p:cNvPr>
            <p:cNvCxnSpPr/>
            <p:nvPr/>
          </p:nvCxnSpPr>
          <p:spPr>
            <a:xfrm flipV="1">
              <a:off x="3657087" y="1691201"/>
              <a:ext cx="304734" cy="22710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8" name="Title 1">
            <a:extLst>
              <a:ext uri="{FF2B5EF4-FFF2-40B4-BE49-F238E27FC236}">
                <a16:creationId xmlns:a16="http://schemas.microsoft.com/office/drawing/2014/main" id="{33F7944F-9F32-499E-BDF3-463A56B23B29}"/>
              </a:ext>
            </a:extLst>
          </p:cNvPr>
          <p:cNvSpPr txBox="1">
            <a:spLocks/>
          </p:cNvSpPr>
          <p:nvPr/>
        </p:nvSpPr>
        <p:spPr>
          <a:xfrm>
            <a:off x="2895600" y="228600"/>
            <a:ext cx="2286000" cy="487363"/>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Aft>
                <a:spcPts val="0"/>
              </a:spcAft>
              <a:defRPr/>
            </a:pPr>
            <a:r>
              <a:rPr lang="en-US" sz="2400" b="1" dirty="0">
                <a:latin typeface="+mj-lt"/>
                <a:ea typeface="+mj-ea"/>
                <a:cs typeface="+mj-cs"/>
              </a:rPr>
              <a:t>Problem No. 1</a:t>
            </a:r>
          </a:p>
        </p:txBody>
      </p:sp>
      <p:sp>
        <p:nvSpPr>
          <p:cNvPr id="32" name="TextBox 31">
            <a:extLst>
              <a:ext uri="{FF2B5EF4-FFF2-40B4-BE49-F238E27FC236}">
                <a16:creationId xmlns:a16="http://schemas.microsoft.com/office/drawing/2014/main" id="{34ECF789-BD56-4DE3-B136-B6717D1EB755}"/>
              </a:ext>
            </a:extLst>
          </p:cNvPr>
          <p:cNvSpPr txBox="1">
            <a:spLocks noChangeArrowheads="1"/>
          </p:cNvSpPr>
          <p:nvPr/>
        </p:nvSpPr>
        <p:spPr bwMode="auto">
          <a:xfrm>
            <a:off x="990600" y="25908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u="sng">
                <a:solidFill>
                  <a:srgbClr val="FF0000"/>
                </a:solidFill>
              </a:rPr>
              <a:t>Relative stiffness K</a:t>
            </a:r>
          </a:p>
        </p:txBody>
      </p:sp>
      <p:graphicFrame>
        <p:nvGraphicFramePr>
          <p:cNvPr id="34" name="Object 33">
            <a:extLst>
              <a:ext uri="{FF2B5EF4-FFF2-40B4-BE49-F238E27FC236}">
                <a16:creationId xmlns:a16="http://schemas.microsoft.com/office/drawing/2014/main" id="{1D90BFA6-F972-4504-88AD-6AF4279CA920}"/>
              </a:ext>
            </a:extLst>
          </p:cNvPr>
          <p:cNvGraphicFramePr>
            <a:graphicFrameLocks noChangeAspect="1"/>
          </p:cNvGraphicFramePr>
          <p:nvPr/>
        </p:nvGraphicFramePr>
        <p:xfrm>
          <a:off x="1204913" y="2971800"/>
          <a:ext cx="1400175" cy="549275"/>
        </p:xfrm>
        <a:graphic>
          <a:graphicData uri="http://schemas.openxmlformats.org/presentationml/2006/ole">
            <mc:AlternateContent xmlns:mc="http://schemas.openxmlformats.org/markup-compatibility/2006">
              <mc:Choice xmlns:v="urn:schemas-microsoft-com:vml" Requires="v">
                <p:oleObj spid="_x0000_s5159" name="Equation" r:id="rId3" imgW="1002865" imgH="393529" progId="Equation.3">
                  <p:embed/>
                </p:oleObj>
              </mc:Choice>
              <mc:Fallback>
                <p:oleObj name="Equation" r:id="rId3" imgW="1002865" imgH="393529" progId="Equation.3">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4913" y="2971800"/>
                        <a:ext cx="14001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07" name="Object 3">
            <a:extLst>
              <a:ext uri="{FF2B5EF4-FFF2-40B4-BE49-F238E27FC236}">
                <a16:creationId xmlns:a16="http://schemas.microsoft.com/office/drawing/2014/main" id="{7790E71F-6A49-4190-81E3-D305B6C6513F}"/>
              </a:ext>
            </a:extLst>
          </p:cNvPr>
          <p:cNvGraphicFramePr>
            <a:graphicFrameLocks noChangeAspect="1"/>
          </p:cNvGraphicFramePr>
          <p:nvPr/>
        </p:nvGraphicFramePr>
        <p:xfrm>
          <a:off x="1196975" y="3581400"/>
          <a:ext cx="1576388" cy="549275"/>
        </p:xfrm>
        <a:graphic>
          <a:graphicData uri="http://schemas.openxmlformats.org/presentationml/2006/ole">
            <mc:AlternateContent xmlns:mc="http://schemas.openxmlformats.org/markup-compatibility/2006">
              <mc:Choice xmlns:v="urn:schemas-microsoft-com:vml" Requires="v">
                <p:oleObj spid="_x0000_s5160" name="Equation" r:id="rId5" imgW="1129810" imgH="393529" progId="Equation.3">
                  <p:embed/>
                </p:oleObj>
              </mc:Choice>
              <mc:Fallback>
                <p:oleObj name="Equation" r:id="rId5" imgW="1129810" imgH="393529"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6975" y="3581400"/>
                        <a:ext cx="15763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a:extLst>
              <a:ext uri="{FF2B5EF4-FFF2-40B4-BE49-F238E27FC236}">
                <a16:creationId xmlns:a16="http://schemas.microsoft.com/office/drawing/2014/main" id="{3BF25712-A1BA-430F-9F82-3C5E741D8BF4}"/>
              </a:ext>
            </a:extLst>
          </p:cNvPr>
          <p:cNvSpPr txBox="1">
            <a:spLocks noChangeArrowheads="1"/>
          </p:cNvSpPr>
          <p:nvPr/>
        </p:nvSpPr>
        <p:spPr bwMode="auto">
          <a:xfrm>
            <a:off x="3962400" y="28194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u="sng">
                <a:solidFill>
                  <a:srgbClr val="FF0000"/>
                </a:solidFill>
              </a:rPr>
              <a:t>Fixed end moment</a:t>
            </a:r>
          </a:p>
        </p:txBody>
      </p:sp>
      <p:graphicFrame>
        <p:nvGraphicFramePr>
          <p:cNvPr id="21508" name="Object 4">
            <a:extLst>
              <a:ext uri="{FF2B5EF4-FFF2-40B4-BE49-F238E27FC236}">
                <a16:creationId xmlns:a16="http://schemas.microsoft.com/office/drawing/2014/main" id="{4A22AC2B-76B0-469E-81F6-7E9CD4058EA5}"/>
              </a:ext>
            </a:extLst>
          </p:cNvPr>
          <p:cNvGraphicFramePr>
            <a:graphicFrameLocks noChangeAspect="1"/>
          </p:cNvGraphicFramePr>
          <p:nvPr/>
        </p:nvGraphicFramePr>
        <p:xfrm>
          <a:off x="3959225" y="3200400"/>
          <a:ext cx="2889250" cy="584200"/>
        </p:xfrm>
        <a:graphic>
          <a:graphicData uri="http://schemas.openxmlformats.org/presentationml/2006/ole">
            <mc:AlternateContent xmlns:mc="http://schemas.openxmlformats.org/markup-compatibility/2006">
              <mc:Choice xmlns:v="urn:schemas-microsoft-com:vml" Requires="v">
                <p:oleObj spid="_x0000_s5161" name="Equation" r:id="rId7" imgW="2070100" imgH="419100" progId="Equation.3">
                  <p:embed/>
                </p:oleObj>
              </mc:Choice>
              <mc:Fallback>
                <p:oleObj name="Equation" r:id="rId7" imgW="2070100" imgH="4191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9225" y="3200400"/>
                        <a:ext cx="2889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0" name="Object 6">
            <a:extLst>
              <a:ext uri="{FF2B5EF4-FFF2-40B4-BE49-F238E27FC236}">
                <a16:creationId xmlns:a16="http://schemas.microsoft.com/office/drawing/2014/main" id="{D10628F3-BD02-4E82-882C-3ACE4B34A4BC}"/>
              </a:ext>
            </a:extLst>
          </p:cNvPr>
          <p:cNvGraphicFramePr>
            <a:graphicFrameLocks noChangeAspect="1"/>
          </p:cNvGraphicFramePr>
          <p:nvPr/>
        </p:nvGraphicFramePr>
        <p:xfrm>
          <a:off x="4038600" y="3810000"/>
          <a:ext cx="1344613" cy="547688"/>
        </p:xfrm>
        <a:graphic>
          <a:graphicData uri="http://schemas.openxmlformats.org/presentationml/2006/ole">
            <mc:AlternateContent xmlns:mc="http://schemas.openxmlformats.org/markup-compatibility/2006">
              <mc:Choice xmlns:v="urn:schemas-microsoft-com:vml" Requires="v">
                <p:oleObj spid="_x0000_s5162" name="Equation" r:id="rId9" imgW="965200" imgH="393700" progId="Equation.3">
                  <p:embed/>
                </p:oleObj>
              </mc:Choice>
              <mc:Fallback>
                <p:oleObj name="Equation" r:id="rId9" imgW="965200" imgH="39370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3810000"/>
                        <a:ext cx="13446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1" name="Object 7">
            <a:extLst>
              <a:ext uri="{FF2B5EF4-FFF2-40B4-BE49-F238E27FC236}">
                <a16:creationId xmlns:a16="http://schemas.microsoft.com/office/drawing/2014/main" id="{8EF302A0-C350-4798-956F-C711D388EF78}"/>
              </a:ext>
            </a:extLst>
          </p:cNvPr>
          <p:cNvGraphicFramePr>
            <a:graphicFrameLocks noChangeAspect="1"/>
          </p:cNvGraphicFramePr>
          <p:nvPr/>
        </p:nvGraphicFramePr>
        <p:xfrm>
          <a:off x="4038600" y="4419600"/>
          <a:ext cx="1646238" cy="547688"/>
        </p:xfrm>
        <a:graphic>
          <a:graphicData uri="http://schemas.openxmlformats.org/presentationml/2006/ole">
            <mc:AlternateContent xmlns:mc="http://schemas.openxmlformats.org/markup-compatibility/2006">
              <mc:Choice xmlns:v="urn:schemas-microsoft-com:vml" Requires="v">
                <p:oleObj spid="_x0000_s5163" name="Equation" r:id="rId11" imgW="1180588" imgH="393529" progId="Equation.3">
                  <p:embed/>
                </p:oleObj>
              </mc:Choice>
              <mc:Fallback>
                <p:oleObj name="Equation" r:id="rId11" imgW="1180588" imgH="393529"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8600" y="4419600"/>
                        <a:ext cx="164623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fill="hold"/>
                                        <p:tgtEl>
                                          <p:spTgt spid="118"/>
                                        </p:tgtEl>
                                        <p:attrNameLst>
                                          <p:attrName>ppt_x</p:attrName>
                                        </p:attrNameLst>
                                      </p:cBhvr>
                                      <p:tavLst>
                                        <p:tav tm="0">
                                          <p:val>
                                            <p:strVal val="#ppt_x"/>
                                          </p:val>
                                        </p:tav>
                                        <p:tav tm="100000">
                                          <p:val>
                                            <p:strVal val="#ppt_x"/>
                                          </p:val>
                                        </p:tav>
                                      </p:tavLst>
                                    </p:anim>
                                    <p:anim calcmode="lin" valueType="num">
                                      <p:cBhvr additive="base">
                                        <p:cTn id="8"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0-#ppt_w/2"/>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diamond(in)">
                                      <p:cBhvr>
                                        <p:cTn id="24" dur="2000"/>
                                        <p:tgtEl>
                                          <p:spTgt spid="3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1507"/>
                                        </p:tgtEl>
                                        <p:attrNameLst>
                                          <p:attrName>style.visibility</p:attrName>
                                        </p:attrNameLst>
                                      </p:cBhvr>
                                      <p:to>
                                        <p:strVal val="visible"/>
                                      </p:to>
                                    </p:set>
                                    <p:anim calcmode="lin" valueType="num">
                                      <p:cBhvr additive="base">
                                        <p:cTn id="29" dur="500" fill="hold"/>
                                        <p:tgtEl>
                                          <p:spTgt spid="21507"/>
                                        </p:tgtEl>
                                        <p:attrNameLst>
                                          <p:attrName>ppt_x</p:attrName>
                                        </p:attrNameLst>
                                      </p:cBhvr>
                                      <p:tavLst>
                                        <p:tav tm="0">
                                          <p:val>
                                            <p:strVal val="#ppt_x"/>
                                          </p:val>
                                        </p:tav>
                                        <p:tav tm="100000">
                                          <p:val>
                                            <p:strVal val="#ppt_x"/>
                                          </p:val>
                                        </p:tav>
                                      </p:tavLst>
                                    </p:anim>
                                    <p:anim calcmode="lin" valueType="num">
                                      <p:cBhvr additive="base">
                                        <p:cTn id="30"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6"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1+#ppt_w/2"/>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1508"/>
                                        </p:tgtEl>
                                        <p:attrNameLst>
                                          <p:attrName>style.visibility</p:attrName>
                                        </p:attrNameLst>
                                      </p:cBhvr>
                                      <p:to>
                                        <p:strVal val="visible"/>
                                      </p:to>
                                    </p:set>
                                    <p:anim calcmode="lin" valueType="num">
                                      <p:cBhvr additive="base">
                                        <p:cTn id="41" dur="500" fill="hold"/>
                                        <p:tgtEl>
                                          <p:spTgt spid="21508"/>
                                        </p:tgtEl>
                                        <p:attrNameLst>
                                          <p:attrName>ppt_x</p:attrName>
                                        </p:attrNameLst>
                                      </p:cBhvr>
                                      <p:tavLst>
                                        <p:tav tm="0">
                                          <p:val>
                                            <p:strVal val="#ppt_x"/>
                                          </p:val>
                                        </p:tav>
                                        <p:tav tm="100000">
                                          <p:val>
                                            <p:strVal val="#ppt_x"/>
                                          </p:val>
                                        </p:tav>
                                      </p:tavLst>
                                    </p:anim>
                                    <p:anim calcmode="lin" valueType="num">
                                      <p:cBhvr additive="base">
                                        <p:cTn id="42"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1510"/>
                                        </p:tgtEl>
                                        <p:attrNameLst>
                                          <p:attrName>style.visibility</p:attrName>
                                        </p:attrNameLst>
                                      </p:cBhvr>
                                      <p:to>
                                        <p:strVal val="visible"/>
                                      </p:to>
                                    </p:set>
                                    <p:anim calcmode="lin" valueType="num">
                                      <p:cBhvr additive="base">
                                        <p:cTn id="47" dur="500" fill="hold"/>
                                        <p:tgtEl>
                                          <p:spTgt spid="21510"/>
                                        </p:tgtEl>
                                        <p:attrNameLst>
                                          <p:attrName>ppt_x</p:attrName>
                                        </p:attrNameLst>
                                      </p:cBhvr>
                                      <p:tavLst>
                                        <p:tav tm="0">
                                          <p:val>
                                            <p:strVal val="#ppt_x"/>
                                          </p:val>
                                        </p:tav>
                                        <p:tav tm="100000">
                                          <p:val>
                                            <p:strVal val="#ppt_x"/>
                                          </p:val>
                                        </p:tav>
                                      </p:tavLst>
                                    </p:anim>
                                    <p:anim calcmode="lin" valueType="num">
                                      <p:cBhvr additive="base">
                                        <p:cTn id="48"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21511"/>
                                        </p:tgtEl>
                                        <p:attrNameLst>
                                          <p:attrName>style.visibility</p:attrName>
                                        </p:attrNameLst>
                                      </p:cBhvr>
                                      <p:to>
                                        <p:strVal val="visible"/>
                                      </p:to>
                                    </p:set>
                                    <p:anim calcmode="lin" valueType="num">
                                      <p:cBhvr additive="base">
                                        <p:cTn id="53" dur="500" fill="hold"/>
                                        <p:tgtEl>
                                          <p:spTgt spid="21511"/>
                                        </p:tgtEl>
                                        <p:attrNameLst>
                                          <p:attrName>ppt_x</p:attrName>
                                        </p:attrNameLst>
                                      </p:cBhvr>
                                      <p:tavLst>
                                        <p:tav tm="0">
                                          <p:val>
                                            <p:strVal val="#ppt_x"/>
                                          </p:val>
                                        </p:tav>
                                        <p:tav tm="100000">
                                          <p:val>
                                            <p:strVal val="#ppt_x"/>
                                          </p:val>
                                        </p:tav>
                                      </p:tavLst>
                                    </p:anim>
                                    <p:anim calcmode="lin" valueType="num">
                                      <p:cBhvr additive="base">
                                        <p:cTn id="54"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32"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B7BC69F-799F-411F-AC73-BE0652451872}"/>
              </a:ext>
            </a:extLst>
          </p:cNvPr>
          <p:cNvGraphicFramePr>
            <a:graphicFrameLocks noGrp="1"/>
          </p:cNvGraphicFramePr>
          <p:nvPr/>
        </p:nvGraphicFramePr>
        <p:xfrm>
          <a:off x="1676400" y="868363"/>
          <a:ext cx="5394325" cy="3856037"/>
        </p:xfrm>
        <a:graphic>
          <a:graphicData uri="http://schemas.openxmlformats.org/drawingml/2006/table">
            <a:tbl>
              <a:tblPr/>
              <a:tblGrid>
                <a:gridCol w="605133">
                  <a:extLst>
                    <a:ext uri="{9D8B030D-6E8A-4147-A177-3AD203B41FA5}">
                      <a16:colId xmlns:a16="http://schemas.microsoft.com/office/drawing/2014/main" val="20000"/>
                    </a:ext>
                  </a:extLst>
                </a:gridCol>
                <a:gridCol w="1192701">
                  <a:extLst>
                    <a:ext uri="{9D8B030D-6E8A-4147-A177-3AD203B41FA5}">
                      <a16:colId xmlns:a16="http://schemas.microsoft.com/office/drawing/2014/main" val="20001"/>
                    </a:ext>
                  </a:extLst>
                </a:gridCol>
                <a:gridCol w="899329">
                  <a:extLst>
                    <a:ext uri="{9D8B030D-6E8A-4147-A177-3AD203B41FA5}">
                      <a16:colId xmlns:a16="http://schemas.microsoft.com/office/drawing/2014/main" val="20002"/>
                    </a:ext>
                  </a:extLst>
                </a:gridCol>
                <a:gridCol w="899329">
                  <a:extLst>
                    <a:ext uri="{9D8B030D-6E8A-4147-A177-3AD203B41FA5}">
                      <a16:colId xmlns:a16="http://schemas.microsoft.com/office/drawing/2014/main" val="20003"/>
                    </a:ext>
                  </a:extLst>
                </a:gridCol>
                <a:gridCol w="898504">
                  <a:extLst>
                    <a:ext uri="{9D8B030D-6E8A-4147-A177-3AD203B41FA5}">
                      <a16:colId xmlns:a16="http://schemas.microsoft.com/office/drawing/2014/main" val="20004"/>
                    </a:ext>
                  </a:extLst>
                </a:gridCol>
                <a:gridCol w="899329">
                  <a:extLst>
                    <a:ext uri="{9D8B030D-6E8A-4147-A177-3AD203B41FA5}">
                      <a16:colId xmlns:a16="http://schemas.microsoft.com/office/drawing/2014/main" val="20005"/>
                    </a:ext>
                  </a:extLst>
                </a:gridCol>
              </a:tblGrid>
              <a:tr h="344687">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latin typeface="Calibri"/>
                          <a:ea typeface="Times New Roman"/>
                          <a:cs typeface="Times New Roman"/>
                        </a:rPr>
                        <a:t>Joint</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2100" dirty="0">
                          <a:latin typeface="Calibri"/>
                          <a:ea typeface="Times New Roman"/>
                          <a:cs typeface="Times New Roman"/>
                        </a:rPr>
                        <a:t>B</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C</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4687">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solidFill>
                            <a:srgbClr val="FF0000"/>
                          </a:solidFill>
                          <a:latin typeface="Calibri"/>
                          <a:ea typeface="Times New Roman"/>
                          <a:cs typeface="Times New Roman"/>
                        </a:rPr>
                        <a:t>Member</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AB</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BA</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BC</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CB</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4687">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100" dirty="0">
                          <a:latin typeface="Calibri"/>
                          <a:ea typeface="Times New Roman"/>
                          <a:cs typeface="Times New Roman"/>
                        </a:rPr>
                        <a:t>K</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4687">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100" dirty="0">
                          <a:latin typeface="Calibri"/>
                          <a:ea typeface="Times New Roman"/>
                          <a:cs typeface="Times New Roman"/>
                        </a:rPr>
                        <a:t>D.F.</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dirty="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dirty="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0867">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100" dirty="0">
                          <a:latin typeface="Calibri"/>
                          <a:ea typeface="Times New Roman"/>
                          <a:cs typeface="Times New Roman"/>
                        </a:rPr>
                        <a:t>FEM</a:t>
                      </a:r>
                    </a:p>
                    <a:p>
                      <a:pPr marL="0" marR="0" algn="l">
                        <a:lnSpc>
                          <a:spcPct val="115000"/>
                        </a:lnSpc>
                        <a:spcBef>
                          <a:spcPts val="0"/>
                        </a:spcBef>
                        <a:spcAft>
                          <a:spcPts val="0"/>
                        </a:spcAft>
                      </a:pPr>
                      <a:r>
                        <a:rPr lang="en-US" sz="2100" dirty="0">
                          <a:latin typeface="Calibri"/>
                          <a:ea typeface="Times New Roman"/>
                          <a:cs typeface="Times New Roman"/>
                        </a:rPr>
                        <a:t>Balance</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dirty="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0867">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100" dirty="0">
                          <a:latin typeface="Calibri"/>
                          <a:ea typeface="Times New Roman"/>
                          <a:cs typeface="Times New Roman"/>
                        </a:rPr>
                        <a:t>CO</a:t>
                      </a:r>
                    </a:p>
                    <a:p>
                      <a:pPr marL="0" marR="0" algn="l">
                        <a:lnSpc>
                          <a:spcPct val="115000"/>
                        </a:lnSpc>
                        <a:spcBef>
                          <a:spcPts val="0"/>
                        </a:spcBef>
                        <a:spcAft>
                          <a:spcPts val="0"/>
                        </a:spcAft>
                      </a:pPr>
                      <a:r>
                        <a:rPr lang="en-US" sz="2100" dirty="0">
                          <a:latin typeface="Calibri"/>
                          <a:ea typeface="Times New Roman"/>
                          <a:cs typeface="Times New Roman"/>
                        </a:rPr>
                        <a:t>Balance</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dirty="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10867">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100" dirty="0">
                          <a:latin typeface="+mn-lt"/>
                          <a:ea typeface="Times New Roman"/>
                          <a:cs typeface="Times New Roman"/>
                        </a:rPr>
                        <a:t>CO</a:t>
                      </a:r>
                    </a:p>
                    <a:p>
                      <a:pPr marL="0" marR="0" algn="l">
                        <a:lnSpc>
                          <a:spcPct val="115000"/>
                        </a:lnSpc>
                        <a:spcBef>
                          <a:spcPts val="0"/>
                        </a:spcBef>
                        <a:spcAft>
                          <a:spcPts val="0"/>
                        </a:spcAft>
                      </a:pPr>
                      <a:r>
                        <a:rPr lang="en-US" sz="2100" dirty="0">
                          <a:latin typeface="+mn-lt"/>
                          <a:ea typeface="Times New Roman"/>
                          <a:cs typeface="Times New Roman"/>
                        </a:rPr>
                        <a:t>Balance</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dirty="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dirty="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dirty="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4687">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100" dirty="0">
                          <a:latin typeface="Calibri"/>
                          <a:ea typeface="Times New Roman"/>
                          <a:cs typeface="Times New Roman"/>
                        </a:rPr>
                        <a:t>Total</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dirty="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dirty="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66D5DF7-CB22-4862-BB0C-93EF4A82416A}"/>
              </a:ext>
            </a:extLst>
          </p:cNvPr>
          <p:cNvGraphicFramePr>
            <a:graphicFrameLocks noGrp="1"/>
          </p:cNvGraphicFramePr>
          <p:nvPr/>
        </p:nvGraphicFramePr>
        <p:xfrm>
          <a:off x="1081088" y="4449763"/>
          <a:ext cx="5394325" cy="350837"/>
        </p:xfrm>
        <a:graphic>
          <a:graphicData uri="http://schemas.openxmlformats.org/drawingml/2006/table">
            <a:tbl>
              <a:tblPr/>
              <a:tblGrid>
                <a:gridCol w="605133">
                  <a:extLst>
                    <a:ext uri="{9D8B030D-6E8A-4147-A177-3AD203B41FA5}">
                      <a16:colId xmlns:a16="http://schemas.microsoft.com/office/drawing/2014/main" val="20000"/>
                    </a:ext>
                  </a:extLst>
                </a:gridCol>
                <a:gridCol w="1192701">
                  <a:extLst>
                    <a:ext uri="{9D8B030D-6E8A-4147-A177-3AD203B41FA5}">
                      <a16:colId xmlns:a16="http://schemas.microsoft.com/office/drawing/2014/main" val="20001"/>
                    </a:ext>
                  </a:extLst>
                </a:gridCol>
                <a:gridCol w="899329">
                  <a:extLst>
                    <a:ext uri="{9D8B030D-6E8A-4147-A177-3AD203B41FA5}">
                      <a16:colId xmlns:a16="http://schemas.microsoft.com/office/drawing/2014/main" val="20002"/>
                    </a:ext>
                  </a:extLst>
                </a:gridCol>
                <a:gridCol w="899329">
                  <a:extLst>
                    <a:ext uri="{9D8B030D-6E8A-4147-A177-3AD203B41FA5}">
                      <a16:colId xmlns:a16="http://schemas.microsoft.com/office/drawing/2014/main" val="20003"/>
                    </a:ext>
                  </a:extLst>
                </a:gridCol>
                <a:gridCol w="898504">
                  <a:extLst>
                    <a:ext uri="{9D8B030D-6E8A-4147-A177-3AD203B41FA5}">
                      <a16:colId xmlns:a16="http://schemas.microsoft.com/office/drawing/2014/main" val="20004"/>
                    </a:ext>
                  </a:extLst>
                </a:gridCol>
                <a:gridCol w="899329">
                  <a:extLst>
                    <a:ext uri="{9D8B030D-6E8A-4147-A177-3AD203B41FA5}">
                      <a16:colId xmlns:a16="http://schemas.microsoft.com/office/drawing/2014/main" val="20005"/>
                    </a:ext>
                  </a:extLst>
                </a:gridCol>
              </a:tblGrid>
              <a:tr h="350837">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latin typeface="Calibri"/>
                          <a:ea typeface="Times New Roman"/>
                          <a:cs typeface="Times New Roman"/>
                        </a:rPr>
                        <a:t>Total</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b="1" dirty="0">
                          <a:solidFill>
                            <a:srgbClr val="3333FF"/>
                          </a:solidFill>
                          <a:latin typeface="Calibri"/>
                          <a:ea typeface="Times New Roman"/>
                          <a:cs typeface="Times New Roman"/>
                        </a:rPr>
                        <a:t>39.6</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b="1" dirty="0">
                          <a:solidFill>
                            <a:srgbClr val="3333FF"/>
                          </a:solidFill>
                          <a:latin typeface="Calibri"/>
                          <a:ea typeface="Times New Roman"/>
                          <a:cs typeface="Times New Roman"/>
                        </a:rPr>
                        <a:t>-27.36</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b="1" dirty="0">
                          <a:solidFill>
                            <a:srgbClr val="3333FF"/>
                          </a:solidFill>
                          <a:latin typeface="Calibri"/>
                          <a:ea typeface="Times New Roman"/>
                          <a:cs typeface="Times New Roman"/>
                        </a:rPr>
                        <a:t>27.36</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b="1" dirty="0">
                          <a:solidFill>
                            <a:srgbClr val="3333FF"/>
                          </a:solidFill>
                          <a:latin typeface="Calibri"/>
                          <a:ea typeface="Times New Roman"/>
                          <a:cs typeface="Times New Roman"/>
                        </a:rPr>
                        <a:t>0.0</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0569FF21-54F7-45B2-8B00-888A09E93A0A}"/>
              </a:ext>
            </a:extLst>
          </p:cNvPr>
          <p:cNvGraphicFramePr>
            <a:graphicFrameLocks noGrp="1"/>
          </p:cNvGraphicFramePr>
          <p:nvPr/>
        </p:nvGraphicFramePr>
        <p:xfrm>
          <a:off x="1081088" y="944563"/>
          <a:ext cx="5394325" cy="1401762"/>
        </p:xfrm>
        <a:graphic>
          <a:graphicData uri="http://schemas.openxmlformats.org/drawingml/2006/table">
            <a:tbl>
              <a:tblPr/>
              <a:tblGrid>
                <a:gridCol w="605133">
                  <a:extLst>
                    <a:ext uri="{9D8B030D-6E8A-4147-A177-3AD203B41FA5}">
                      <a16:colId xmlns:a16="http://schemas.microsoft.com/office/drawing/2014/main" val="20000"/>
                    </a:ext>
                  </a:extLst>
                </a:gridCol>
                <a:gridCol w="1192701">
                  <a:extLst>
                    <a:ext uri="{9D8B030D-6E8A-4147-A177-3AD203B41FA5}">
                      <a16:colId xmlns:a16="http://schemas.microsoft.com/office/drawing/2014/main" val="20001"/>
                    </a:ext>
                  </a:extLst>
                </a:gridCol>
                <a:gridCol w="899329">
                  <a:extLst>
                    <a:ext uri="{9D8B030D-6E8A-4147-A177-3AD203B41FA5}">
                      <a16:colId xmlns:a16="http://schemas.microsoft.com/office/drawing/2014/main" val="20002"/>
                    </a:ext>
                  </a:extLst>
                </a:gridCol>
                <a:gridCol w="899329">
                  <a:extLst>
                    <a:ext uri="{9D8B030D-6E8A-4147-A177-3AD203B41FA5}">
                      <a16:colId xmlns:a16="http://schemas.microsoft.com/office/drawing/2014/main" val="20003"/>
                    </a:ext>
                  </a:extLst>
                </a:gridCol>
                <a:gridCol w="898504">
                  <a:extLst>
                    <a:ext uri="{9D8B030D-6E8A-4147-A177-3AD203B41FA5}">
                      <a16:colId xmlns:a16="http://schemas.microsoft.com/office/drawing/2014/main" val="20004"/>
                    </a:ext>
                  </a:extLst>
                </a:gridCol>
                <a:gridCol w="899329">
                  <a:extLst>
                    <a:ext uri="{9D8B030D-6E8A-4147-A177-3AD203B41FA5}">
                      <a16:colId xmlns:a16="http://schemas.microsoft.com/office/drawing/2014/main" val="20005"/>
                    </a:ext>
                  </a:extLst>
                </a:gridCol>
              </a:tblGrid>
              <a:tr h="350441">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latin typeface="Calibri"/>
                          <a:ea typeface="Times New Roman"/>
                          <a:cs typeface="Times New Roman"/>
                        </a:rPr>
                        <a:t>Joint</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2100" dirty="0">
                          <a:latin typeface="Calibri"/>
                          <a:ea typeface="Times New Roman"/>
                          <a:cs typeface="Times New Roman"/>
                        </a:rPr>
                        <a:t>B</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C</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0441">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solidFill>
                            <a:srgbClr val="FF0000"/>
                          </a:solidFill>
                          <a:latin typeface="Calibri"/>
                          <a:ea typeface="Times New Roman"/>
                          <a:cs typeface="Times New Roman"/>
                        </a:rPr>
                        <a:t>Member</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AB</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BA</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BC</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CB</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0441">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100" dirty="0">
                          <a:latin typeface="Calibri"/>
                          <a:ea typeface="Times New Roman"/>
                          <a:cs typeface="Times New Roman"/>
                        </a:rPr>
                        <a:t>K</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1.5</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1.5</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0441">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100" dirty="0">
                          <a:latin typeface="Calibri"/>
                          <a:ea typeface="Times New Roman"/>
                          <a:cs typeface="Times New Roman"/>
                        </a:rPr>
                        <a:t>D.F.</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dirty="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2" name="Table 11">
            <a:extLst>
              <a:ext uri="{FF2B5EF4-FFF2-40B4-BE49-F238E27FC236}">
                <a16:creationId xmlns:a16="http://schemas.microsoft.com/office/drawing/2014/main" id="{25970FCB-F7DB-4E49-803D-55EE28E64EA1}"/>
              </a:ext>
            </a:extLst>
          </p:cNvPr>
          <p:cNvGraphicFramePr>
            <a:graphicFrameLocks noGrp="1"/>
          </p:cNvGraphicFramePr>
          <p:nvPr/>
        </p:nvGraphicFramePr>
        <p:xfrm>
          <a:off x="1081088" y="2351088"/>
          <a:ext cx="5394325" cy="701675"/>
        </p:xfrm>
        <a:graphic>
          <a:graphicData uri="http://schemas.openxmlformats.org/drawingml/2006/table">
            <a:tbl>
              <a:tblPr/>
              <a:tblGrid>
                <a:gridCol w="605133">
                  <a:extLst>
                    <a:ext uri="{9D8B030D-6E8A-4147-A177-3AD203B41FA5}">
                      <a16:colId xmlns:a16="http://schemas.microsoft.com/office/drawing/2014/main" val="20000"/>
                    </a:ext>
                  </a:extLst>
                </a:gridCol>
                <a:gridCol w="1192701">
                  <a:extLst>
                    <a:ext uri="{9D8B030D-6E8A-4147-A177-3AD203B41FA5}">
                      <a16:colId xmlns:a16="http://schemas.microsoft.com/office/drawing/2014/main" val="20001"/>
                    </a:ext>
                  </a:extLst>
                </a:gridCol>
                <a:gridCol w="899329">
                  <a:extLst>
                    <a:ext uri="{9D8B030D-6E8A-4147-A177-3AD203B41FA5}">
                      <a16:colId xmlns:a16="http://schemas.microsoft.com/office/drawing/2014/main" val="20002"/>
                    </a:ext>
                  </a:extLst>
                </a:gridCol>
                <a:gridCol w="899329">
                  <a:extLst>
                    <a:ext uri="{9D8B030D-6E8A-4147-A177-3AD203B41FA5}">
                      <a16:colId xmlns:a16="http://schemas.microsoft.com/office/drawing/2014/main" val="20003"/>
                    </a:ext>
                  </a:extLst>
                </a:gridCol>
                <a:gridCol w="898504">
                  <a:extLst>
                    <a:ext uri="{9D8B030D-6E8A-4147-A177-3AD203B41FA5}">
                      <a16:colId xmlns:a16="http://schemas.microsoft.com/office/drawing/2014/main" val="20004"/>
                    </a:ext>
                  </a:extLst>
                </a:gridCol>
                <a:gridCol w="899329">
                  <a:extLst>
                    <a:ext uri="{9D8B030D-6E8A-4147-A177-3AD203B41FA5}">
                      <a16:colId xmlns:a16="http://schemas.microsoft.com/office/drawing/2014/main" val="20005"/>
                    </a:ext>
                  </a:extLst>
                </a:gridCol>
              </a:tblGrid>
              <a:tr h="701675">
                <a:tc>
                  <a:txBody>
                    <a:bodyPr/>
                    <a:lstStyle/>
                    <a:p>
                      <a:pPr marL="0" marR="0">
                        <a:lnSpc>
                          <a:spcPct val="115000"/>
                        </a:lnSpc>
                        <a:spcBef>
                          <a:spcPts val="0"/>
                        </a:spcBef>
                        <a:spcAft>
                          <a:spcPts val="0"/>
                        </a:spcAft>
                      </a:pPr>
                      <a:r>
                        <a:rPr lang="en-US" sz="1900" dirty="0">
                          <a:latin typeface="Calibri"/>
                          <a:ea typeface="Times New Roman"/>
                          <a:cs typeface="Times New Roman"/>
                        </a:rPr>
                        <a:t>1st</a:t>
                      </a:r>
                    </a:p>
                    <a:p>
                      <a:pPr marL="0" marR="0">
                        <a:lnSpc>
                          <a:spcPct val="115000"/>
                        </a:lnSpc>
                        <a:spcBef>
                          <a:spcPts val="0"/>
                        </a:spcBef>
                        <a:spcAft>
                          <a:spcPts val="0"/>
                        </a:spcAft>
                      </a:pPr>
                      <a:r>
                        <a:rPr lang="en-US" sz="1900" dirty="0">
                          <a:latin typeface="Calibri"/>
                          <a:ea typeface="Times New Roman"/>
                          <a:cs typeface="Times New Roman"/>
                        </a:rPr>
                        <a:t>cycle</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latin typeface="Calibri"/>
                          <a:ea typeface="Times New Roman"/>
                          <a:cs typeface="Times New Roman"/>
                        </a:rPr>
                        <a:t>FEM</a:t>
                      </a:r>
                    </a:p>
                    <a:p>
                      <a:pPr marL="0" marR="0">
                        <a:lnSpc>
                          <a:spcPct val="115000"/>
                        </a:lnSpc>
                        <a:spcBef>
                          <a:spcPts val="0"/>
                        </a:spcBef>
                        <a:spcAft>
                          <a:spcPts val="0"/>
                        </a:spcAft>
                      </a:pPr>
                      <a:r>
                        <a:rPr lang="en-US" sz="2100" dirty="0">
                          <a:latin typeface="Calibri"/>
                          <a:ea typeface="Times New Roman"/>
                          <a:cs typeface="Times New Roman"/>
                        </a:rPr>
                        <a:t>Balance</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36</a:t>
                      </a:r>
                    </a:p>
                    <a:p>
                      <a:pPr marL="0" marR="0" algn="ctr">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-36</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12</a:t>
                      </a:r>
                    </a:p>
                    <a:p>
                      <a:pPr marL="0" marR="0" algn="ctr">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-12</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3" name="TextBox 12">
            <a:extLst>
              <a:ext uri="{FF2B5EF4-FFF2-40B4-BE49-F238E27FC236}">
                <a16:creationId xmlns:a16="http://schemas.microsoft.com/office/drawing/2014/main" id="{419433F5-4785-4F16-B4F1-BB4902F84A39}"/>
              </a:ext>
            </a:extLst>
          </p:cNvPr>
          <p:cNvSpPr txBox="1">
            <a:spLocks noChangeArrowheads="1"/>
          </p:cNvSpPr>
          <p:nvPr/>
        </p:nvSpPr>
        <p:spPr bwMode="auto">
          <a:xfrm>
            <a:off x="3138488" y="2655888"/>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a:t>
            </a:r>
          </a:p>
        </p:txBody>
      </p:sp>
      <p:sp>
        <p:nvSpPr>
          <p:cNvPr id="14" name="TextBox 13">
            <a:extLst>
              <a:ext uri="{FF2B5EF4-FFF2-40B4-BE49-F238E27FC236}">
                <a16:creationId xmlns:a16="http://schemas.microsoft.com/office/drawing/2014/main" id="{6D26974F-9F66-404B-95C8-17E00534D0EB}"/>
              </a:ext>
            </a:extLst>
          </p:cNvPr>
          <p:cNvSpPr txBox="1">
            <a:spLocks noChangeArrowheads="1"/>
          </p:cNvSpPr>
          <p:nvPr/>
        </p:nvSpPr>
        <p:spPr bwMode="auto">
          <a:xfrm>
            <a:off x="4046538" y="2655888"/>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9.6</a:t>
            </a:r>
          </a:p>
        </p:txBody>
      </p:sp>
      <p:sp>
        <p:nvSpPr>
          <p:cNvPr id="15" name="TextBox 14">
            <a:extLst>
              <a:ext uri="{FF2B5EF4-FFF2-40B4-BE49-F238E27FC236}">
                <a16:creationId xmlns:a16="http://schemas.microsoft.com/office/drawing/2014/main" id="{8CE57247-564E-44CE-9C0A-9593859DD363}"/>
              </a:ext>
            </a:extLst>
          </p:cNvPr>
          <p:cNvSpPr txBox="1">
            <a:spLocks noChangeArrowheads="1"/>
          </p:cNvSpPr>
          <p:nvPr/>
        </p:nvSpPr>
        <p:spPr bwMode="auto">
          <a:xfrm>
            <a:off x="4891088" y="2674938"/>
            <a:ext cx="68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14.4</a:t>
            </a:r>
          </a:p>
        </p:txBody>
      </p:sp>
      <p:sp>
        <p:nvSpPr>
          <p:cNvPr id="16" name="TextBox 15">
            <a:extLst>
              <a:ext uri="{FF2B5EF4-FFF2-40B4-BE49-F238E27FC236}">
                <a16:creationId xmlns:a16="http://schemas.microsoft.com/office/drawing/2014/main" id="{B4C083BF-9A32-4FA0-8A58-7FFC2598B62A}"/>
              </a:ext>
            </a:extLst>
          </p:cNvPr>
          <p:cNvSpPr txBox="1">
            <a:spLocks noChangeArrowheads="1"/>
          </p:cNvSpPr>
          <p:nvPr/>
        </p:nvSpPr>
        <p:spPr bwMode="auto">
          <a:xfrm>
            <a:off x="5805488" y="2655888"/>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12</a:t>
            </a:r>
          </a:p>
        </p:txBody>
      </p:sp>
      <p:graphicFrame>
        <p:nvGraphicFramePr>
          <p:cNvPr id="17" name="Table 16">
            <a:extLst>
              <a:ext uri="{FF2B5EF4-FFF2-40B4-BE49-F238E27FC236}">
                <a16:creationId xmlns:a16="http://schemas.microsoft.com/office/drawing/2014/main" id="{0ECA1F84-8A1C-4976-BBF3-74D447923780}"/>
              </a:ext>
            </a:extLst>
          </p:cNvPr>
          <p:cNvGraphicFramePr>
            <a:graphicFrameLocks noGrp="1"/>
          </p:cNvGraphicFramePr>
          <p:nvPr/>
        </p:nvGraphicFramePr>
        <p:xfrm>
          <a:off x="1081088" y="3049588"/>
          <a:ext cx="5394325" cy="701675"/>
        </p:xfrm>
        <a:graphic>
          <a:graphicData uri="http://schemas.openxmlformats.org/drawingml/2006/table">
            <a:tbl>
              <a:tblPr/>
              <a:tblGrid>
                <a:gridCol w="605133">
                  <a:extLst>
                    <a:ext uri="{9D8B030D-6E8A-4147-A177-3AD203B41FA5}">
                      <a16:colId xmlns:a16="http://schemas.microsoft.com/office/drawing/2014/main" val="20000"/>
                    </a:ext>
                  </a:extLst>
                </a:gridCol>
                <a:gridCol w="1192701">
                  <a:extLst>
                    <a:ext uri="{9D8B030D-6E8A-4147-A177-3AD203B41FA5}">
                      <a16:colId xmlns:a16="http://schemas.microsoft.com/office/drawing/2014/main" val="20001"/>
                    </a:ext>
                  </a:extLst>
                </a:gridCol>
                <a:gridCol w="899329">
                  <a:extLst>
                    <a:ext uri="{9D8B030D-6E8A-4147-A177-3AD203B41FA5}">
                      <a16:colId xmlns:a16="http://schemas.microsoft.com/office/drawing/2014/main" val="20002"/>
                    </a:ext>
                  </a:extLst>
                </a:gridCol>
                <a:gridCol w="899329">
                  <a:extLst>
                    <a:ext uri="{9D8B030D-6E8A-4147-A177-3AD203B41FA5}">
                      <a16:colId xmlns:a16="http://schemas.microsoft.com/office/drawing/2014/main" val="20003"/>
                    </a:ext>
                  </a:extLst>
                </a:gridCol>
                <a:gridCol w="898504">
                  <a:extLst>
                    <a:ext uri="{9D8B030D-6E8A-4147-A177-3AD203B41FA5}">
                      <a16:colId xmlns:a16="http://schemas.microsoft.com/office/drawing/2014/main" val="20004"/>
                    </a:ext>
                  </a:extLst>
                </a:gridCol>
                <a:gridCol w="899329">
                  <a:extLst>
                    <a:ext uri="{9D8B030D-6E8A-4147-A177-3AD203B41FA5}">
                      <a16:colId xmlns:a16="http://schemas.microsoft.com/office/drawing/2014/main" val="20005"/>
                    </a:ext>
                  </a:extLst>
                </a:gridCol>
              </a:tblGrid>
              <a:tr h="701675">
                <a:tc>
                  <a:txBody>
                    <a:bodyPr/>
                    <a:lstStyle/>
                    <a:p>
                      <a:pPr marL="0" marR="0">
                        <a:lnSpc>
                          <a:spcPct val="115000"/>
                        </a:lnSpc>
                        <a:spcBef>
                          <a:spcPts val="0"/>
                        </a:spcBef>
                        <a:spcAft>
                          <a:spcPts val="0"/>
                        </a:spcAft>
                      </a:pPr>
                      <a:r>
                        <a:rPr lang="en-US" sz="1900" dirty="0">
                          <a:latin typeface="Calibri"/>
                          <a:ea typeface="Times New Roman"/>
                          <a:cs typeface="Times New Roman"/>
                        </a:rPr>
                        <a:t>2nd</a:t>
                      </a:r>
                    </a:p>
                    <a:p>
                      <a:pPr marL="0" marR="0">
                        <a:lnSpc>
                          <a:spcPct val="115000"/>
                        </a:lnSpc>
                        <a:spcBef>
                          <a:spcPts val="0"/>
                        </a:spcBef>
                        <a:spcAft>
                          <a:spcPts val="0"/>
                        </a:spcAft>
                      </a:pPr>
                      <a:r>
                        <a:rPr lang="en-US" sz="1900" dirty="0">
                          <a:latin typeface="Calibri"/>
                          <a:ea typeface="Times New Roman"/>
                          <a:cs typeface="Times New Roman"/>
                        </a:rPr>
                        <a:t>cycle</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latin typeface="Calibri"/>
                          <a:ea typeface="Times New Roman"/>
                          <a:cs typeface="Times New Roman"/>
                        </a:rPr>
                        <a:t>CO</a:t>
                      </a:r>
                    </a:p>
                    <a:p>
                      <a:pPr marL="0" marR="0">
                        <a:lnSpc>
                          <a:spcPct val="115000"/>
                        </a:lnSpc>
                        <a:spcBef>
                          <a:spcPts val="0"/>
                        </a:spcBef>
                        <a:spcAft>
                          <a:spcPts val="0"/>
                        </a:spcAft>
                      </a:pPr>
                      <a:r>
                        <a:rPr lang="en-US" sz="2100" dirty="0">
                          <a:latin typeface="Calibri"/>
                          <a:ea typeface="Times New Roman"/>
                          <a:cs typeface="Times New Roman"/>
                        </a:rPr>
                        <a:t>Balance</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4.8</a:t>
                      </a:r>
                    </a:p>
                    <a:p>
                      <a:pPr marL="0" marR="0" algn="ctr">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6</a:t>
                      </a:r>
                    </a:p>
                    <a:p>
                      <a:pPr marL="0" marR="0" algn="ctr">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7.2</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8" name="TextBox 17">
            <a:extLst>
              <a:ext uri="{FF2B5EF4-FFF2-40B4-BE49-F238E27FC236}">
                <a16:creationId xmlns:a16="http://schemas.microsoft.com/office/drawing/2014/main" id="{B4D604E8-8E58-42F3-8C01-9F66EF3007AD}"/>
              </a:ext>
            </a:extLst>
          </p:cNvPr>
          <p:cNvSpPr txBox="1">
            <a:spLocks noChangeArrowheads="1"/>
          </p:cNvSpPr>
          <p:nvPr/>
        </p:nvSpPr>
        <p:spPr bwMode="auto">
          <a:xfrm>
            <a:off x="3138488" y="3354388"/>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a:t>
            </a:r>
          </a:p>
        </p:txBody>
      </p:sp>
      <p:sp>
        <p:nvSpPr>
          <p:cNvPr id="19" name="TextBox 18">
            <a:extLst>
              <a:ext uri="{FF2B5EF4-FFF2-40B4-BE49-F238E27FC236}">
                <a16:creationId xmlns:a16="http://schemas.microsoft.com/office/drawing/2014/main" id="{FF878BF2-6F0C-4CB7-B339-41E460792D12}"/>
              </a:ext>
            </a:extLst>
          </p:cNvPr>
          <p:cNvSpPr txBox="1">
            <a:spLocks noChangeArrowheads="1"/>
          </p:cNvSpPr>
          <p:nvPr/>
        </p:nvSpPr>
        <p:spPr bwMode="auto">
          <a:xfrm>
            <a:off x="3900488" y="3354388"/>
            <a:ext cx="679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-2.4</a:t>
            </a:r>
          </a:p>
        </p:txBody>
      </p:sp>
      <p:sp>
        <p:nvSpPr>
          <p:cNvPr id="20" name="TextBox 19">
            <a:extLst>
              <a:ext uri="{FF2B5EF4-FFF2-40B4-BE49-F238E27FC236}">
                <a16:creationId xmlns:a16="http://schemas.microsoft.com/office/drawing/2014/main" id="{A75DD6A9-6642-4323-BA9E-1B8F04505B67}"/>
              </a:ext>
            </a:extLst>
          </p:cNvPr>
          <p:cNvSpPr txBox="1">
            <a:spLocks noChangeArrowheads="1"/>
          </p:cNvSpPr>
          <p:nvPr/>
        </p:nvSpPr>
        <p:spPr bwMode="auto">
          <a:xfrm>
            <a:off x="4814888" y="3375025"/>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-3.6</a:t>
            </a:r>
          </a:p>
        </p:txBody>
      </p:sp>
      <p:sp>
        <p:nvSpPr>
          <p:cNvPr id="21" name="TextBox 20">
            <a:extLst>
              <a:ext uri="{FF2B5EF4-FFF2-40B4-BE49-F238E27FC236}">
                <a16:creationId xmlns:a16="http://schemas.microsoft.com/office/drawing/2014/main" id="{BA75A861-BF6B-48C2-A931-0CB3074312BF}"/>
              </a:ext>
            </a:extLst>
          </p:cNvPr>
          <p:cNvSpPr txBox="1">
            <a:spLocks noChangeArrowheads="1"/>
          </p:cNvSpPr>
          <p:nvPr/>
        </p:nvSpPr>
        <p:spPr bwMode="auto">
          <a:xfrm>
            <a:off x="5729288" y="3354388"/>
            <a:ext cx="68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-7.2</a:t>
            </a:r>
          </a:p>
        </p:txBody>
      </p:sp>
      <p:graphicFrame>
        <p:nvGraphicFramePr>
          <p:cNvPr id="22" name="Table 21">
            <a:extLst>
              <a:ext uri="{FF2B5EF4-FFF2-40B4-BE49-F238E27FC236}">
                <a16:creationId xmlns:a16="http://schemas.microsoft.com/office/drawing/2014/main" id="{5E65159F-E931-480C-B44D-311A501FBC92}"/>
              </a:ext>
            </a:extLst>
          </p:cNvPr>
          <p:cNvGraphicFramePr>
            <a:graphicFrameLocks noGrp="1"/>
          </p:cNvGraphicFramePr>
          <p:nvPr/>
        </p:nvGraphicFramePr>
        <p:xfrm>
          <a:off x="1066800" y="3760788"/>
          <a:ext cx="5395913" cy="701675"/>
        </p:xfrm>
        <a:graphic>
          <a:graphicData uri="http://schemas.openxmlformats.org/drawingml/2006/table">
            <a:tbl>
              <a:tblPr/>
              <a:tblGrid>
                <a:gridCol w="607990">
                  <a:extLst>
                    <a:ext uri="{9D8B030D-6E8A-4147-A177-3AD203B41FA5}">
                      <a16:colId xmlns:a16="http://schemas.microsoft.com/office/drawing/2014/main" val="20000"/>
                    </a:ext>
                  </a:extLst>
                </a:gridCol>
                <a:gridCol w="1215980">
                  <a:extLst>
                    <a:ext uri="{9D8B030D-6E8A-4147-A177-3AD203B41FA5}">
                      <a16:colId xmlns:a16="http://schemas.microsoft.com/office/drawing/2014/main" val="20001"/>
                    </a:ext>
                  </a:extLst>
                </a:gridCol>
                <a:gridCol w="856989">
                  <a:extLst>
                    <a:ext uri="{9D8B030D-6E8A-4147-A177-3AD203B41FA5}">
                      <a16:colId xmlns:a16="http://schemas.microsoft.com/office/drawing/2014/main" val="20002"/>
                    </a:ext>
                  </a:extLst>
                </a:gridCol>
                <a:gridCol w="914363">
                  <a:extLst>
                    <a:ext uri="{9D8B030D-6E8A-4147-A177-3AD203B41FA5}">
                      <a16:colId xmlns:a16="http://schemas.microsoft.com/office/drawing/2014/main" val="20003"/>
                    </a:ext>
                  </a:extLst>
                </a:gridCol>
                <a:gridCol w="894176">
                  <a:extLst>
                    <a:ext uri="{9D8B030D-6E8A-4147-A177-3AD203B41FA5}">
                      <a16:colId xmlns:a16="http://schemas.microsoft.com/office/drawing/2014/main" val="20004"/>
                    </a:ext>
                  </a:extLst>
                </a:gridCol>
                <a:gridCol w="906415">
                  <a:extLst>
                    <a:ext uri="{9D8B030D-6E8A-4147-A177-3AD203B41FA5}">
                      <a16:colId xmlns:a16="http://schemas.microsoft.com/office/drawing/2014/main" val="20005"/>
                    </a:ext>
                  </a:extLst>
                </a:gridCol>
              </a:tblGrid>
              <a:tr h="701675">
                <a:tc>
                  <a:txBody>
                    <a:bodyPr/>
                    <a:lstStyle/>
                    <a:p>
                      <a:pPr marL="0" marR="0">
                        <a:lnSpc>
                          <a:spcPct val="115000"/>
                        </a:lnSpc>
                        <a:spcBef>
                          <a:spcPts val="0"/>
                        </a:spcBef>
                        <a:spcAft>
                          <a:spcPts val="0"/>
                        </a:spcAft>
                      </a:pPr>
                      <a:r>
                        <a:rPr lang="en-US" sz="1600" dirty="0">
                          <a:latin typeface="Calibri"/>
                          <a:ea typeface="Times New Roman"/>
                          <a:cs typeface="Times New Roman"/>
                        </a:rPr>
                        <a:t>3rd</a:t>
                      </a:r>
                    </a:p>
                    <a:p>
                      <a:pPr marL="0" marR="0">
                        <a:lnSpc>
                          <a:spcPct val="115000"/>
                        </a:lnSpc>
                        <a:spcBef>
                          <a:spcPts val="0"/>
                        </a:spcBef>
                        <a:spcAft>
                          <a:spcPts val="0"/>
                        </a:spcAft>
                      </a:pPr>
                      <a:r>
                        <a:rPr lang="en-US" sz="1600" dirty="0">
                          <a:latin typeface="Calibri"/>
                          <a:ea typeface="Times New Roman"/>
                          <a:cs typeface="Times New Roman"/>
                        </a:rPr>
                        <a:t>Cycle</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latin typeface="Calibri"/>
                          <a:ea typeface="Times New Roman"/>
                          <a:cs typeface="Times New Roman"/>
                        </a:rPr>
                        <a:t>CO</a:t>
                      </a:r>
                    </a:p>
                    <a:p>
                      <a:pPr marL="0" marR="0">
                        <a:lnSpc>
                          <a:spcPct val="115000"/>
                        </a:lnSpc>
                        <a:spcBef>
                          <a:spcPts val="0"/>
                        </a:spcBef>
                        <a:spcAft>
                          <a:spcPts val="0"/>
                        </a:spcAft>
                      </a:pPr>
                      <a:r>
                        <a:rPr lang="en-US" sz="2100" dirty="0">
                          <a:latin typeface="Calibri"/>
                          <a:ea typeface="Times New Roman"/>
                          <a:cs typeface="Times New Roman"/>
                        </a:rPr>
                        <a:t>Balance</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-1.2</a:t>
                      </a:r>
                    </a:p>
                    <a:p>
                      <a:pPr marL="0" marR="0" algn="ctr">
                        <a:lnSpc>
                          <a:spcPct val="115000"/>
                        </a:lnSpc>
                        <a:spcBef>
                          <a:spcPts val="0"/>
                        </a:spcBef>
                        <a:spcAft>
                          <a:spcPts val="0"/>
                        </a:spcAft>
                      </a:pPr>
                      <a:endParaRPr lang="en-US" sz="2100" dirty="0">
                        <a:latin typeface="Calibri"/>
                        <a:ea typeface="Times New Roman"/>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-3.6</a:t>
                      </a:r>
                    </a:p>
                    <a:p>
                      <a:pPr marL="0" marR="0" algn="ctr">
                        <a:lnSpc>
                          <a:spcPct val="115000"/>
                        </a:lnSpc>
                        <a:spcBef>
                          <a:spcPts val="0"/>
                        </a:spcBef>
                        <a:spcAft>
                          <a:spcPts val="0"/>
                        </a:spcAft>
                      </a:pPr>
                      <a:endParaRPr lang="en-US" sz="2100" dirty="0">
                        <a:latin typeface="Calibri"/>
                        <a:ea typeface="Times New Roman"/>
                        <a:cs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-1.8</a:t>
                      </a: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BD6F808D-8847-4DBA-A138-509F9D03D8ED}"/>
              </a:ext>
            </a:extLst>
          </p:cNvPr>
          <p:cNvSpPr txBox="1">
            <a:spLocks noChangeArrowheads="1"/>
          </p:cNvSpPr>
          <p:nvPr/>
        </p:nvSpPr>
        <p:spPr bwMode="auto">
          <a:xfrm>
            <a:off x="3138488" y="405447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a:t>
            </a:r>
          </a:p>
        </p:txBody>
      </p:sp>
      <p:sp>
        <p:nvSpPr>
          <p:cNvPr id="24" name="TextBox 23">
            <a:extLst>
              <a:ext uri="{FF2B5EF4-FFF2-40B4-BE49-F238E27FC236}">
                <a16:creationId xmlns:a16="http://schemas.microsoft.com/office/drawing/2014/main" id="{396EB628-9057-4EBE-8BD6-1A45C5052B17}"/>
              </a:ext>
            </a:extLst>
          </p:cNvPr>
          <p:cNvSpPr txBox="1">
            <a:spLocks noChangeArrowheads="1"/>
          </p:cNvSpPr>
          <p:nvPr/>
        </p:nvSpPr>
        <p:spPr bwMode="auto">
          <a:xfrm>
            <a:off x="3976688" y="4054475"/>
            <a:ext cx="60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1.44</a:t>
            </a:r>
          </a:p>
        </p:txBody>
      </p:sp>
      <p:sp>
        <p:nvSpPr>
          <p:cNvPr id="25" name="TextBox 24">
            <a:extLst>
              <a:ext uri="{FF2B5EF4-FFF2-40B4-BE49-F238E27FC236}">
                <a16:creationId xmlns:a16="http://schemas.microsoft.com/office/drawing/2014/main" id="{81E10642-F98C-4DB6-AA8F-CDCB8394F2A5}"/>
              </a:ext>
            </a:extLst>
          </p:cNvPr>
          <p:cNvSpPr txBox="1">
            <a:spLocks noChangeArrowheads="1"/>
          </p:cNvSpPr>
          <p:nvPr/>
        </p:nvSpPr>
        <p:spPr bwMode="auto">
          <a:xfrm>
            <a:off x="4814888" y="4075113"/>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2.16</a:t>
            </a:r>
          </a:p>
        </p:txBody>
      </p:sp>
      <p:sp>
        <p:nvSpPr>
          <p:cNvPr id="26" name="TextBox 25">
            <a:extLst>
              <a:ext uri="{FF2B5EF4-FFF2-40B4-BE49-F238E27FC236}">
                <a16:creationId xmlns:a16="http://schemas.microsoft.com/office/drawing/2014/main" id="{869DE6FD-8050-4B0F-B2E6-0E966F04FC91}"/>
              </a:ext>
            </a:extLst>
          </p:cNvPr>
          <p:cNvSpPr txBox="1">
            <a:spLocks noChangeArrowheads="1"/>
          </p:cNvSpPr>
          <p:nvPr/>
        </p:nvSpPr>
        <p:spPr bwMode="auto">
          <a:xfrm>
            <a:off x="5805488" y="405447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1.8</a:t>
            </a:r>
          </a:p>
        </p:txBody>
      </p:sp>
      <p:graphicFrame>
        <p:nvGraphicFramePr>
          <p:cNvPr id="28" name="Table 27">
            <a:extLst>
              <a:ext uri="{FF2B5EF4-FFF2-40B4-BE49-F238E27FC236}">
                <a16:creationId xmlns:a16="http://schemas.microsoft.com/office/drawing/2014/main" id="{47693A02-3775-4F04-8850-B0CFAD0B59AA}"/>
              </a:ext>
            </a:extLst>
          </p:cNvPr>
          <p:cNvGraphicFramePr>
            <a:graphicFrameLocks noGrp="1"/>
          </p:cNvGraphicFramePr>
          <p:nvPr/>
        </p:nvGraphicFramePr>
        <p:xfrm>
          <a:off x="2894013" y="2011363"/>
          <a:ext cx="3597275" cy="350837"/>
        </p:xfrm>
        <a:graphic>
          <a:graphicData uri="http://schemas.openxmlformats.org/drawingml/2006/table">
            <a:tbl>
              <a:tblPr/>
              <a:tblGrid>
                <a:gridCol w="899525">
                  <a:extLst>
                    <a:ext uri="{9D8B030D-6E8A-4147-A177-3AD203B41FA5}">
                      <a16:colId xmlns:a16="http://schemas.microsoft.com/office/drawing/2014/main" val="20000"/>
                    </a:ext>
                  </a:extLst>
                </a:gridCol>
                <a:gridCol w="899525">
                  <a:extLst>
                    <a:ext uri="{9D8B030D-6E8A-4147-A177-3AD203B41FA5}">
                      <a16:colId xmlns:a16="http://schemas.microsoft.com/office/drawing/2014/main" val="20001"/>
                    </a:ext>
                  </a:extLst>
                </a:gridCol>
                <a:gridCol w="898700">
                  <a:extLst>
                    <a:ext uri="{9D8B030D-6E8A-4147-A177-3AD203B41FA5}">
                      <a16:colId xmlns:a16="http://schemas.microsoft.com/office/drawing/2014/main" val="20002"/>
                    </a:ext>
                  </a:extLst>
                </a:gridCol>
                <a:gridCol w="899525">
                  <a:extLst>
                    <a:ext uri="{9D8B030D-6E8A-4147-A177-3AD203B41FA5}">
                      <a16:colId xmlns:a16="http://schemas.microsoft.com/office/drawing/2014/main" val="20003"/>
                    </a:ext>
                  </a:extLst>
                </a:gridCol>
              </a:tblGrid>
              <a:tr h="350837">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a:t>
                      </a: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0.4</a:t>
                      </a: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0.6</a:t>
                      </a: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1</a:t>
                      </a: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pSp>
        <p:nvGrpSpPr>
          <p:cNvPr id="3" name="Group 38">
            <a:extLst>
              <a:ext uri="{FF2B5EF4-FFF2-40B4-BE49-F238E27FC236}">
                <a16:creationId xmlns:a16="http://schemas.microsoft.com/office/drawing/2014/main" id="{93901D21-3074-426C-83CE-D2F9C2A01B72}"/>
              </a:ext>
            </a:extLst>
          </p:cNvPr>
          <p:cNvGrpSpPr>
            <a:grpSpLocks/>
          </p:cNvGrpSpPr>
          <p:nvPr/>
        </p:nvGrpSpPr>
        <p:grpSpPr bwMode="auto">
          <a:xfrm>
            <a:off x="2743200" y="4941888"/>
            <a:ext cx="3659188" cy="1001712"/>
            <a:chOff x="2743200" y="4572000"/>
            <a:chExt cx="3658394" cy="1001695"/>
          </a:xfrm>
        </p:grpSpPr>
        <p:cxnSp>
          <p:nvCxnSpPr>
            <p:cNvPr id="29" name="Straight Connector 28">
              <a:extLst>
                <a:ext uri="{FF2B5EF4-FFF2-40B4-BE49-F238E27FC236}">
                  <a16:creationId xmlns:a16="http://schemas.microsoft.com/office/drawing/2014/main" id="{017470D2-E132-4A88-96D6-69046ABD286F}"/>
                </a:ext>
              </a:extLst>
            </p:cNvPr>
            <p:cNvCxnSpPr>
              <a:endCxn id="32" idx="0"/>
            </p:cNvCxnSpPr>
            <p:nvPr/>
          </p:nvCxnSpPr>
          <p:spPr>
            <a:xfrm>
              <a:off x="2820971" y="5364149"/>
              <a:ext cx="35044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A131606-E20E-46BC-801E-F6923F843C0A}"/>
                </a:ext>
              </a:extLst>
            </p:cNvPr>
            <p:cNvCxnSpPr/>
            <p:nvPr/>
          </p:nvCxnSpPr>
          <p:spPr>
            <a:xfrm rot="5400000">
              <a:off x="2621743" y="5374468"/>
              <a:ext cx="396868"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Isosceles Triangle 30">
              <a:extLst>
                <a:ext uri="{FF2B5EF4-FFF2-40B4-BE49-F238E27FC236}">
                  <a16:creationId xmlns:a16="http://schemas.microsoft.com/office/drawing/2014/main" id="{E9A86EB4-4BEA-401E-978A-9D781947AA46}"/>
                </a:ext>
              </a:extLst>
            </p:cNvPr>
            <p:cNvSpPr/>
            <p:nvPr/>
          </p:nvSpPr>
          <p:spPr>
            <a:xfrm>
              <a:off x="4192274" y="5364149"/>
              <a:ext cx="152367" cy="158747"/>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32" name="Isosceles Triangle 31">
              <a:extLst>
                <a:ext uri="{FF2B5EF4-FFF2-40B4-BE49-F238E27FC236}">
                  <a16:creationId xmlns:a16="http://schemas.microsoft.com/office/drawing/2014/main" id="{83F48666-D92F-46C2-BFF7-3A3D4D0C81A5}"/>
                </a:ext>
              </a:extLst>
            </p:cNvPr>
            <p:cNvSpPr/>
            <p:nvPr/>
          </p:nvSpPr>
          <p:spPr>
            <a:xfrm>
              <a:off x="6249227" y="5364149"/>
              <a:ext cx="152367" cy="158747"/>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33" name="Freeform 32">
              <a:extLst>
                <a:ext uri="{FF2B5EF4-FFF2-40B4-BE49-F238E27FC236}">
                  <a16:creationId xmlns:a16="http://schemas.microsoft.com/office/drawing/2014/main" id="{7F75D499-BEC1-4AB1-BF34-D6DEB46BBDCA}"/>
                </a:ext>
              </a:extLst>
            </p:cNvPr>
            <p:cNvSpPr/>
            <p:nvPr/>
          </p:nvSpPr>
          <p:spPr>
            <a:xfrm>
              <a:off x="2820971" y="5226039"/>
              <a:ext cx="372981" cy="146048"/>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34" name="Freeform 33">
              <a:extLst>
                <a:ext uri="{FF2B5EF4-FFF2-40B4-BE49-F238E27FC236}">
                  <a16:creationId xmlns:a16="http://schemas.microsoft.com/office/drawing/2014/main" id="{133283A2-1085-4F59-95F5-7C73692B4EE4}"/>
                </a:ext>
              </a:extLst>
            </p:cNvPr>
            <p:cNvSpPr/>
            <p:nvPr/>
          </p:nvSpPr>
          <p:spPr>
            <a:xfrm>
              <a:off x="3208237" y="5205401"/>
              <a:ext cx="374569" cy="147635"/>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35" name="Freeform 34">
              <a:extLst>
                <a:ext uri="{FF2B5EF4-FFF2-40B4-BE49-F238E27FC236}">
                  <a16:creationId xmlns:a16="http://schemas.microsoft.com/office/drawing/2014/main" id="{75DB4F64-E59A-4AA6-97D5-B8C0C7958728}"/>
                </a:ext>
              </a:extLst>
            </p:cNvPr>
            <p:cNvSpPr/>
            <p:nvPr/>
          </p:nvSpPr>
          <p:spPr>
            <a:xfrm>
              <a:off x="3512971" y="5205401"/>
              <a:ext cx="374569" cy="147635"/>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36" name="Freeform 35">
              <a:extLst>
                <a:ext uri="{FF2B5EF4-FFF2-40B4-BE49-F238E27FC236}">
                  <a16:creationId xmlns:a16="http://schemas.microsoft.com/office/drawing/2014/main" id="{30B6348E-4146-401F-8CAD-38E4DB0ACF61}"/>
                </a:ext>
              </a:extLst>
            </p:cNvPr>
            <p:cNvSpPr/>
            <p:nvPr/>
          </p:nvSpPr>
          <p:spPr>
            <a:xfrm>
              <a:off x="3893888" y="5205401"/>
              <a:ext cx="374569" cy="147635"/>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37" name="Freeform 36">
              <a:extLst>
                <a:ext uri="{FF2B5EF4-FFF2-40B4-BE49-F238E27FC236}">
                  <a16:creationId xmlns:a16="http://schemas.microsoft.com/office/drawing/2014/main" id="{CDA79DDE-4E89-491C-B8EC-D51F35D336A7}"/>
                </a:ext>
              </a:extLst>
            </p:cNvPr>
            <p:cNvSpPr/>
            <p:nvPr/>
          </p:nvSpPr>
          <p:spPr>
            <a:xfrm>
              <a:off x="3430439" y="4840282"/>
              <a:ext cx="595183" cy="373057"/>
            </a:xfrm>
            <a:custGeom>
              <a:avLst/>
              <a:gdLst>
                <a:gd name="connsiteX0" fmla="*/ 0 w 595745"/>
                <a:gd name="connsiteY0" fmla="*/ 357909 h 357909"/>
                <a:gd name="connsiteX1" fmla="*/ 221673 w 595745"/>
                <a:gd name="connsiteY1" fmla="*/ 53109 h 357909"/>
                <a:gd name="connsiteX2" fmla="*/ 595745 w 595745"/>
                <a:gd name="connsiteY2" fmla="*/ 39255 h 357909"/>
                <a:gd name="connsiteX3" fmla="*/ 595745 w 595745"/>
                <a:gd name="connsiteY3" fmla="*/ 39255 h 357909"/>
              </a:gdLst>
              <a:ahLst/>
              <a:cxnLst>
                <a:cxn ang="0">
                  <a:pos x="connsiteX0" y="connsiteY0"/>
                </a:cxn>
                <a:cxn ang="0">
                  <a:pos x="connsiteX1" y="connsiteY1"/>
                </a:cxn>
                <a:cxn ang="0">
                  <a:pos x="connsiteX2" y="connsiteY2"/>
                </a:cxn>
                <a:cxn ang="0">
                  <a:pos x="connsiteX3" y="connsiteY3"/>
                </a:cxn>
              </a:cxnLst>
              <a:rect l="l" t="t" r="r" b="b"/>
              <a:pathLst>
                <a:path w="595745" h="357909">
                  <a:moveTo>
                    <a:pt x="0" y="357909"/>
                  </a:moveTo>
                  <a:cubicBezTo>
                    <a:pt x="61191" y="232063"/>
                    <a:pt x="122382" y="106218"/>
                    <a:pt x="221673" y="53109"/>
                  </a:cubicBezTo>
                  <a:cubicBezTo>
                    <a:pt x="320964" y="0"/>
                    <a:pt x="595745" y="39255"/>
                    <a:pt x="595745" y="39255"/>
                  </a:cubicBezTo>
                  <a:lnTo>
                    <a:pt x="595745" y="39255"/>
                  </a:lnTo>
                </a:path>
              </a:pathLst>
            </a:cu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31902" name="TextBox 33">
              <a:extLst>
                <a:ext uri="{FF2B5EF4-FFF2-40B4-BE49-F238E27FC236}">
                  <a16:creationId xmlns:a16="http://schemas.microsoft.com/office/drawing/2014/main" id="{05016CBA-FAAA-4934-9360-3DDC32FFAB28}"/>
                </a:ext>
              </a:extLst>
            </p:cNvPr>
            <p:cNvSpPr txBox="1">
              <a:spLocks noChangeArrowheads="1"/>
            </p:cNvSpPr>
            <p:nvPr/>
          </p:nvSpPr>
          <p:spPr bwMode="auto">
            <a:xfrm>
              <a:off x="3734594" y="4572000"/>
              <a:ext cx="762000" cy="36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3k/ft</a:t>
              </a:r>
            </a:p>
          </p:txBody>
        </p:sp>
        <p:sp>
          <p:nvSpPr>
            <p:cNvPr id="31903" name="TextBox 4">
              <a:extLst>
                <a:ext uri="{FF2B5EF4-FFF2-40B4-BE49-F238E27FC236}">
                  <a16:creationId xmlns:a16="http://schemas.microsoft.com/office/drawing/2014/main" id="{DA5CA3DD-EE64-425E-95EB-D75B123837BE}"/>
                </a:ext>
              </a:extLst>
            </p:cNvPr>
            <p:cNvSpPr txBox="1">
              <a:spLocks noChangeArrowheads="1"/>
            </p:cNvSpPr>
            <p:nvPr/>
          </p:nvSpPr>
          <p:spPr bwMode="auto">
            <a:xfrm>
              <a:off x="2743200" y="4916163"/>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cxnSp>
          <p:nvCxnSpPr>
            <p:cNvPr id="52" name="Straight Arrow Connector 51">
              <a:extLst>
                <a:ext uri="{FF2B5EF4-FFF2-40B4-BE49-F238E27FC236}">
                  <a16:creationId xmlns:a16="http://schemas.microsoft.com/office/drawing/2014/main" id="{6FD4134B-A404-4098-AC98-C081A6392668}"/>
                </a:ext>
              </a:extLst>
            </p:cNvPr>
            <p:cNvCxnSpPr/>
            <p:nvPr/>
          </p:nvCxnSpPr>
          <p:spPr>
            <a:xfrm rot="16200000" flipH="1">
              <a:off x="5027866" y="5152221"/>
              <a:ext cx="44925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905" name="TextBox 41">
              <a:extLst>
                <a:ext uri="{FF2B5EF4-FFF2-40B4-BE49-F238E27FC236}">
                  <a16:creationId xmlns:a16="http://schemas.microsoft.com/office/drawing/2014/main" id="{5BFD7672-335A-4A95-BB5A-A293155526D8}"/>
                </a:ext>
              </a:extLst>
            </p:cNvPr>
            <p:cNvSpPr txBox="1">
              <a:spLocks noChangeArrowheads="1"/>
            </p:cNvSpPr>
            <p:nvPr/>
          </p:nvSpPr>
          <p:spPr bwMode="auto">
            <a:xfrm>
              <a:off x="4871734" y="4851440"/>
              <a:ext cx="457200" cy="36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6k</a:t>
              </a:r>
            </a:p>
          </p:txBody>
        </p:sp>
      </p:grpSp>
      <p:sp>
        <p:nvSpPr>
          <p:cNvPr id="57" name="Freeform 56">
            <a:extLst>
              <a:ext uri="{FF2B5EF4-FFF2-40B4-BE49-F238E27FC236}">
                <a16:creationId xmlns:a16="http://schemas.microsoft.com/office/drawing/2014/main" id="{CEBFD6A8-89A7-45CA-89A6-A65D48D91CEB}"/>
              </a:ext>
            </a:extLst>
          </p:cNvPr>
          <p:cNvSpPr/>
          <p:nvPr/>
        </p:nvSpPr>
        <p:spPr>
          <a:xfrm rot="21440814">
            <a:off x="2949575" y="5340350"/>
            <a:ext cx="250825" cy="674688"/>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3333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58" name="Freeform 57">
            <a:extLst>
              <a:ext uri="{FF2B5EF4-FFF2-40B4-BE49-F238E27FC236}">
                <a16:creationId xmlns:a16="http://schemas.microsoft.com/office/drawing/2014/main" id="{3E3A56E6-3710-4471-BB52-24D0A78B342F}"/>
              </a:ext>
            </a:extLst>
          </p:cNvPr>
          <p:cNvSpPr/>
          <p:nvPr/>
        </p:nvSpPr>
        <p:spPr>
          <a:xfrm flipH="1">
            <a:off x="3962400" y="5470525"/>
            <a:ext cx="250825" cy="549275"/>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3333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59" name="Freeform 58">
            <a:extLst>
              <a:ext uri="{FF2B5EF4-FFF2-40B4-BE49-F238E27FC236}">
                <a16:creationId xmlns:a16="http://schemas.microsoft.com/office/drawing/2014/main" id="{C195632B-C417-48BD-BEB2-5CF9CA23FB7A}"/>
              </a:ext>
            </a:extLst>
          </p:cNvPr>
          <p:cNvSpPr/>
          <p:nvPr/>
        </p:nvSpPr>
        <p:spPr>
          <a:xfrm>
            <a:off x="4386263" y="5470525"/>
            <a:ext cx="261937" cy="549275"/>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3333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0" name="TextBox 39">
            <a:extLst>
              <a:ext uri="{FF2B5EF4-FFF2-40B4-BE49-F238E27FC236}">
                <a16:creationId xmlns:a16="http://schemas.microsoft.com/office/drawing/2014/main" id="{9BEF8DF6-12D3-40CA-AE54-674117FCFDB6}"/>
              </a:ext>
            </a:extLst>
          </p:cNvPr>
          <p:cNvSpPr txBox="1">
            <a:spLocks noChangeArrowheads="1"/>
          </p:cNvSpPr>
          <p:nvPr/>
        </p:nvSpPr>
        <p:spPr bwMode="auto">
          <a:xfrm>
            <a:off x="3048000" y="5943600"/>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FF00FF"/>
                </a:solidFill>
              </a:rPr>
              <a:t>Draw SFD &amp; BMD</a:t>
            </a:r>
          </a:p>
        </p:txBody>
      </p:sp>
      <p:cxnSp>
        <p:nvCxnSpPr>
          <p:cNvPr id="42" name="Straight Arrow Connector 41">
            <a:extLst>
              <a:ext uri="{FF2B5EF4-FFF2-40B4-BE49-F238E27FC236}">
                <a16:creationId xmlns:a16="http://schemas.microsoft.com/office/drawing/2014/main" id="{4F511F38-4756-4639-A071-E9DD11A9A2C6}"/>
              </a:ext>
            </a:extLst>
          </p:cNvPr>
          <p:cNvCxnSpPr/>
          <p:nvPr/>
        </p:nvCxnSpPr>
        <p:spPr>
          <a:xfrm rot="5400000">
            <a:off x="3595688" y="2849563"/>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F33114E-3344-4FC4-9E26-DCF80B7683E3}"/>
              </a:ext>
            </a:extLst>
          </p:cNvPr>
          <p:cNvCxnSpPr/>
          <p:nvPr/>
        </p:nvCxnSpPr>
        <p:spPr>
          <a:xfrm rot="16200000" flipH="1">
            <a:off x="3595688" y="2849563"/>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DB7E1B4-0CF4-4012-B340-FB5107073389}"/>
              </a:ext>
            </a:extLst>
          </p:cNvPr>
          <p:cNvCxnSpPr/>
          <p:nvPr/>
        </p:nvCxnSpPr>
        <p:spPr>
          <a:xfrm rot="16200000" flipH="1">
            <a:off x="5424488" y="2849563"/>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1805E92-5368-4F21-86BD-19C8217B07C4}"/>
              </a:ext>
            </a:extLst>
          </p:cNvPr>
          <p:cNvCxnSpPr/>
          <p:nvPr/>
        </p:nvCxnSpPr>
        <p:spPr>
          <a:xfrm rot="5400000">
            <a:off x="5386388" y="2887663"/>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70DC9F7-7553-4A3D-8003-3B8DAD5A579A}"/>
              </a:ext>
            </a:extLst>
          </p:cNvPr>
          <p:cNvSpPr txBox="1"/>
          <p:nvPr/>
        </p:nvSpPr>
        <p:spPr>
          <a:xfrm>
            <a:off x="6096000" y="6096000"/>
            <a:ext cx="2819400" cy="523875"/>
          </a:xfrm>
          <a:prstGeom prst="rect">
            <a:avLst/>
          </a:prstGeom>
          <a:noFill/>
        </p:spPr>
        <p:txBody>
          <a:bodyPr>
            <a:spAutoFit/>
          </a:bodyPr>
          <a:lstStyle/>
          <a:p>
            <a:pPr eaLnBrk="1" fontAlgn="auto" hangingPunct="1">
              <a:spcBef>
                <a:spcPts val="0"/>
              </a:spcBef>
              <a:spcAft>
                <a:spcPts val="0"/>
              </a:spcAft>
              <a:defRPr/>
            </a:pPr>
            <a:r>
              <a:rPr lang="en-US" sz="2800" b="1" u="sng" dirty="0">
                <a:latin typeface="+mj-lt"/>
              </a:rPr>
              <a:t>Assignment</a:t>
            </a:r>
            <a:r>
              <a:rPr lang="en-US" sz="2800" b="1" u="sng" dirty="0">
                <a:latin typeface="+mn-lt"/>
              </a:rPr>
              <a:t> No. 1</a:t>
            </a:r>
          </a:p>
        </p:txBody>
      </p:sp>
      <p:grpSp>
        <p:nvGrpSpPr>
          <p:cNvPr id="31880" name="Group 44">
            <a:extLst>
              <a:ext uri="{FF2B5EF4-FFF2-40B4-BE49-F238E27FC236}">
                <a16:creationId xmlns:a16="http://schemas.microsoft.com/office/drawing/2014/main" id="{DE2966E7-B633-4B44-A27A-30E7329616FC}"/>
              </a:ext>
            </a:extLst>
          </p:cNvPr>
          <p:cNvGrpSpPr>
            <a:grpSpLocks/>
          </p:cNvGrpSpPr>
          <p:nvPr/>
        </p:nvGrpSpPr>
        <p:grpSpPr bwMode="auto">
          <a:xfrm>
            <a:off x="2209800" y="187325"/>
            <a:ext cx="3659188" cy="501650"/>
            <a:chOff x="1295400" y="750543"/>
            <a:chExt cx="3658394" cy="657532"/>
          </a:xfrm>
        </p:grpSpPr>
        <p:cxnSp>
          <p:nvCxnSpPr>
            <p:cNvPr id="46" name="Straight Connector 45">
              <a:extLst>
                <a:ext uri="{FF2B5EF4-FFF2-40B4-BE49-F238E27FC236}">
                  <a16:creationId xmlns:a16="http://schemas.microsoft.com/office/drawing/2014/main" id="{0D6CB0F6-22D6-40BB-BA04-60E1C7269BE2}"/>
                </a:ext>
              </a:extLst>
            </p:cNvPr>
            <p:cNvCxnSpPr>
              <a:endCxn id="54" idx="0"/>
            </p:cNvCxnSpPr>
            <p:nvPr/>
          </p:nvCxnSpPr>
          <p:spPr>
            <a:xfrm>
              <a:off x="1373171" y="1199995"/>
              <a:ext cx="35044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B769BB9-CC60-4D36-938E-22064E2102B3}"/>
                </a:ext>
              </a:extLst>
            </p:cNvPr>
            <p:cNvCxnSpPr/>
            <p:nvPr/>
          </p:nvCxnSpPr>
          <p:spPr>
            <a:xfrm rot="5400000">
              <a:off x="1174701" y="1209606"/>
              <a:ext cx="395352"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Isosceles Triangle 50">
              <a:extLst>
                <a:ext uri="{FF2B5EF4-FFF2-40B4-BE49-F238E27FC236}">
                  <a16:creationId xmlns:a16="http://schemas.microsoft.com/office/drawing/2014/main" id="{903A2C72-F310-4AEB-8044-008096F75B11}"/>
                </a:ext>
              </a:extLst>
            </p:cNvPr>
            <p:cNvSpPr/>
            <p:nvPr/>
          </p:nvSpPr>
          <p:spPr>
            <a:xfrm>
              <a:off x="2744474" y="1199995"/>
              <a:ext cx="152367" cy="158141"/>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54" name="Isosceles Triangle 53">
              <a:extLst>
                <a:ext uri="{FF2B5EF4-FFF2-40B4-BE49-F238E27FC236}">
                  <a16:creationId xmlns:a16="http://schemas.microsoft.com/office/drawing/2014/main" id="{43507E76-1AAC-4CD8-98DB-EE202CBC78D6}"/>
                </a:ext>
              </a:extLst>
            </p:cNvPr>
            <p:cNvSpPr/>
            <p:nvPr/>
          </p:nvSpPr>
          <p:spPr>
            <a:xfrm>
              <a:off x="4801427" y="1199995"/>
              <a:ext cx="152367" cy="158141"/>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55" name="Freeform 54">
              <a:extLst>
                <a:ext uri="{FF2B5EF4-FFF2-40B4-BE49-F238E27FC236}">
                  <a16:creationId xmlns:a16="http://schemas.microsoft.com/office/drawing/2014/main" id="{B13037C1-90F9-40DD-B68A-59778D41F67B}"/>
                </a:ext>
              </a:extLst>
            </p:cNvPr>
            <p:cNvSpPr/>
            <p:nvPr/>
          </p:nvSpPr>
          <p:spPr>
            <a:xfrm>
              <a:off x="1373171" y="1060582"/>
              <a:ext cx="372981" cy="145656"/>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56" name="Freeform 55">
              <a:extLst>
                <a:ext uri="{FF2B5EF4-FFF2-40B4-BE49-F238E27FC236}">
                  <a16:creationId xmlns:a16="http://schemas.microsoft.com/office/drawing/2014/main" id="{F45A3BDE-7786-478A-8876-DCF3FAE32906}"/>
                </a:ext>
              </a:extLst>
            </p:cNvPr>
            <p:cNvSpPr/>
            <p:nvPr/>
          </p:nvSpPr>
          <p:spPr>
            <a:xfrm>
              <a:off x="1760437" y="1039775"/>
              <a:ext cx="374569" cy="147736"/>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60" name="Freeform 59">
              <a:extLst>
                <a:ext uri="{FF2B5EF4-FFF2-40B4-BE49-F238E27FC236}">
                  <a16:creationId xmlns:a16="http://schemas.microsoft.com/office/drawing/2014/main" id="{27A4522D-D9A4-4F78-9AF6-E91853911DC8}"/>
                </a:ext>
              </a:extLst>
            </p:cNvPr>
            <p:cNvSpPr/>
            <p:nvPr/>
          </p:nvSpPr>
          <p:spPr>
            <a:xfrm>
              <a:off x="2065171" y="1039775"/>
              <a:ext cx="374569" cy="147736"/>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61" name="Freeform 60">
              <a:extLst>
                <a:ext uri="{FF2B5EF4-FFF2-40B4-BE49-F238E27FC236}">
                  <a16:creationId xmlns:a16="http://schemas.microsoft.com/office/drawing/2014/main" id="{1E83ABBC-7DDB-474E-8958-428EA650FDFC}"/>
                </a:ext>
              </a:extLst>
            </p:cNvPr>
            <p:cNvSpPr/>
            <p:nvPr/>
          </p:nvSpPr>
          <p:spPr>
            <a:xfrm>
              <a:off x="2446088" y="1039775"/>
              <a:ext cx="374569" cy="147736"/>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31889" name="TextBox 4">
              <a:extLst>
                <a:ext uri="{FF2B5EF4-FFF2-40B4-BE49-F238E27FC236}">
                  <a16:creationId xmlns:a16="http://schemas.microsoft.com/office/drawing/2014/main" id="{6C24E19A-0EE8-4C2E-8EC0-BC68F831EDE3}"/>
                </a:ext>
              </a:extLst>
            </p:cNvPr>
            <p:cNvSpPr txBox="1">
              <a:spLocks noChangeArrowheads="1"/>
            </p:cNvSpPr>
            <p:nvPr/>
          </p:nvSpPr>
          <p:spPr bwMode="auto">
            <a:xfrm>
              <a:off x="1295400" y="750543"/>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sp>
          <p:nvSpPr>
            <p:cNvPr id="31890" name="TextBox 5">
              <a:extLst>
                <a:ext uri="{FF2B5EF4-FFF2-40B4-BE49-F238E27FC236}">
                  <a16:creationId xmlns:a16="http://schemas.microsoft.com/office/drawing/2014/main" id="{75518010-62CF-4B75-B82A-55E0F58B57F5}"/>
                </a:ext>
              </a:extLst>
            </p:cNvPr>
            <p:cNvSpPr txBox="1">
              <a:spLocks noChangeArrowheads="1"/>
            </p:cNvSpPr>
            <p:nvPr/>
          </p:nvSpPr>
          <p:spPr bwMode="auto">
            <a:xfrm>
              <a:off x="2705894" y="758346"/>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sp>
          <p:nvSpPr>
            <p:cNvPr id="31891" name="TextBox 6">
              <a:extLst>
                <a:ext uri="{FF2B5EF4-FFF2-40B4-BE49-F238E27FC236}">
                  <a16:creationId xmlns:a16="http://schemas.microsoft.com/office/drawing/2014/main" id="{D7AB78B4-34B4-435C-B6FF-C96E70C4E5BC}"/>
                </a:ext>
              </a:extLst>
            </p:cNvPr>
            <p:cNvSpPr txBox="1">
              <a:spLocks noChangeArrowheads="1"/>
            </p:cNvSpPr>
            <p:nvPr/>
          </p:nvSpPr>
          <p:spPr bwMode="auto">
            <a:xfrm>
              <a:off x="4635412" y="775611"/>
              <a:ext cx="165188" cy="48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a:t>
              </a:r>
            </a:p>
          </p:txBody>
        </p:sp>
        <p:cxnSp>
          <p:nvCxnSpPr>
            <p:cNvPr id="77" name="Straight Arrow Connector 76">
              <a:extLst>
                <a:ext uri="{FF2B5EF4-FFF2-40B4-BE49-F238E27FC236}">
                  <a16:creationId xmlns:a16="http://schemas.microsoft.com/office/drawing/2014/main" id="{AA651D4A-B660-4B51-A220-5FDF7CED2E67}"/>
                </a:ext>
              </a:extLst>
            </p:cNvPr>
            <p:cNvCxnSpPr/>
            <p:nvPr/>
          </p:nvCxnSpPr>
          <p:spPr>
            <a:xfrm rot="16200000" flipH="1">
              <a:off x="3579967" y="987754"/>
              <a:ext cx="44945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ox(in)">
                                      <p:cBhvr>
                                        <p:cTn id="42" dur="500"/>
                                        <p:tgtEl>
                                          <p:spTgt spid="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ppt_x"/>
                                          </p:val>
                                        </p:tav>
                                        <p:tav tm="100000">
                                          <p:val>
                                            <p:strVal val="#ppt_x"/>
                                          </p:val>
                                        </p:tav>
                                      </p:tavLst>
                                    </p:anim>
                                    <p:anim calcmode="lin" valueType="num">
                                      <p:cBhvr additive="base">
                                        <p:cTn id="48" dur="500" fill="hold"/>
                                        <p:tgtEl>
                                          <p:spTgt spid="4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ppt_x"/>
                                          </p:val>
                                        </p:tav>
                                        <p:tav tm="100000">
                                          <p:val>
                                            <p:strVal val="#ppt_x"/>
                                          </p:val>
                                        </p:tav>
                                      </p:tavLst>
                                    </p:anim>
                                    <p:anim calcmode="lin" valueType="num">
                                      <p:cBhvr additive="base">
                                        <p:cTn id="6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8" presetClass="entr" presetSubtype="16"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diamond(in)">
                                      <p:cBhvr>
                                        <p:cTn id="65" dur="2000"/>
                                        <p:tgtEl>
                                          <p:spTgt spid="1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ox(in)">
                                      <p:cBhvr>
                                        <p:cTn id="70" dur="500"/>
                                        <p:tgtEl>
                                          <p:spTgt spid="18"/>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box(in)">
                                      <p:cBhvr>
                                        <p:cTn id="73" dur="500"/>
                                        <p:tgtEl>
                                          <p:spTgt spid="1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additive="base">
                                        <p:cTn id="78" dur="500" fill="hold"/>
                                        <p:tgtEl>
                                          <p:spTgt spid="20"/>
                                        </p:tgtEl>
                                        <p:attrNameLst>
                                          <p:attrName>ppt_x</p:attrName>
                                        </p:attrNameLst>
                                      </p:cBhvr>
                                      <p:tavLst>
                                        <p:tav tm="0">
                                          <p:val>
                                            <p:strVal val="#ppt_x"/>
                                          </p:val>
                                        </p:tav>
                                        <p:tav tm="100000">
                                          <p:val>
                                            <p:strVal val="#ppt_x"/>
                                          </p:val>
                                        </p:tav>
                                      </p:tavLst>
                                    </p:anim>
                                    <p:anim calcmode="lin" valueType="num">
                                      <p:cBhvr additive="base">
                                        <p:cTn id="79" dur="500" fill="hold"/>
                                        <p:tgtEl>
                                          <p:spTgt spid="20"/>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500" fill="hold"/>
                                        <p:tgtEl>
                                          <p:spTgt spid="21"/>
                                        </p:tgtEl>
                                        <p:attrNameLst>
                                          <p:attrName>ppt_x</p:attrName>
                                        </p:attrNameLst>
                                      </p:cBhvr>
                                      <p:tavLst>
                                        <p:tav tm="0">
                                          <p:val>
                                            <p:strVal val="#ppt_x"/>
                                          </p:val>
                                        </p:tav>
                                        <p:tav tm="100000">
                                          <p:val>
                                            <p:strVal val="#ppt_x"/>
                                          </p:val>
                                        </p:tav>
                                      </p:tavLst>
                                    </p:anim>
                                    <p:anim calcmode="lin" valueType="num">
                                      <p:cBhvr additive="base">
                                        <p:cTn id="8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fill="hold"/>
                                        <p:tgtEl>
                                          <p:spTgt spid="22"/>
                                        </p:tgtEl>
                                        <p:attrNameLst>
                                          <p:attrName>ppt_x</p:attrName>
                                        </p:attrNameLst>
                                      </p:cBhvr>
                                      <p:tavLst>
                                        <p:tav tm="0">
                                          <p:val>
                                            <p:strVal val="#ppt_x"/>
                                          </p:val>
                                        </p:tav>
                                        <p:tav tm="100000">
                                          <p:val>
                                            <p:strVal val="#ppt_x"/>
                                          </p:val>
                                        </p:tav>
                                      </p:tavLst>
                                    </p:anim>
                                    <p:anim calcmode="lin" valueType="num">
                                      <p:cBhvr additive="base">
                                        <p:cTn id="8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additive="base">
                                        <p:cTn id="94" dur="500" fill="hold"/>
                                        <p:tgtEl>
                                          <p:spTgt spid="23"/>
                                        </p:tgtEl>
                                        <p:attrNameLst>
                                          <p:attrName>ppt_x</p:attrName>
                                        </p:attrNameLst>
                                      </p:cBhvr>
                                      <p:tavLst>
                                        <p:tav tm="0">
                                          <p:val>
                                            <p:strVal val="#ppt_x"/>
                                          </p:val>
                                        </p:tav>
                                        <p:tav tm="100000">
                                          <p:val>
                                            <p:strVal val="#ppt_x"/>
                                          </p:val>
                                        </p:tav>
                                      </p:tavLst>
                                    </p:anim>
                                    <p:anim calcmode="lin" valueType="num">
                                      <p:cBhvr additive="base">
                                        <p:cTn id="95" dur="500" fill="hold"/>
                                        <p:tgtEl>
                                          <p:spTgt spid="23"/>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additive="base">
                                        <p:cTn id="98" dur="500" fill="hold"/>
                                        <p:tgtEl>
                                          <p:spTgt spid="24"/>
                                        </p:tgtEl>
                                        <p:attrNameLst>
                                          <p:attrName>ppt_x</p:attrName>
                                        </p:attrNameLst>
                                      </p:cBhvr>
                                      <p:tavLst>
                                        <p:tav tm="0">
                                          <p:val>
                                            <p:strVal val="#ppt_x"/>
                                          </p:val>
                                        </p:tav>
                                        <p:tav tm="100000">
                                          <p:val>
                                            <p:strVal val="#ppt_x"/>
                                          </p:val>
                                        </p:tav>
                                      </p:tavLst>
                                    </p:anim>
                                    <p:anim calcmode="lin" valueType="num">
                                      <p:cBhvr additive="base">
                                        <p:cTn id="99" dur="500" fill="hold"/>
                                        <p:tgtEl>
                                          <p:spTgt spid="24"/>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fill="hold"/>
                                        <p:tgtEl>
                                          <p:spTgt spid="25"/>
                                        </p:tgtEl>
                                        <p:attrNameLst>
                                          <p:attrName>ppt_x</p:attrName>
                                        </p:attrNameLst>
                                      </p:cBhvr>
                                      <p:tavLst>
                                        <p:tav tm="0">
                                          <p:val>
                                            <p:strVal val="#ppt_x"/>
                                          </p:val>
                                        </p:tav>
                                        <p:tav tm="100000">
                                          <p:val>
                                            <p:strVal val="#ppt_x"/>
                                          </p:val>
                                        </p:tav>
                                      </p:tavLst>
                                    </p:anim>
                                    <p:anim calcmode="lin" valueType="num">
                                      <p:cBhvr additive="base">
                                        <p:cTn id="103" dur="500" fill="hold"/>
                                        <p:tgtEl>
                                          <p:spTgt spid="25"/>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additive="base">
                                        <p:cTn id="106" dur="500" fill="hold"/>
                                        <p:tgtEl>
                                          <p:spTgt spid="26"/>
                                        </p:tgtEl>
                                        <p:attrNameLst>
                                          <p:attrName>ppt_x</p:attrName>
                                        </p:attrNameLst>
                                      </p:cBhvr>
                                      <p:tavLst>
                                        <p:tav tm="0">
                                          <p:val>
                                            <p:strVal val="#ppt_x"/>
                                          </p:val>
                                        </p:tav>
                                        <p:tav tm="100000">
                                          <p:val>
                                            <p:strVal val="#ppt_x"/>
                                          </p:val>
                                        </p:tav>
                                      </p:tavLst>
                                    </p:anim>
                                    <p:anim calcmode="lin" valueType="num">
                                      <p:cBhvr additive="base">
                                        <p:cTn id="10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 presetClass="entr" presetSubtype="16" fill="hold"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box(in)">
                                      <p:cBhvr>
                                        <p:cTn id="112" dur="500"/>
                                        <p:tgtEl>
                                          <p:spTgt spid="2"/>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4" fill="hold" nodeType="click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8" presetClass="entr" presetSubtype="16" fill="hold" nodeType="clickEffect">
                                  <p:stCondLst>
                                    <p:cond delay="0"/>
                                  </p:stCondLst>
                                  <p:childTnLst>
                                    <p:set>
                                      <p:cBhvr>
                                        <p:cTn id="122" dur="1" fill="hold">
                                          <p:stCondLst>
                                            <p:cond delay="0"/>
                                          </p:stCondLst>
                                        </p:cTn>
                                        <p:tgtEl>
                                          <p:spTgt spid="57"/>
                                        </p:tgtEl>
                                        <p:attrNameLst>
                                          <p:attrName>style.visibility</p:attrName>
                                        </p:attrNameLst>
                                      </p:cBhvr>
                                      <p:to>
                                        <p:strVal val="visible"/>
                                      </p:to>
                                    </p:set>
                                    <p:animEffect transition="in" filter="diamond(in)">
                                      <p:cBhvr>
                                        <p:cTn id="123" dur="2000"/>
                                        <p:tgtEl>
                                          <p:spTgt spid="57"/>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4" presetClass="entr" presetSubtype="16" fill="hold" nodeType="click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box(in)">
                                      <p:cBhvr>
                                        <p:cTn id="128" dur="500"/>
                                        <p:tgtEl>
                                          <p:spTgt spid="58"/>
                                        </p:tgtEl>
                                      </p:cBhvr>
                                    </p:animEffect>
                                  </p:childTnLst>
                                </p:cTn>
                              </p:par>
                              <p:par>
                                <p:cTn id="129" presetID="4" presetClass="entr" presetSubtype="16" fill="hold" nodeType="withEffect">
                                  <p:stCondLst>
                                    <p:cond delay="0"/>
                                  </p:stCondLst>
                                  <p:childTnLst>
                                    <p:set>
                                      <p:cBhvr>
                                        <p:cTn id="130" dur="1" fill="hold">
                                          <p:stCondLst>
                                            <p:cond delay="0"/>
                                          </p:stCondLst>
                                        </p:cTn>
                                        <p:tgtEl>
                                          <p:spTgt spid="59"/>
                                        </p:tgtEl>
                                        <p:attrNameLst>
                                          <p:attrName>style.visibility</p:attrName>
                                        </p:attrNameLst>
                                      </p:cBhvr>
                                      <p:to>
                                        <p:strVal val="visible"/>
                                      </p:to>
                                    </p:set>
                                    <p:animEffect transition="in" filter="box(in)">
                                      <p:cBhvr>
                                        <p:cTn id="131" dur="500"/>
                                        <p:tgtEl>
                                          <p:spTgt spid="59"/>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40"/>
                                        </p:tgtEl>
                                        <p:attrNameLst>
                                          <p:attrName>style.visibility</p:attrName>
                                        </p:attrNameLst>
                                      </p:cBhvr>
                                      <p:to>
                                        <p:strVal val="visible"/>
                                      </p:to>
                                    </p:set>
                                    <p:anim calcmode="lin" valueType="num">
                                      <p:cBhvr additive="base">
                                        <p:cTn id="136" dur="500" fill="hold"/>
                                        <p:tgtEl>
                                          <p:spTgt spid="40"/>
                                        </p:tgtEl>
                                        <p:attrNameLst>
                                          <p:attrName>ppt_x</p:attrName>
                                        </p:attrNameLst>
                                      </p:cBhvr>
                                      <p:tavLst>
                                        <p:tav tm="0">
                                          <p:val>
                                            <p:strVal val="#ppt_x"/>
                                          </p:val>
                                        </p:tav>
                                        <p:tav tm="100000">
                                          <p:val>
                                            <p:strVal val="#ppt_x"/>
                                          </p:val>
                                        </p:tav>
                                      </p:tavLst>
                                    </p:anim>
                                    <p:anim calcmode="lin" valueType="num">
                                      <p:cBhvr additive="base">
                                        <p:cTn id="13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38" fill="hold" nodeType="clickPar">
                      <p:stCondLst>
                        <p:cond delay="indefinite"/>
                      </p:stCondLst>
                      <p:childTnLst>
                        <p:par>
                          <p:cTn id="139" fill="hold" nodeType="withGroup">
                            <p:stCondLst>
                              <p:cond delay="0"/>
                            </p:stCondLst>
                            <p:childTnLst>
                              <p:par>
                                <p:cTn id="140" presetID="8" presetClass="entr" presetSubtype="16" fill="hold" grpId="0" nodeType="clickEffect">
                                  <p:stCondLst>
                                    <p:cond delay="0"/>
                                  </p:stCondLst>
                                  <p:childTnLst>
                                    <p:set>
                                      <p:cBhvr>
                                        <p:cTn id="141" dur="1" fill="hold">
                                          <p:stCondLst>
                                            <p:cond delay="0"/>
                                          </p:stCondLst>
                                        </p:cTn>
                                        <p:tgtEl>
                                          <p:spTgt spid="43"/>
                                        </p:tgtEl>
                                        <p:attrNameLst>
                                          <p:attrName>style.visibility</p:attrName>
                                        </p:attrNameLst>
                                      </p:cBhvr>
                                      <p:to>
                                        <p:strVal val="visible"/>
                                      </p:to>
                                    </p:set>
                                    <p:animEffect transition="in" filter="diamond(in)">
                                      <p:cBhvr>
                                        <p:cTn id="142"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8" grpId="0"/>
      <p:bldP spid="19" grpId="0"/>
      <p:bldP spid="20" grpId="0"/>
      <p:bldP spid="21" grpId="0"/>
      <p:bldP spid="23" grpId="0"/>
      <p:bldP spid="24" grpId="0"/>
      <p:bldP spid="25" grpId="0"/>
      <p:bldP spid="26" grpId="0"/>
      <p:bldP spid="40"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8169795-3D43-49D0-974E-B22A2883E215}"/>
              </a:ext>
            </a:extLst>
          </p:cNvPr>
          <p:cNvGraphicFramePr>
            <a:graphicFrameLocks noGrp="1"/>
          </p:cNvGraphicFramePr>
          <p:nvPr/>
        </p:nvGraphicFramePr>
        <p:xfrm>
          <a:off x="1676400" y="1066800"/>
          <a:ext cx="5394325" cy="3856038"/>
        </p:xfrm>
        <a:graphic>
          <a:graphicData uri="http://schemas.openxmlformats.org/drawingml/2006/table">
            <a:tbl>
              <a:tblPr/>
              <a:tblGrid>
                <a:gridCol w="605133">
                  <a:extLst>
                    <a:ext uri="{9D8B030D-6E8A-4147-A177-3AD203B41FA5}">
                      <a16:colId xmlns:a16="http://schemas.microsoft.com/office/drawing/2014/main" val="20000"/>
                    </a:ext>
                  </a:extLst>
                </a:gridCol>
                <a:gridCol w="1192701">
                  <a:extLst>
                    <a:ext uri="{9D8B030D-6E8A-4147-A177-3AD203B41FA5}">
                      <a16:colId xmlns:a16="http://schemas.microsoft.com/office/drawing/2014/main" val="20001"/>
                    </a:ext>
                  </a:extLst>
                </a:gridCol>
                <a:gridCol w="899329">
                  <a:extLst>
                    <a:ext uri="{9D8B030D-6E8A-4147-A177-3AD203B41FA5}">
                      <a16:colId xmlns:a16="http://schemas.microsoft.com/office/drawing/2014/main" val="20002"/>
                    </a:ext>
                  </a:extLst>
                </a:gridCol>
                <a:gridCol w="899329">
                  <a:extLst>
                    <a:ext uri="{9D8B030D-6E8A-4147-A177-3AD203B41FA5}">
                      <a16:colId xmlns:a16="http://schemas.microsoft.com/office/drawing/2014/main" val="20003"/>
                    </a:ext>
                  </a:extLst>
                </a:gridCol>
                <a:gridCol w="898504">
                  <a:extLst>
                    <a:ext uri="{9D8B030D-6E8A-4147-A177-3AD203B41FA5}">
                      <a16:colId xmlns:a16="http://schemas.microsoft.com/office/drawing/2014/main" val="20004"/>
                    </a:ext>
                  </a:extLst>
                </a:gridCol>
                <a:gridCol w="899329">
                  <a:extLst>
                    <a:ext uri="{9D8B030D-6E8A-4147-A177-3AD203B41FA5}">
                      <a16:colId xmlns:a16="http://schemas.microsoft.com/office/drawing/2014/main" val="20005"/>
                    </a:ext>
                  </a:extLst>
                </a:gridCol>
              </a:tblGrid>
              <a:tr h="344687">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latin typeface="Calibri"/>
                          <a:ea typeface="Times New Roman"/>
                          <a:cs typeface="Times New Roman"/>
                        </a:rPr>
                        <a:t>Joint</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2100" dirty="0">
                          <a:latin typeface="Calibri"/>
                          <a:ea typeface="Times New Roman"/>
                          <a:cs typeface="Times New Roman"/>
                        </a:rPr>
                        <a:t>B</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C</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4687">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solidFill>
                            <a:srgbClr val="FF0000"/>
                          </a:solidFill>
                          <a:latin typeface="Calibri"/>
                          <a:ea typeface="Times New Roman"/>
                          <a:cs typeface="Times New Roman"/>
                        </a:rPr>
                        <a:t>Member</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AB</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BA</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BC</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CB</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4687">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100" dirty="0">
                          <a:latin typeface="Calibri"/>
                          <a:ea typeface="Times New Roman"/>
                          <a:cs typeface="Times New Roman"/>
                        </a:rPr>
                        <a:t>K</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4687">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100" dirty="0">
                          <a:latin typeface="Calibri"/>
                          <a:ea typeface="Times New Roman"/>
                          <a:cs typeface="Times New Roman"/>
                        </a:rPr>
                        <a:t>D.F.</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dirty="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dirty="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dirty="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0867">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100" dirty="0">
                          <a:latin typeface="Calibri"/>
                          <a:ea typeface="Times New Roman"/>
                          <a:cs typeface="Times New Roman"/>
                        </a:rPr>
                        <a:t>FEM</a:t>
                      </a:r>
                    </a:p>
                    <a:p>
                      <a:pPr marL="0" marR="0" algn="l">
                        <a:lnSpc>
                          <a:spcPct val="115000"/>
                        </a:lnSpc>
                        <a:spcBef>
                          <a:spcPts val="0"/>
                        </a:spcBef>
                        <a:spcAft>
                          <a:spcPts val="0"/>
                        </a:spcAft>
                      </a:pPr>
                      <a:r>
                        <a:rPr lang="en-US" sz="2100" dirty="0">
                          <a:latin typeface="Calibri"/>
                          <a:ea typeface="Times New Roman"/>
                          <a:cs typeface="Times New Roman"/>
                        </a:rPr>
                        <a:t>Balance</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dirty="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0867">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100" dirty="0">
                          <a:latin typeface="Calibri"/>
                          <a:ea typeface="Times New Roman"/>
                          <a:cs typeface="Times New Roman"/>
                        </a:rPr>
                        <a:t>CO</a:t>
                      </a:r>
                    </a:p>
                    <a:p>
                      <a:pPr marL="0" marR="0" algn="l">
                        <a:lnSpc>
                          <a:spcPct val="115000"/>
                        </a:lnSpc>
                        <a:spcBef>
                          <a:spcPts val="0"/>
                        </a:spcBef>
                        <a:spcAft>
                          <a:spcPts val="0"/>
                        </a:spcAft>
                      </a:pPr>
                      <a:r>
                        <a:rPr lang="en-US" sz="2100" dirty="0">
                          <a:latin typeface="Calibri"/>
                          <a:ea typeface="Times New Roman"/>
                          <a:cs typeface="Times New Roman"/>
                        </a:rPr>
                        <a:t>Balance</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dirty="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10867">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100" dirty="0">
                          <a:latin typeface="+mn-lt"/>
                          <a:ea typeface="Times New Roman"/>
                          <a:cs typeface="Times New Roman"/>
                        </a:rPr>
                        <a:t>CO</a:t>
                      </a:r>
                    </a:p>
                    <a:p>
                      <a:pPr marL="0" marR="0" algn="l">
                        <a:lnSpc>
                          <a:spcPct val="115000"/>
                        </a:lnSpc>
                        <a:spcBef>
                          <a:spcPts val="0"/>
                        </a:spcBef>
                        <a:spcAft>
                          <a:spcPts val="0"/>
                        </a:spcAft>
                      </a:pPr>
                      <a:r>
                        <a:rPr lang="en-US" sz="2100" dirty="0">
                          <a:latin typeface="+mn-lt"/>
                          <a:ea typeface="Times New Roman"/>
                          <a:cs typeface="Times New Roman"/>
                        </a:rPr>
                        <a:t>Balance</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dirty="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dirty="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dirty="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4687">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100" dirty="0">
                          <a:latin typeface="Calibri"/>
                          <a:ea typeface="Times New Roman"/>
                          <a:cs typeface="Times New Roman"/>
                        </a:rPr>
                        <a:t>Total</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dirty="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900" dirty="0"/>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cxnSp>
        <p:nvCxnSpPr>
          <p:cNvPr id="4" name="Straight Connector 3">
            <a:extLst>
              <a:ext uri="{FF2B5EF4-FFF2-40B4-BE49-F238E27FC236}">
                <a16:creationId xmlns:a16="http://schemas.microsoft.com/office/drawing/2014/main" id="{10E72057-E67E-4A5B-B6EE-A3B4EE5CC25B}"/>
              </a:ext>
            </a:extLst>
          </p:cNvPr>
          <p:cNvCxnSpPr/>
          <p:nvPr/>
        </p:nvCxnSpPr>
        <p:spPr>
          <a:xfrm>
            <a:off x="2286000" y="2800350"/>
            <a:ext cx="4800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8BE2A0D-667D-4495-893B-80222DA6C1DB}"/>
              </a:ext>
            </a:extLst>
          </p:cNvPr>
          <p:cNvCxnSpPr/>
          <p:nvPr/>
        </p:nvCxnSpPr>
        <p:spPr>
          <a:xfrm>
            <a:off x="2286000" y="3500438"/>
            <a:ext cx="4800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2CECBAF-C6F2-4943-8D50-E6B1B57039B6}"/>
              </a:ext>
            </a:extLst>
          </p:cNvPr>
          <p:cNvCxnSpPr/>
          <p:nvPr/>
        </p:nvCxnSpPr>
        <p:spPr>
          <a:xfrm>
            <a:off x="2286000" y="4221163"/>
            <a:ext cx="4800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F402BB6-D8ED-49CA-ABB9-EC75C3D9F451}"/>
              </a:ext>
            </a:extLst>
          </p:cNvPr>
          <p:cNvCxnSpPr/>
          <p:nvPr/>
        </p:nvCxnSpPr>
        <p:spPr>
          <a:xfrm flipH="1">
            <a:off x="1143000" y="838200"/>
            <a:ext cx="6248400" cy="449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95D3929-04BA-4298-9D61-6073F557CC9B}"/>
              </a:ext>
            </a:extLst>
          </p:cNvPr>
          <p:cNvCxnSpPr/>
          <p:nvPr/>
        </p:nvCxnSpPr>
        <p:spPr>
          <a:xfrm>
            <a:off x="1066800" y="381000"/>
            <a:ext cx="6934200" cy="5181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1D4BB2-A2FD-403A-A15C-1F725EAA9452}"/>
              </a:ext>
            </a:extLst>
          </p:cNvPr>
          <p:cNvSpPr txBox="1"/>
          <p:nvPr/>
        </p:nvSpPr>
        <p:spPr>
          <a:xfrm>
            <a:off x="3048000" y="228600"/>
            <a:ext cx="2819400" cy="523875"/>
          </a:xfrm>
          <a:prstGeom prst="rect">
            <a:avLst/>
          </a:prstGeom>
          <a:noFill/>
        </p:spPr>
        <p:txBody>
          <a:bodyPr>
            <a:spAutoFit/>
          </a:bodyPr>
          <a:lstStyle/>
          <a:p>
            <a:pPr eaLnBrk="1" fontAlgn="auto" hangingPunct="1">
              <a:spcBef>
                <a:spcPts val="0"/>
              </a:spcBef>
              <a:spcAft>
                <a:spcPts val="0"/>
              </a:spcAft>
              <a:defRPr/>
            </a:pPr>
            <a:r>
              <a:rPr lang="en-US" sz="2800" b="1" u="sng" dirty="0">
                <a:latin typeface="+mj-lt"/>
              </a:rPr>
              <a:t>Assignment</a:t>
            </a:r>
            <a:r>
              <a:rPr lang="en-US" sz="2800" b="1" u="sng" dirty="0">
                <a:latin typeface="+mn-lt"/>
              </a:rPr>
              <a:t> No. 1</a:t>
            </a:r>
          </a:p>
        </p:txBody>
      </p:sp>
      <p:grpSp>
        <p:nvGrpSpPr>
          <p:cNvPr id="3" name="Group 57">
            <a:extLst>
              <a:ext uri="{FF2B5EF4-FFF2-40B4-BE49-F238E27FC236}">
                <a16:creationId xmlns:a16="http://schemas.microsoft.com/office/drawing/2014/main" id="{DE70596C-0230-4E21-A2C0-D651805E678E}"/>
              </a:ext>
            </a:extLst>
          </p:cNvPr>
          <p:cNvGrpSpPr>
            <a:grpSpLocks/>
          </p:cNvGrpSpPr>
          <p:nvPr/>
        </p:nvGrpSpPr>
        <p:grpSpPr bwMode="auto">
          <a:xfrm>
            <a:off x="1925638" y="1530350"/>
            <a:ext cx="5313362" cy="1441450"/>
            <a:chOff x="810064" y="838200"/>
            <a:chExt cx="5314072" cy="1441940"/>
          </a:xfrm>
        </p:grpSpPr>
        <p:cxnSp>
          <p:nvCxnSpPr>
            <p:cNvPr id="4" name="Straight Connector 3">
              <a:extLst>
                <a:ext uri="{FF2B5EF4-FFF2-40B4-BE49-F238E27FC236}">
                  <a16:creationId xmlns:a16="http://schemas.microsoft.com/office/drawing/2014/main" id="{4CDCB50C-5C2B-44D1-9680-00273732EC02}"/>
                </a:ext>
              </a:extLst>
            </p:cNvPr>
            <p:cNvCxnSpPr/>
            <p:nvPr/>
          </p:nvCxnSpPr>
          <p:spPr>
            <a:xfrm rot="5400000" flipH="1" flipV="1">
              <a:off x="3456780" y="-974822"/>
              <a:ext cx="0" cy="50298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Isosceles Triangle 5">
              <a:extLst>
                <a:ext uri="{FF2B5EF4-FFF2-40B4-BE49-F238E27FC236}">
                  <a16:creationId xmlns:a16="http://schemas.microsoft.com/office/drawing/2014/main" id="{B2B3A91B-C4F2-4895-914E-4C6DD6ECC984}"/>
                </a:ext>
              </a:extLst>
            </p:cNvPr>
            <p:cNvSpPr/>
            <p:nvPr/>
          </p:nvSpPr>
          <p:spPr>
            <a:xfrm>
              <a:off x="4115681" y="1554406"/>
              <a:ext cx="303253" cy="274730"/>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7" name="Isosceles Triangle 6">
              <a:extLst>
                <a:ext uri="{FF2B5EF4-FFF2-40B4-BE49-F238E27FC236}">
                  <a16:creationId xmlns:a16="http://schemas.microsoft.com/office/drawing/2014/main" id="{EEA2014A-37A6-437B-9185-476A17E5A6A8}"/>
                </a:ext>
              </a:extLst>
            </p:cNvPr>
            <p:cNvSpPr/>
            <p:nvPr/>
          </p:nvSpPr>
          <p:spPr>
            <a:xfrm>
              <a:off x="5820883" y="1540114"/>
              <a:ext cx="303253" cy="274731"/>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8" name="Freeform 7">
              <a:extLst>
                <a:ext uri="{FF2B5EF4-FFF2-40B4-BE49-F238E27FC236}">
                  <a16:creationId xmlns:a16="http://schemas.microsoft.com/office/drawing/2014/main" id="{18AB6871-0648-4DD4-8A18-21BDD5CB752F}"/>
                </a:ext>
              </a:extLst>
            </p:cNvPr>
            <p:cNvSpPr/>
            <p:nvPr/>
          </p:nvSpPr>
          <p:spPr>
            <a:xfrm>
              <a:off x="2362846" y="1414659"/>
              <a:ext cx="374700" cy="147687"/>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9" name="Freeform 8">
              <a:extLst>
                <a:ext uri="{FF2B5EF4-FFF2-40B4-BE49-F238E27FC236}">
                  <a16:creationId xmlns:a16="http://schemas.microsoft.com/office/drawing/2014/main" id="{BEAAAF95-77F9-447B-9E72-D6D7174CC38D}"/>
                </a:ext>
              </a:extLst>
            </p:cNvPr>
            <p:cNvSpPr/>
            <p:nvPr/>
          </p:nvSpPr>
          <p:spPr>
            <a:xfrm>
              <a:off x="2750248" y="1395602"/>
              <a:ext cx="374700" cy="147687"/>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10" name="Freeform 9">
              <a:extLst>
                <a:ext uri="{FF2B5EF4-FFF2-40B4-BE49-F238E27FC236}">
                  <a16:creationId xmlns:a16="http://schemas.microsoft.com/office/drawing/2014/main" id="{BBC49F6F-D690-485B-BAF3-A86386681270}"/>
                </a:ext>
              </a:extLst>
            </p:cNvPr>
            <p:cNvSpPr/>
            <p:nvPr/>
          </p:nvSpPr>
          <p:spPr>
            <a:xfrm>
              <a:off x="3055089" y="1395602"/>
              <a:ext cx="374700" cy="147687"/>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11" name="Freeform 10">
              <a:extLst>
                <a:ext uri="{FF2B5EF4-FFF2-40B4-BE49-F238E27FC236}">
                  <a16:creationId xmlns:a16="http://schemas.microsoft.com/office/drawing/2014/main" id="{538BEBA1-DD97-4A54-B943-DB7EFD540AD1}"/>
                </a:ext>
              </a:extLst>
            </p:cNvPr>
            <p:cNvSpPr/>
            <p:nvPr/>
          </p:nvSpPr>
          <p:spPr>
            <a:xfrm>
              <a:off x="3436140" y="1395602"/>
              <a:ext cx="374700" cy="147687"/>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12" name="Freeform 11">
              <a:extLst>
                <a:ext uri="{FF2B5EF4-FFF2-40B4-BE49-F238E27FC236}">
                  <a16:creationId xmlns:a16="http://schemas.microsoft.com/office/drawing/2014/main" id="{260F417F-D273-4F99-B757-BDB40F99354E}"/>
                </a:ext>
              </a:extLst>
            </p:cNvPr>
            <p:cNvSpPr/>
            <p:nvPr/>
          </p:nvSpPr>
          <p:spPr>
            <a:xfrm>
              <a:off x="2972528" y="1030353"/>
              <a:ext cx="595392" cy="373189"/>
            </a:xfrm>
            <a:custGeom>
              <a:avLst/>
              <a:gdLst>
                <a:gd name="connsiteX0" fmla="*/ 0 w 595745"/>
                <a:gd name="connsiteY0" fmla="*/ 357909 h 357909"/>
                <a:gd name="connsiteX1" fmla="*/ 221673 w 595745"/>
                <a:gd name="connsiteY1" fmla="*/ 53109 h 357909"/>
                <a:gd name="connsiteX2" fmla="*/ 595745 w 595745"/>
                <a:gd name="connsiteY2" fmla="*/ 39255 h 357909"/>
                <a:gd name="connsiteX3" fmla="*/ 595745 w 595745"/>
                <a:gd name="connsiteY3" fmla="*/ 39255 h 357909"/>
              </a:gdLst>
              <a:ahLst/>
              <a:cxnLst>
                <a:cxn ang="0">
                  <a:pos x="connsiteX0" y="connsiteY0"/>
                </a:cxn>
                <a:cxn ang="0">
                  <a:pos x="connsiteX1" y="connsiteY1"/>
                </a:cxn>
                <a:cxn ang="0">
                  <a:pos x="connsiteX2" y="connsiteY2"/>
                </a:cxn>
                <a:cxn ang="0">
                  <a:pos x="connsiteX3" y="connsiteY3"/>
                </a:cxn>
              </a:cxnLst>
              <a:rect l="l" t="t" r="r" b="b"/>
              <a:pathLst>
                <a:path w="595745" h="357909">
                  <a:moveTo>
                    <a:pt x="0" y="357909"/>
                  </a:moveTo>
                  <a:cubicBezTo>
                    <a:pt x="61191" y="232063"/>
                    <a:pt x="122382" y="106218"/>
                    <a:pt x="221673" y="53109"/>
                  </a:cubicBezTo>
                  <a:cubicBezTo>
                    <a:pt x="320964" y="0"/>
                    <a:pt x="595745" y="39255"/>
                    <a:pt x="595745" y="39255"/>
                  </a:cubicBezTo>
                  <a:lnTo>
                    <a:pt x="595745" y="39255"/>
                  </a:lnTo>
                </a:path>
              </a:pathLst>
            </a:cu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cxnSp>
          <p:nvCxnSpPr>
            <p:cNvPr id="27" name="Straight Arrow Connector 26">
              <a:extLst>
                <a:ext uri="{FF2B5EF4-FFF2-40B4-BE49-F238E27FC236}">
                  <a16:creationId xmlns:a16="http://schemas.microsoft.com/office/drawing/2014/main" id="{7C635932-63A7-4E9B-958B-CABE980F3AAE}"/>
                </a:ext>
              </a:extLst>
            </p:cNvPr>
            <p:cNvCxnSpPr/>
            <p:nvPr/>
          </p:nvCxnSpPr>
          <p:spPr>
            <a:xfrm rot="16200000" flipH="1">
              <a:off x="4651486" y="1342403"/>
              <a:ext cx="44941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Isosceles Triangle 33">
              <a:extLst>
                <a:ext uri="{FF2B5EF4-FFF2-40B4-BE49-F238E27FC236}">
                  <a16:creationId xmlns:a16="http://schemas.microsoft.com/office/drawing/2014/main" id="{4FC995CB-36AE-4184-9359-C05DE1595DED}"/>
                </a:ext>
              </a:extLst>
            </p:cNvPr>
            <p:cNvSpPr/>
            <p:nvPr/>
          </p:nvSpPr>
          <p:spPr>
            <a:xfrm>
              <a:off x="2210426" y="1557582"/>
              <a:ext cx="303253" cy="274730"/>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37" name="Freeform 36">
              <a:extLst>
                <a:ext uri="{FF2B5EF4-FFF2-40B4-BE49-F238E27FC236}">
                  <a16:creationId xmlns:a16="http://schemas.microsoft.com/office/drawing/2014/main" id="{4BEF7E92-E4E0-4E7A-9137-C3FB1F79BF06}"/>
                </a:ext>
              </a:extLst>
            </p:cNvPr>
            <p:cNvSpPr/>
            <p:nvPr/>
          </p:nvSpPr>
          <p:spPr>
            <a:xfrm>
              <a:off x="3809252" y="1400366"/>
              <a:ext cx="457261" cy="152452"/>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40" name="Isosceles Triangle 39">
              <a:extLst>
                <a:ext uri="{FF2B5EF4-FFF2-40B4-BE49-F238E27FC236}">
                  <a16:creationId xmlns:a16="http://schemas.microsoft.com/office/drawing/2014/main" id="{657297EC-4AB5-475A-9AD8-F9E55D5721E7}"/>
                </a:ext>
              </a:extLst>
            </p:cNvPr>
            <p:cNvSpPr/>
            <p:nvPr/>
          </p:nvSpPr>
          <p:spPr>
            <a:xfrm>
              <a:off x="810064" y="1538526"/>
              <a:ext cx="303253" cy="273143"/>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cxnSp>
          <p:nvCxnSpPr>
            <p:cNvPr id="42" name="Straight Arrow Connector 41">
              <a:extLst>
                <a:ext uri="{FF2B5EF4-FFF2-40B4-BE49-F238E27FC236}">
                  <a16:creationId xmlns:a16="http://schemas.microsoft.com/office/drawing/2014/main" id="{DD7E766B-6558-4643-8732-C044E7657758}"/>
                </a:ext>
              </a:extLst>
            </p:cNvPr>
            <p:cNvCxnSpPr/>
            <p:nvPr/>
          </p:nvCxnSpPr>
          <p:spPr>
            <a:xfrm rot="5400000">
              <a:off x="817175" y="1378928"/>
              <a:ext cx="3191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DA51D78-6752-486E-B5A9-E8778170B2C8}"/>
                </a:ext>
              </a:extLst>
            </p:cNvPr>
            <p:cNvCxnSpPr/>
            <p:nvPr/>
          </p:nvCxnSpPr>
          <p:spPr>
            <a:xfrm>
              <a:off x="991063" y="1219330"/>
              <a:ext cx="685892" cy="3049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9A19FC3-F2C3-4B89-9409-F50248BCCD27}"/>
                </a:ext>
              </a:extLst>
            </p:cNvPr>
            <p:cNvCxnSpPr/>
            <p:nvPr/>
          </p:nvCxnSpPr>
          <p:spPr>
            <a:xfrm rot="5400000">
              <a:off x="1104561" y="1437685"/>
              <a:ext cx="228678"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9CE8F36-11CA-43C6-81D4-25F633891856}"/>
                </a:ext>
              </a:extLst>
            </p:cNvPr>
            <p:cNvCxnSpPr/>
            <p:nvPr/>
          </p:nvCxnSpPr>
          <p:spPr>
            <a:xfrm rot="5400000">
              <a:off x="1409417" y="1528204"/>
              <a:ext cx="76226"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Freeform 48">
              <a:extLst>
                <a:ext uri="{FF2B5EF4-FFF2-40B4-BE49-F238E27FC236}">
                  <a16:creationId xmlns:a16="http://schemas.microsoft.com/office/drawing/2014/main" id="{3D703CE8-1B66-4188-B9AA-83E23A780FBF}"/>
                </a:ext>
              </a:extLst>
            </p:cNvPr>
            <p:cNvSpPr/>
            <p:nvPr/>
          </p:nvSpPr>
          <p:spPr>
            <a:xfrm>
              <a:off x="991063" y="838200"/>
              <a:ext cx="595392" cy="371601"/>
            </a:xfrm>
            <a:custGeom>
              <a:avLst/>
              <a:gdLst>
                <a:gd name="connsiteX0" fmla="*/ 0 w 595745"/>
                <a:gd name="connsiteY0" fmla="*/ 357909 h 357909"/>
                <a:gd name="connsiteX1" fmla="*/ 221673 w 595745"/>
                <a:gd name="connsiteY1" fmla="*/ 53109 h 357909"/>
                <a:gd name="connsiteX2" fmla="*/ 595745 w 595745"/>
                <a:gd name="connsiteY2" fmla="*/ 39255 h 357909"/>
                <a:gd name="connsiteX3" fmla="*/ 595745 w 595745"/>
                <a:gd name="connsiteY3" fmla="*/ 39255 h 357909"/>
              </a:gdLst>
              <a:ahLst/>
              <a:cxnLst>
                <a:cxn ang="0">
                  <a:pos x="connsiteX0" y="connsiteY0"/>
                </a:cxn>
                <a:cxn ang="0">
                  <a:pos x="connsiteX1" y="connsiteY1"/>
                </a:cxn>
                <a:cxn ang="0">
                  <a:pos x="connsiteX2" y="connsiteY2"/>
                </a:cxn>
                <a:cxn ang="0">
                  <a:pos x="connsiteX3" y="connsiteY3"/>
                </a:cxn>
              </a:cxnLst>
              <a:rect l="l" t="t" r="r" b="b"/>
              <a:pathLst>
                <a:path w="595745" h="357909">
                  <a:moveTo>
                    <a:pt x="0" y="357909"/>
                  </a:moveTo>
                  <a:cubicBezTo>
                    <a:pt x="61191" y="232063"/>
                    <a:pt x="122382" y="106218"/>
                    <a:pt x="221673" y="53109"/>
                  </a:cubicBezTo>
                  <a:cubicBezTo>
                    <a:pt x="320964" y="0"/>
                    <a:pt x="595745" y="39255"/>
                    <a:pt x="595745" y="39255"/>
                  </a:cubicBezTo>
                  <a:lnTo>
                    <a:pt x="595745" y="39255"/>
                  </a:lnTo>
                </a:path>
              </a:pathLst>
            </a:cu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cxnSp>
          <p:nvCxnSpPr>
            <p:cNvPr id="51" name="Straight Connector 50">
              <a:extLst>
                <a:ext uri="{FF2B5EF4-FFF2-40B4-BE49-F238E27FC236}">
                  <a16:creationId xmlns:a16="http://schemas.microsoft.com/office/drawing/2014/main" id="{34C78196-9932-4C01-8E45-2667CD51A6FA}"/>
                </a:ext>
              </a:extLst>
            </p:cNvPr>
            <p:cNvCxnSpPr/>
            <p:nvPr/>
          </p:nvCxnSpPr>
          <p:spPr>
            <a:xfrm rot="5400000">
              <a:off x="828299" y="2095133"/>
              <a:ext cx="22867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0A9AA2C-1034-45A0-B40F-F40F3C52BE72}"/>
                </a:ext>
              </a:extLst>
            </p:cNvPr>
            <p:cNvCxnSpPr/>
            <p:nvPr/>
          </p:nvCxnSpPr>
          <p:spPr>
            <a:xfrm rot="5400000">
              <a:off x="1524503" y="2127688"/>
              <a:ext cx="3049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538468D-57CA-4074-A20C-24A58F30BDD7}"/>
                </a:ext>
              </a:extLst>
            </p:cNvPr>
            <p:cNvCxnSpPr/>
            <p:nvPr/>
          </p:nvCxnSpPr>
          <p:spPr>
            <a:xfrm>
              <a:off x="929142" y="2057814"/>
              <a:ext cx="762102" cy="1589"/>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816" name="TextBox 56">
              <a:extLst>
                <a:ext uri="{FF2B5EF4-FFF2-40B4-BE49-F238E27FC236}">
                  <a16:creationId xmlns:a16="http://schemas.microsoft.com/office/drawing/2014/main" id="{F22108E7-CABE-4DFF-AD2B-AA7F60D802CD}"/>
                </a:ext>
              </a:extLst>
            </p:cNvPr>
            <p:cNvSpPr txBox="1">
              <a:spLocks noChangeArrowheads="1"/>
            </p:cNvSpPr>
            <p:nvPr/>
          </p:nvSpPr>
          <p:spPr bwMode="auto">
            <a:xfrm>
              <a:off x="1066800" y="1772528"/>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ED38B-FA8A-4CC2-BAEC-17A1E244D693}"/>
              </a:ext>
            </a:extLst>
          </p:cNvPr>
          <p:cNvSpPr txBox="1">
            <a:spLocks/>
          </p:cNvSpPr>
          <p:nvPr/>
        </p:nvSpPr>
        <p:spPr>
          <a:xfrm>
            <a:off x="2667000" y="228600"/>
            <a:ext cx="2971800" cy="487363"/>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Aft>
                <a:spcPts val="0"/>
              </a:spcAft>
              <a:defRPr/>
            </a:pPr>
            <a:r>
              <a:rPr lang="en-US" sz="2400" b="1" u="sng" dirty="0">
                <a:latin typeface="+mj-lt"/>
                <a:ea typeface="+mj-ea"/>
                <a:cs typeface="+mj-cs"/>
              </a:rPr>
              <a:t>Problem No. 2</a:t>
            </a:r>
          </a:p>
        </p:txBody>
      </p:sp>
      <p:grpSp>
        <p:nvGrpSpPr>
          <p:cNvPr id="3" name="Group 185">
            <a:extLst>
              <a:ext uri="{FF2B5EF4-FFF2-40B4-BE49-F238E27FC236}">
                <a16:creationId xmlns:a16="http://schemas.microsoft.com/office/drawing/2014/main" id="{70EFAA9E-773A-42DA-A755-B4DE63CAFEC3}"/>
              </a:ext>
            </a:extLst>
          </p:cNvPr>
          <p:cNvGrpSpPr>
            <a:grpSpLocks/>
          </p:cNvGrpSpPr>
          <p:nvPr/>
        </p:nvGrpSpPr>
        <p:grpSpPr bwMode="auto">
          <a:xfrm>
            <a:off x="1447800" y="685800"/>
            <a:ext cx="7315200" cy="1597025"/>
            <a:chOff x="1447800" y="1066800"/>
            <a:chExt cx="7315200" cy="1596919"/>
          </a:xfrm>
        </p:grpSpPr>
        <p:cxnSp>
          <p:nvCxnSpPr>
            <p:cNvPr id="10" name="Straight Connector 9">
              <a:extLst>
                <a:ext uri="{FF2B5EF4-FFF2-40B4-BE49-F238E27FC236}">
                  <a16:creationId xmlns:a16="http://schemas.microsoft.com/office/drawing/2014/main" id="{BC2D7F56-54DA-42BB-AB55-3A8FFE76585A}"/>
                </a:ext>
              </a:extLst>
            </p:cNvPr>
            <p:cNvCxnSpPr/>
            <p:nvPr/>
          </p:nvCxnSpPr>
          <p:spPr>
            <a:xfrm>
              <a:off x="1600200" y="1804939"/>
              <a:ext cx="525780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B7D197-59C1-4BAB-A028-7786EDCC41C0}"/>
                </a:ext>
              </a:extLst>
            </p:cNvPr>
            <p:cNvCxnSpPr/>
            <p:nvPr/>
          </p:nvCxnSpPr>
          <p:spPr>
            <a:xfrm rot="5400000">
              <a:off x="6658782" y="1815257"/>
              <a:ext cx="396849" cy="158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Isosceles Triangle 11">
              <a:extLst>
                <a:ext uri="{FF2B5EF4-FFF2-40B4-BE49-F238E27FC236}">
                  <a16:creationId xmlns:a16="http://schemas.microsoft.com/office/drawing/2014/main" id="{A7BD0A7E-B193-40B1-8EE8-B45854218FF6}"/>
                </a:ext>
              </a:extLst>
            </p:cNvPr>
            <p:cNvSpPr/>
            <p:nvPr/>
          </p:nvSpPr>
          <p:spPr>
            <a:xfrm>
              <a:off x="2362200" y="1804939"/>
              <a:ext cx="228600" cy="25239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3" name="Isosceles Triangle 12">
              <a:extLst>
                <a:ext uri="{FF2B5EF4-FFF2-40B4-BE49-F238E27FC236}">
                  <a16:creationId xmlns:a16="http://schemas.microsoft.com/office/drawing/2014/main" id="{F48D2DAA-4512-4C7F-A835-007E30647902}"/>
                </a:ext>
              </a:extLst>
            </p:cNvPr>
            <p:cNvSpPr/>
            <p:nvPr/>
          </p:nvSpPr>
          <p:spPr>
            <a:xfrm>
              <a:off x="5257800" y="1804939"/>
              <a:ext cx="228600" cy="25239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4" name="Isosceles Triangle 13">
              <a:extLst>
                <a:ext uri="{FF2B5EF4-FFF2-40B4-BE49-F238E27FC236}">
                  <a16:creationId xmlns:a16="http://schemas.microsoft.com/office/drawing/2014/main" id="{535CC427-6E92-433F-A50B-2E45DD0A56C0}"/>
                </a:ext>
              </a:extLst>
            </p:cNvPr>
            <p:cNvSpPr/>
            <p:nvPr/>
          </p:nvSpPr>
          <p:spPr>
            <a:xfrm>
              <a:off x="3886200" y="1828749"/>
              <a:ext cx="304800" cy="252396"/>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cxnSp>
          <p:nvCxnSpPr>
            <p:cNvPr id="30" name="Straight Arrow Connector 29">
              <a:extLst>
                <a:ext uri="{FF2B5EF4-FFF2-40B4-BE49-F238E27FC236}">
                  <a16:creationId xmlns:a16="http://schemas.microsoft.com/office/drawing/2014/main" id="{71644181-AE4B-4B0F-97AF-4D4798BABA4D}"/>
                </a:ext>
              </a:extLst>
            </p:cNvPr>
            <p:cNvCxnSpPr/>
            <p:nvPr/>
          </p:nvCxnSpPr>
          <p:spPr>
            <a:xfrm rot="5400000">
              <a:off x="3232165" y="1577941"/>
              <a:ext cx="436533"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5CCF132-F026-41FA-9966-DB9DFB742CB4}"/>
                </a:ext>
              </a:extLst>
            </p:cNvPr>
            <p:cNvCxnSpPr/>
            <p:nvPr/>
          </p:nvCxnSpPr>
          <p:spPr>
            <a:xfrm rot="5400000">
              <a:off x="1402569" y="1583498"/>
              <a:ext cx="396849"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Freeform 32">
              <a:extLst>
                <a:ext uri="{FF2B5EF4-FFF2-40B4-BE49-F238E27FC236}">
                  <a16:creationId xmlns:a16="http://schemas.microsoft.com/office/drawing/2014/main" id="{BF55DF0E-8669-43A1-B4EC-CF2F9CE1B3CC}"/>
                </a:ext>
              </a:extLst>
            </p:cNvPr>
            <p:cNvSpPr/>
            <p:nvPr/>
          </p:nvSpPr>
          <p:spPr>
            <a:xfrm flipH="1">
              <a:off x="6172200" y="1225539"/>
              <a:ext cx="533400" cy="222235"/>
            </a:xfrm>
            <a:custGeom>
              <a:avLst/>
              <a:gdLst>
                <a:gd name="connsiteX0" fmla="*/ 0 w 512618"/>
                <a:gd name="connsiteY0" fmla="*/ 286327 h 286327"/>
                <a:gd name="connsiteX1" fmla="*/ 110836 w 512618"/>
                <a:gd name="connsiteY1" fmla="*/ 36945 h 286327"/>
                <a:gd name="connsiteX2" fmla="*/ 512618 w 512618"/>
                <a:gd name="connsiteY2" fmla="*/ 64655 h 286327"/>
                <a:gd name="connsiteX3" fmla="*/ 512618 w 512618"/>
                <a:gd name="connsiteY3" fmla="*/ 64655 h 286327"/>
              </a:gdLst>
              <a:ahLst/>
              <a:cxnLst>
                <a:cxn ang="0">
                  <a:pos x="connsiteX0" y="connsiteY0"/>
                </a:cxn>
                <a:cxn ang="0">
                  <a:pos x="connsiteX1" y="connsiteY1"/>
                </a:cxn>
                <a:cxn ang="0">
                  <a:pos x="connsiteX2" y="connsiteY2"/>
                </a:cxn>
                <a:cxn ang="0">
                  <a:pos x="connsiteX3" y="connsiteY3"/>
                </a:cxn>
              </a:cxnLst>
              <a:rect l="l" t="t" r="r" b="b"/>
              <a:pathLst>
                <a:path w="512618" h="286327">
                  <a:moveTo>
                    <a:pt x="0" y="286327"/>
                  </a:moveTo>
                  <a:cubicBezTo>
                    <a:pt x="12700" y="180108"/>
                    <a:pt x="25400" y="73890"/>
                    <a:pt x="110836" y="36945"/>
                  </a:cubicBezTo>
                  <a:cubicBezTo>
                    <a:pt x="196272" y="0"/>
                    <a:pt x="512618" y="64655"/>
                    <a:pt x="512618" y="64655"/>
                  </a:cubicBezTo>
                  <a:lnTo>
                    <a:pt x="512618" y="64655"/>
                  </a:lnTo>
                </a:path>
              </a:pathLst>
            </a:cu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6167" name="TextBox 34">
              <a:extLst>
                <a:ext uri="{FF2B5EF4-FFF2-40B4-BE49-F238E27FC236}">
                  <a16:creationId xmlns:a16="http://schemas.microsoft.com/office/drawing/2014/main" id="{06BA9F3F-2AD6-4B52-AC8E-C975D8375070}"/>
                </a:ext>
              </a:extLst>
            </p:cNvPr>
            <p:cNvSpPr txBox="1">
              <a:spLocks noChangeArrowheads="1"/>
            </p:cNvSpPr>
            <p:nvPr/>
          </p:nvSpPr>
          <p:spPr bwMode="auto">
            <a:xfrm>
              <a:off x="5715000" y="1066800"/>
              <a:ext cx="685800" cy="36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2k/ft</a:t>
              </a:r>
            </a:p>
          </p:txBody>
        </p:sp>
        <p:sp>
          <p:nvSpPr>
            <p:cNvPr id="6168" name="TextBox 35">
              <a:extLst>
                <a:ext uri="{FF2B5EF4-FFF2-40B4-BE49-F238E27FC236}">
                  <a16:creationId xmlns:a16="http://schemas.microsoft.com/office/drawing/2014/main" id="{BB3E82C3-DB33-4B92-AAB9-279486A2965A}"/>
                </a:ext>
              </a:extLst>
            </p:cNvPr>
            <p:cNvSpPr txBox="1">
              <a:spLocks noChangeArrowheads="1"/>
            </p:cNvSpPr>
            <p:nvPr/>
          </p:nvSpPr>
          <p:spPr bwMode="auto">
            <a:xfrm>
              <a:off x="1600200" y="122506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4k</a:t>
              </a:r>
            </a:p>
          </p:txBody>
        </p:sp>
        <p:sp>
          <p:nvSpPr>
            <p:cNvPr id="6169" name="TextBox 36">
              <a:extLst>
                <a:ext uri="{FF2B5EF4-FFF2-40B4-BE49-F238E27FC236}">
                  <a16:creationId xmlns:a16="http://schemas.microsoft.com/office/drawing/2014/main" id="{82A4ECE7-DCB9-4C27-97E8-81A1AE73BBFA}"/>
                </a:ext>
              </a:extLst>
            </p:cNvPr>
            <p:cNvSpPr txBox="1">
              <a:spLocks noChangeArrowheads="1"/>
            </p:cNvSpPr>
            <p:nvPr/>
          </p:nvSpPr>
          <p:spPr bwMode="auto">
            <a:xfrm>
              <a:off x="2971800" y="12192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15k</a:t>
              </a:r>
            </a:p>
          </p:txBody>
        </p:sp>
        <p:cxnSp>
          <p:nvCxnSpPr>
            <p:cNvPr id="43" name="Straight Connector 42">
              <a:extLst>
                <a:ext uri="{FF2B5EF4-FFF2-40B4-BE49-F238E27FC236}">
                  <a16:creationId xmlns:a16="http://schemas.microsoft.com/office/drawing/2014/main" id="{F9D8A2A2-3206-484E-A414-CF4E932C3B68}"/>
                </a:ext>
              </a:extLst>
            </p:cNvPr>
            <p:cNvCxnSpPr/>
            <p:nvPr/>
          </p:nvCxnSpPr>
          <p:spPr>
            <a:xfrm rot="5400000">
              <a:off x="1481939" y="2254965"/>
              <a:ext cx="238109"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98F73B9-9231-472B-AE18-EBCBFE50C149}"/>
                </a:ext>
              </a:extLst>
            </p:cNvPr>
            <p:cNvCxnSpPr/>
            <p:nvPr/>
          </p:nvCxnSpPr>
          <p:spPr>
            <a:xfrm>
              <a:off x="1600200" y="2293857"/>
              <a:ext cx="5257800" cy="1587"/>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48D8EDF-5F05-454A-9523-435EB2550399}"/>
                </a:ext>
              </a:extLst>
            </p:cNvPr>
            <p:cNvCxnSpPr/>
            <p:nvPr/>
          </p:nvCxnSpPr>
          <p:spPr>
            <a:xfrm rot="5400000">
              <a:off x="2313793" y="2299412"/>
              <a:ext cx="317479"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32D7806-626B-4ADF-A5A6-CC3CFEF6DA50}"/>
                </a:ext>
              </a:extLst>
            </p:cNvPr>
            <p:cNvCxnSpPr/>
            <p:nvPr/>
          </p:nvCxnSpPr>
          <p:spPr>
            <a:xfrm rot="5400000">
              <a:off x="3879068" y="2294649"/>
              <a:ext cx="317479"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9D1D560-3CE6-4478-9E30-9A9EC1EBBD47}"/>
                </a:ext>
              </a:extLst>
            </p:cNvPr>
            <p:cNvCxnSpPr/>
            <p:nvPr/>
          </p:nvCxnSpPr>
          <p:spPr>
            <a:xfrm rot="5400000">
              <a:off x="5263364" y="2259728"/>
              <a:ext cx="238109"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A654D74-6885-45D7-862A-94AAF9604CC9}"/>
                </a:ext>
              </a:extLst>
            </p:cNvPr>
            <p:cNvCxnSpPr/>
            <p:nvPr/>
          </p:nvCxnSpPr>
          <p:spPr>
            <a:xfrm rot="5400000">
              <a:off x="6619098" y="2294649"/>
              <a:ext cx="47621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76" name="TextBox 50">
              <a:extLst>
                <a:ext uri="{FF2B5EF4-FFF2-40B4-BE49-F238E27FC236}">
                  <a16:creationId xmlns:a16="http://schemas.microsoft.com/office/drawing/2014/main" id="{96721FA8-6F00-4C24-8ADF-98BC08ADDA4D}"/>
                </a:ext>
              </a:extLst>
            </p:cNvPr>
            <p:cNvSpPr txBox="1">
              <a:spLocks noChangeArrowheads="1"/>
            </p:cNvSpPr>
            <p:nvPr/>
          </p:nvSpPr>
          <p:spPr bwMode="auto">
            <a:xfrm>
              <a:off x="1905000" y="2278474"/>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3ft</a:t>
              </a:r>
            </a:p>
          </p:txBody>
        </p:sp>
        <p:sp>
          <p:nvSpPr>
            <p:cNvPr id="6177" name="TextBox 51">
              <a:extLst>
                <a:ext uri="{FF2B5EF4-FFF2-40B4-BE49-F238E27FC236}">
                  <a16:creationId xmlns:a16="http://schemas.microsoft.com/office/drawing/2014/main" id="{46BA283A-A9FC-4AE8-A6DA-7F49B8F8BC71}"/>
                </a:ext>
              </a:extLst>
            </p:cNvPr>
            <p:cNvSpPr txBox="1">
              <a:spLocks noChangeArrowheads="1"/>
            </p:cNvSpPr>
            <p:nvPr/>
          </p:nvSpPr>
          <p:spPr bwMode="auto">
            <a:xfrm>
              <a:off x="2667000" y="2294387"/>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8ft</a:t>
              </a:r>
            </a:p>
          </p:txBody>
        </p:sp>
        <p:sp>
          <p:nvSpPr>
            <p:cNvPr id="6178" name="TextBox 52">
              <a:extLst>
                <a:ext uri="{FF2B5EF4-FFF2-40B4-BE49-F238E27FC236}">
                  <a16:creationId xmlns:a16="http://schemas.microsoft.com/office/drawing/2014/main" id="{A9AECAC9-3929-4EFB-B38B-508BF43021CB}"/>
                </a:ext>
              </a:extLst>
            </p:cNvPr>
            <p:cNvSpPr txBox="1">
              <a:spLocks noChangeArrowheads="1"/>
            </p:cNvSpPr>
            <p:nvPr/>
          </p:nvSpPr>
          <p:spPr bwMode="auto">
            <a:xfrm>
              <a:off x="4495800" y="2294387"/>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10ft</a:t>
              </a:r>
            </a:p>
          </p:txBody>
        </p:sp>
        <p:sp>
          <p:nvSpPr>
            <p:cNvPr id="6179" name="TextBox 54">
              <a:extLst>
                <a:ext uri="{FF2B5EF4-FFF2-40B4-BE49-F238E27FC236}">
                  <a16:creationId xmlns:a16="http://schemas.microsoft.com/office/drawing/2014/main" id="{5FF1B006-434A-4BD5-8076-DAD247FB86B2}"/>
                </a:ext>
              </a:extLst>
            </p:cNvPr>
            <p:cNvSpPr txBox="1">
              <a:spLocks noChangeArrowheads="1"/>
            </p:cNvSpPr>
            <p:nvPr/>
          </p:nvSpPr>
          <p:spPr bwMode="auto">
            <a:xfrm>
              <a:off x="5866606" y="2294387"/>
              <a:ext cx="6103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15ft</a:t>
              </a:r>
            </a:p>
          </p:txBody>
        </p:sp>
        <p:sp>
          <p:nvSpPr>
            <p:cNvPr id="6180" name="TextBox 5">
              <a:extLst>
                <a:ext uri="{FF2B5EF4-FFF2-40B4-BE49-F238E27FC236}">
                  <a16:creationId xmlns:a16="http://schemas.microsoft.com/office/drawing/2014/main" id="{BE846D39-1963-4C67-9E98-8509D6DA5DDE}"/>
                </a:ext>
              </a:extLst>
            </p:cNvPr>
            <p:cNvSpPr txBox="1">
              <a:spLocks noChangeArrowheads="1"/>
            </p:cNvSpPr>
            <p:nvPr/>
          </p:nvSpPr>
          <p:spPr bwMode="auto">
            <a:xfrm>
              <a:off x="2514600" y="1737413"/>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D</a:t>
              </a:r>
            </a:p>
          </p:txBody>
        </p:sp>
        <p:sp>
          <p:nvSpPr>
            <p:cNvPr id="6181" name="TextBox 6">
              <a:extLst>
                <a:ext uri="{FF2B5EF4-FFF2-40B4-BE49-F238E27FC236}">
                  <a16:creationId xmlns:a16="http://schemas.microsoft.com/office/drawing/2014/main" id="{D8A940B8-0BC4-4788-9D38-CB4E3C7C3F5A}"/>
                </a:ext>
              </a:extLst>
            </p:cNvPr>
            <p:cNvSpPr txBox="1">
              <a:spLocks noChangeArrowheads="1"/>
            </p:cNvSpPr>
            <p:nvPr/>
          </p:nvSpPr>
          <p:spPr bwMode="auto">
            <a:xfrm>
              <a:off x="4114800" y="1752600"/>
              <a:ext cx="297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a:t>
              </a:r>
            </a:p>
          </p:txBody>
        </p:sp>
        <p:sp>
          <p:nvSpPr>
            <p:cNvPr id="6182" name="TextBox 7">
              <a:extLst>
                <a:ext uri="{FF2B5EF4-FFF2-40B4-BE49-F238E27FC236}">
                  <a16:creationId xmlns:a16="http://schemas.microsoft.com/office/drawing/2014/main" id="{5E5E42CB-2A50-4349-B1EC-947E8B4D763D}"/>
                </a:ext>
              </a:extLst>
            </p:cNvPr>
            <p:cNvSpPr txBox="1">
              <a:spLocks noChangeArrowheads="1"/>
            </p:cNvSpPr>
            <p:nvPr/>
          </p:nvSpPr>
          <p:spPr bwMode="auto">
            <a:xfrm>
              <a:off x="5029200" y="17526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cxnSp>
          <p:nvCxnSpPr>
            <p:cNvPr id="112" name="Straight Connector 111">
              <a:extLst>
                <a:ext uri="{FF2B5EF4-FFF2-40B4-BE49-F238E27FC236}">
                  <a16:creationId xmlns:a16="http://schemas.microsoft.com/office/drawing/2014/main" id="{939D2D43-4A4D-451E-ACE6-CB7FF96F4D4D}"/>
                </a:ext>
              </a:extLst>
            </p:cNvPr>
            <p:cNvCxnSpPr>
              <a:stCxn id="13" idx="0"/>
            </p:cNvCxnSpPr>
            <p:nvPr/>
          </p:nvCxnSpPr>
          <p:spPr>
            <a:xfrm rot="5400000" flipH="1" flipV="1">
              <a:off x="5892812" y="915951"/>
              <a:ext cx="368276" cy="14097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7621458F-05D1-4E47-ADE8-D1C5001281EF}"/>
                </a:ext>
              </a:extLst>
            </p:cNvPr>
            <p:cNvCxnSpPr/>
            <p:nvPr/>
          </p:nvCxnSpPr>
          <p:spPr>
            <a:xfrm rot="5400000">
              <a:off x="6584964" y="1631912"/>
              <a:ext cx="393674" cy="31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ADD9F154-9C15-4CB6-83AF-499BFD9F49B4}"/>
                </a:ext>
              </a:extLst>
            </p:cNvPr>
            <p:cNvCxnSpPr/>
            <p:nvPr/>
          </p:nvCxnSpPr>
          <p:spPr>
            <a:xfrm rot="5400000">
              <a:off x="6324611" y="1676359"/>
              <a:ext cx="304780" cy="31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C9996151-BB02-45BA-9A84-99B8FA186B5A}"/>
                </a:ext>
              </a:extLst>
            </p:cNvPr>
            <p:cNvCxnSpPr/>
            <p:nvPr/>
          </p:nvCxnSpPr>
          <p:spPr>
            <a:xfrm rot="5400000">
              <a:off x="5981709" y="1714457"/>
              <a:ext cx="228585" cy="31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B0804931-CEEC-403B-A168-0097A38A019D}"/>
                </a:ext>
              </a:extLst>
            </p:cNvPr>
            <p:cNvCxnSpPr/>
            <p:nvPr/>
          </p:nvCxnSpPr>
          <p:spPr>
            <a:xfrm rot="5400000">
              <a:off x="5739608" y="1766046"/>
              <a:ext cx="65084" cy="381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88" name="TextBox 180">
              <a:extLst>
                <a:ext uri="{FF2B5EF4-FFF2-40B4-BE49-F238E27FC236}">
                  <a16:creationId xmlns:a16="http://schemas.microsoft.com/office/drawing/2014/main" id="{51E0CF74-075D-4810-AE77-38BB517ADEE7}"/>
                </a:ext>
              </a:extLst>
            </p:cNvPr>
            <p:cNvSpPr txBox="1">
              <a:spLocks noChangeArrowheads="1"/>
            </p:cNvSpPr>
            <p:nvPr/>
          </p:nvSpPr>
          <p:spPr bwMode="auto">
            <a:xfrm>
              <a:off x="65532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sp>
          <p:nvSpPr>
            <p:cNvPr id="6189" name="TextBox 181">
              <a:extLst>
                <a:ext uri="{FF2B5EF4-FFF2-40B4-BE49-F238E27FC236}">
                  <a16:creationId xmlns:a16="http://schemas.microsoft.com/office/drawing/2014/main" id="{EF1DFB37-965A-459A-B923-DBDDE0D9334B}"/>
                </a:ext>
              </a:extLst>
            </p:cNvPr>
            <p:cNvSpPr txBox="1">
              <a:spLocks noChangeArrowheads="1"/>
            </p:cNvSpPr>
            <p:nvPr/>
          </p:nvSpPr>
          <p:spPr bwMode="auto">
            <a:xfrm>
              <a:off x="1447800" y="18288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E</a:t>
              </a:r>
            </a:p>
          </p:txBody>
        </p:sp>
        <p:cxnSp>
          <p:nvCxnSpPr>
            <p:cNvPr id="183" name="Straight Connector 182">
              <a:extLst>
                <a:ext uri="{FF2B5EF4-FFF2-40B4-BE49-F238E27FC236}">
                  <a16:creationId xmlns:a16="http://schemas.microsoft.com/office/drawing/2014/main" id="{24B2B464-005E-4B52-AF79-4B8396CB1FB7}"/>
                </a:ext>
              </a:extLst>
            </p:cNvPr>
            <p:cNvCxnSpPr/>
            <p:nvPr/>
          </p:nvCxnSpPr>
          <p:spPr>
            <a:xfrm rot="5400000">
              <a:off x="3300422" y="2290682"/>
              <a:ext cx="31589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91" name="TextBox 183">
              <a:extLst>
                <a:ext uri="{FF2B5EF4-FFF2-40B4-BE49-F238E27FC236}">
                  <a16:creationId xmlns:a16="http://schemas.microsoft.com/office/drawing/2014/main" id="{4AD11E71-CF7E-4D92-8B43-9977379A08C0}"/>
                </a:ext>
              </a:extLst>
            </p:cNvPr>
            <p:cNvSpPr txBox="1">
              <a:spLocks noChangeArrowheads="1"/>
            </p:cNvSpPr>
            <p:nvPr/>
          </p:nvSpPr>
          <p:spPr bwMode="auto">
            <a:xfrm>
              <a:off x="3505200" y="2293654"/>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4ft</a:t>
              </a:r>
            </a:p>
          </p:txBody>
        </p:sp>
        <p:sp>
          <p:nvSpPr>
            <p:cNvPr id="6192" name="TextBox 184">
              <a:extLst>
                <a:ext uri="{FF2B5EF4-FFF2-40B4-BE49-F238E27FC236}">
                  <a16:creationId xmlns:a16="http://schemas.microsoft.com/office/drawing/2014/main" id="{A3F3461B-72CF-49D3-8106-47551211824A}"/>
                </a:ext>
              </a:extLst>
            </p:cNvPr>
            <p:cNvSpPr txBox="1">
              <a:spLocks noChangeArrowheads="1"/>
            </p:cNvSpPr>
            <p:nvPr/>
          </p:nvSpPr>
          <p:spPr bwMode="auto">
            <a:xfrm>
              <a:off x="7162800" y="1600200"/>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EI  is constant</a:t>
              </a:r>
            </a:p>
          </p:txBody>
        </p:sp>
      </p:grpSp>
      <p:sp>
        <p:nvSpPr>
          <p:cNvPr id="187" name="TextBox 186">
            <a:extLst>
              <a:ext uri="{FF2B5EF4-FFF2-40B4-BE49-F238E27FC236}">
                <a16:creationId xmlns:a16="http://schemas.microsoft.com/office/drawing/2014/main" id="{47E2A27C-8DC1-4950-82C9-1B8DD59F47D7}"/>
              </a:ext>
            </a:extLst>
          </p:cNvPr>
          <p:cNvSpPr txBox="1">
            <a:spLocks noChangeArrowheads="1"/>
          </p:cNvSpPr>
          <p:nvPr/>
        </p:nvSpPr>
        <p:spPr bwMode="auto">
          <a:xfrm>
            <a:off x="1828800" y="33528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u="sng">
                <a:solidFill>
                  <a:srgbClr val="FF0000"/>
                </a:solidFill>
              </a:rPr>
              <a:t>Relative stiffness K</a:t>
            </a:r>
          </a:p>
        </p:txBody>
      </p:sp>
      <p:graphicFrame>
        <p:nvGraphicFramePr>
          <p:cNvPr id="188" name="Object 187">
            <a:extLst>
              <a:ext uri="{FF2B5EF4-FFF2-40B4-BE49-F238E27FC236}">
                <a16:creationId xmlns:a16="http://schemas.microsoft.com/office/drawing/2014/main" id="{042B23BD-2CFD-4350-8211-B0F12EF51F47}"/>
              </a:ext>
            </a:extLst>
          </p:cNvPr>
          <p:cNvGraphicFramePr>
            <a:graphicFrameLocks noChangeAspect="1"/>
          </p:cNvGraphicFramePr>
          <p:nvPr/>
        </p:nvGraphicFramePr>
        <p:xfrm>
          <a:off x="2051050" y="3733800"/>
          <a:ext cx="1382713" cy="549275"/>
        </p:xfrm>
        <a:graphic>
          <a:graphicData uri="http://schemas.openxmlformats.org/presentationml/2006/ole">
            <mc:AlternateContent xmlns:mc="http://schemas.openxmlformats.org/markup-compatibility/2006">
              <mc:Choice xmlns:v="urn:schemas-microsoft-com:vml" Requires="v">
                <p:oleObj spid="_x0000_s6194" name="Equation" r:id="rId3" imgW="990170" imgH="393529" progId="Equation.3">
                  <p:embed/>
                </p:oleObj>
              </mc:Choice>
              <mc:Fallback>
                <p:oleObj name="Equation" r:id="rId3" imgW="990170" imgH="393529" progId="Equation.3">
                  <p:embed/>
                  <p:pic>
                    <p:nvPicPr>
                      <p:cNvPr id="0" name="Object 1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3733800"/>
                        <a:ext cx="13827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9" name="Object 3">
            <a:extLst>
              <a:ext uri="{FF2B5EF4-FFF2-40B4-BE49-F238E27FC236}">
                <a16:creationId xmlns:a16="http://schemas.microsoft.com/office/drawing/2014/main" id="{3C616C41-57AC-4C94-805E-D499FC40AA03}"/>
              </a:ext>
            </a:extLst>
          </p:cNvPr>
          <p:cNvGraphicFramePr>
            <a:graphicFrameLocks noChangeAspect="1"/>
          </p:cNvGraphicFramePr>
          <p:nvPr/>
        </p:nvGraphicFramePr>
        <p:xfrm>
          <a:off x="2035175" y="4343400"/>
          <a:ext cx="1576388" cy="549275"/>
        </p:xfrm>
        <a:graphic>
          <a:graphicData uri="http://schemas.openxmlformats.org/presentationml/2006/ole">
            <mc:AlternateContent xmlns:mc="http://schemas.openxmlformats.org/markup-compatibility/2006">
              <mc:Choice xmlns:v="urn:schemas-microsoft-com:vml" Requires="v">
                <p:oleObj spid="_x0000_s6195" name="Equation" r:id="rId5" imgW="1129810" imgH="393529" progId="Equation.3">
                  <p:embed/>
                </p:oleObj>
              </mc:Choice>
              <mc:Fallback>
                <p:oleObj name="Equation" r:id="rId5" imgW="1129810" imgH="393529"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5175" y="4343400"/>
                        <a:ext cx="15763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0" name="TextBox 189">
            <a:extLst>
              <a:ext uri="{FF2B5EF4-FFF2-40B4-BE49-F238E27FC236}">
                <a16:creationId xmlns:a16="http://schemas.microsoft.com/office/drawing/2014/main" id="{973D5A6C-D214-492A-BF3D-B0AA47ACC042}"/>
              </a:ext>
            </a:extLst>
          </p:cNvPr>
          <p:cNvSpPr txBox="1">
            <a:spLocks noChangeArrowheads="1"/>
          </p:cNvSpPr>
          <p:nvPr/>
        </p:nvSpPr>
        <p:spPr bwMode="auto">
          <a:xfrm>
            <a:off x="4572000" y="33528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u="sng">
                <a:solidFill>
                  <a:srgbClr val="3333FF"/>
                </a:solidFill>
              </a:rPr>
              <a:t>Fixed end moment</a:t>
            </a:r>
          </a:p>
        </p:txBody>
      </p:sp>
      <p:graphicFrame>
        <p:nvGraphicFramePr>
          <p:cNvPr id="191" name="Object 4">
            <a:extLst>
              <a:ext uri="{FF2B5EF4-FFF2-40B4-BE49-F238E27FC236}">
                <a16:creationId xmlns:a16="http://schemas.microsoft.com/office/drawing/2014/main" id="{69CED450-A3EA-4869-8AF7-9C470D8A8C74}"/>
              </a:ext>
            </a:extLst>
          </p:cNvPr>
          <p:cNvGraphicFramePr>
            <a:graphicFrameLocks noChangeAspect="1"/>
          </p:cNvGraphicFramePr>
          <p:nvPr/>
        </p:nvGraphicFramePr>
        <p:xfrm>
          <a:off x="4905375" y="3733800"/>
          <a:ext cx="2214563" cy="584200"/>
        </p:xfrm>
        <a:graphic>
          <a:graphicData uri="http://schemas.openxmlformats.org/presentationml/2006/ole">
            <mc:AlternateContent xmlns:mc="http://schemas.openxmlformats.org/markup-compatibility/2006">
              <mc:Choice xmlns:v="urn:schemas-microsoft-com:vml" Requires="v">
                <p:oleObj spid="_x0000_s6196" name="Equation" r:id="rId7" imgW="1587500" imgH="419100" progId="Equation.3">
                  <p:embed/>
                </p:oleObj>
              </mc:Choice>
              <mc:Fallback>
                <p:oleObj name="Equation" r:id="rId7" imgW="1587500" imgH="4191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5375" y="3733800"/>
                        <a:ext cx="2214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2" name="Object 6">
            <a:extLst>
              <a:ext uri="{FF2B5EF4-FFF2-40B4-BE49-F238E27FC236}">
                <a16:creationId xmlns:a16="http://schemas.microsoft.com/office/drawing/2014/main" id="{DA683BB1-6020-44FE-9D27-0643630565CA}"/>
              </a:ext>
            </a:extLst>
          </p:cNvPr>
          <p:cNvGraphicFramePr>
            <a:graphicFrameLocks noChangeAspect="1"/>
          </p:cNvGraphicFramePr>
          <p:nvPr/>
        </p:nvGraphicFramePr>
        <p:xfrm>
          <a:off x="4851400" y="4876800"/>
          <a:ext cx="2159000" cy="584200"/>
        </p:xfrm>
        <a:graphic>
          <a:graphicData uri="http://schemas.openxmlformats.org/presentationml/2006/ole">
            <mc:AlternateContent xmlns:mc="http://schemas.openxmlformats.org/markup-compatibility/2006">
              <mc:Choice xmlns:v="urn:schemas-microsoft-com:vml" Requires="v">
                <p:oleObj spid="_x0000_s6197" name="Equation" r:id="rId9" imgW="1549400" imgH="419100" progId="Equation.3">
                  <p:embed/>
                </p:oleObj>
              </mc:Choice>
              <mc:Fallback>
                <p:oleObj name="Equation" r:id="rId9" imgW="1549400" imgH="41910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1400" y="4876800"/>
                        <a:ext cx="215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8" name="Object 6">
            <a:extLst>
              <a:ext uri="{FF2B5EF4-FFF2-40B4-BE49-F238E27FC236}">
                <a16:creationId xmlns:a16="http://schemas.microsoft.com/office/drawing/2014/main" id="{4DECC206-B08D-4139-95C2-FCC4A126C983}"/>
              </a:ext>
            </a:extLst>
          </p:cNvPr>
          <p:cNvGraphicFramePr>
            <a:graphicFrameLocks noChangeAspect="1"/>
          </p:cNvGraphicFramePr>
          <p:nvPr/>
        </p:nvGraphicFramePr>
        <p:xfrm>
          <a:off x="2005013" y="4953000"/>
          <a:ext cx="1682750" cy="549275"/>
        </p:xfrm>
        <a:graphic>
          <a:graphicData uri="http://schemas.openxmlformats.org/presentationml/2006/ole">
            <mc:AlternateContent xmlns:mc="http://schemas.openxmlformats.org/markup-compatibility/2006">
              <mc:Choice xmlns:v="urn:schemas-microsoft-com:vml" Requires="v">
                <p:oleObj spid="_x0000_s6198" name="Equation" r:id="rId11" imgW="1205977" imgH="393529" progId="Equation.3">
                  <p:embed/>
                </p:oleObj>
              </mc:Choice>
              <mc:Fallback>
                <p:oleObj name="Equation" r:id="rId11" imgW="1205977" imgH="393529"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05013" y="4953000"/>
                        <a:ext cx="1682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9" name="Object 7">
            <a:extLst>
              <a:ext uri="{FF2B5EF4-FFF2-40B4-BE49-F238E27FC236}">
                <a16:creationId xmlns:a16="http://schemas.microsoft.com/office/drawing/2014/main" id="{BA25636B-9B17-4C7C-A2FC-9F4E9130D865}"/>
              </a:ext>
            </a:extLst>
          </p:cNvPr>
          <p:cNvGraphicFramePr>
            <a:graphicFrameLocks noChangeAspect="1"/>
          </p:cNvGraphicFramePr>
          <p:nvPr/>
        </p:nvGraphicFramePr>
        <p:xfrm>
          <a:off x="4868863" y="4343400"/>
          <a:ext cx="2836862" cy="584200"/>
        </p:xfrm>
        <a:graphic>
          <a:graphicData uri="http://schemas.openxmlformats.org/presentationml/2006/ole">
            <mc:AlternateContent xmlns:mc="http://schemas.openxmlformats.org/markup-compatibility/2006">
              <mc:Choice xmlns:v="urn:schemas-microsoft-com:vml" Requires="v">
                <p:oleObj spid="_x0000_s6199" name="Equation" r:id="rId13" imgW="2032000" imgH="419100" progId="Equation.3">
                  <p:embed/>
                </p:oleObj>
              </mc:Choice>
              <mc:Fallback>
                <p:oleObj name="Equation" r:id="rId13" imgW="2032000" imgH="41910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68863" y="4343400"/>
                        <a:ext cx="28368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60" name="Object 8">
            <a:extLst>
              <a:ext uri="{FF2B5EF4-FFF2-40B4-BE49-F238E27FC236}">
                <a16:creationId xmlns:a16="http://schemas.microsoft.com/office/drawing/2014/main" id="{8CE8A9C6-2E46-4A1B-8D5F-A4BC7CAA3FA2}"/>
              </a:ext>
            </a:extLst>
          </p:cNvPr>
          <p:cNvGraphicFramePr>
            <a:graphicFrameLocks noChangeAspect="1"/>
          </p:cNvGraphicFramePr>
          <p:nvPr/>
        </p:nvGraphicFramePr>
        <p:xfrm>
          <a:off x="4876800" y="5410200"/>
          <a:ext cx="1857375" cy="584200"/>
        </p:xfrm>
        <a:graphic>
          <a:graphicData uri="http://schemas.openxmlformats.org/presentationml/2006/ole">
            <mc:AlternateContent xmlns:mc="http://schemas.openxmlformats.org/markup-compatibility/2006">
              <mc:Choice xmlns:v="urn:schemas-microsoft-com:vml" Requires="v">
                <p:oleObj spid="_x0000_s6200" name="Equation" r:id="rId15" imgW="1333500" imgH="419100" progId="Equation.3">
                  <p:embed/>
                </p:oleObj>
              </mc:Choice>
              <mc:Fallback>
                <p:oleObj name="Equation" r:id="rId15" imgW="1333500" imgH="419100" progId="Equation.3">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76800" y="5410200"/>
                        <a:ext cx="1857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 name="TextBox 47">
            <a:extLst>
              <a:ext uri="{FF2B5EF4-FFF2-40B4-BE49-F238E27FC236}">
                <a16:creationId xmlns:a16="http://schemas.microsoft.com/office/drawing/2014/main" id="{4C7DC0CA-B63B-44EB-AD4A-1C627C847F0E}"/>
              </a:ext>
            </a:extLst>
          </p:cNvPr>
          <p:cNvSpPr txBox="1">
            <a:spLocks noChangeArrowheads="1"/>
          </p:cNvSpPr>
          <p:nvPr/>
        </p:nvSpPr>
        <p:spPr bwMode="auto">
          <a:xfrm>
            <a:off x="1295400" y="2362200"/>
            <a:ext cx="3048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33CC"/>
                </a:solidFill>
              </a:rPr>
              <a:t>Calculate:</a:t>
            </a:r>
          </a:p>
          <a:p>
            <a:pPr eaLnBrk="1" hangingPunct="1"/>
            <a:r>
              <a:rPr lang="en-US" altLang="en-US">
                <a:solidFill>
                  <a:srgbClr val="FF33CC"/>
                </a:solidFill>
              </a:rPr>
              <a:t>1. Relative  stiffness</a:t>
            </a:r>
          </a:p>
          <a:p>
            <a:pPr eaLnBrk="1" hangingPunct="1"/>
            <a:r>
              <a:rPr lang="en-US" altLang="en-US">
                <a:solidFill>
                  <a:srgbClr val="FF33CC"/>
                </a:solidFill>
              </a:rPr>
              <a:t>2. Fixed end moments</a:t>
            </a:r>
          </a:p>
        </p:txBody>
      </p:sp>
      <p:graphicFrame>
        <p:nvGraphicFramePr>
          <p:cNvPr id="23561" name="Object 9">
            <a:extLst>
              <a:ext uri="{FF2B5EF4-FFF2-40B4-BE49-F238E27FC236}">
                <a16:creationId xmlns:a16="http://schemas.microsoft.com/office/drawing/2014/main" id="{FF90FCBC-3566-4504-A0A6-45B5A1FE6330}"/>
              </a:ext>
            </a:extLst>
          </p:cNvPr>
          <p:cNvGraphicFramePr>
            <a:graphicFrameLocks noChangeAspect="1"/>
          </p:cNvGraphicFramePr>
          <p:nvPr/>
        </p:nvGraphicFramePr>
        <p:xfrm>
          <a:off x="4953000" y="6161088"/>
          <a:ext cx="1096963" cy="301625"/>
        </p:xfrm>
        <a:graphic>
          <a:graphicData uri="http://schemas.openxmlformats.org/presentationml/2006/ole">
            <mc:AlternateContent xmlns:mc="http://schemas.openxmlformats.org/markup-compatibility/2006">
              <mc:Choice xmlns:v="urn:schemas-microsoft-com:vml" Requires="v">
                <p:oleObj spid="_x0000_s6201" name="Equation" r:id="rId17" imgW="787058" imgH="215806" progId="Equation.3">
                  <p:embed/>
                </p:oleObj>
              </mc:Choice>
              <mc:Fallback>
                <p:oleObj name="Equation" r:id="rId17" imgW="787058" imgH="215806" progId="Equation.3">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53000" y="6161088"/>
                        <a:ext cx="10969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ppt_x"/>
                                          </p:val>
                                        </p:tav>
                                        <p:tav tm="100000">
                                          <p:val>
                                            <p:strVal val="#ppt_x"/>
                                          </p:val>
                                        </p:tav>
                                      </p:tavLst>
                                    </p:anim>
                                    <p:anim calcmode="lin" valueType="num">
                                      <p:cBhvr additive="base">
                                        <p:cTn id="1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7"/>
                                        </p:tgtEl>
                                        <p:attrNameLst>
                                          <p:attrName>style.visibility</p:attrName>
                                        </p:attrNameLst>
                                      </p:cBhvr>
                                      <p:to>
                                        <p:strVal val="visible"/>
                                      </p:to>
                                    </p:set>
                                    <p:anim calcmode="lin" valueType="num">
                                      <p:cBhvr additive="base">
                                        <p:cTn id="23" dur="500" fill="hold"/>
                                        <p:tgtEl>
                                          <p:spTgt spid="187"/>
                                        </p:tgtEl>
                                        <p:attrNameLst>
                                          <p:attrName>ppt_x</p:attrName>
                                        </p:attrNameLst>
                                      </p:cBhvr>
                                      <p:tavLst>
                                        <p:tav tm="0">
                                          <p:val>
                                            <p:strVal val="#ppt_x"/>
                                          </p:val>
                                        </p:tav>
                                        <p:tav tm="100000">
                                          <p:val>
                                            <p:strVal val="#ppt_x"/>
                                          </p:val>
                                        </p:tav>
                                      </p:tavLst>
                                    </p:anim>
                                    <p:anim calcmode="lin" valueType="num">
                                      <p:cBhvr additive="base">
                                        <p:cTn id="24" dur="500" fill="hold"/>
                                        <p:tgtEl>
                                          <p:spTgt spid="18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500" fill="hold"/>
                                        <p:tgtEl>
                                          <p:spTgt spid="190"/>
                                        </p:tgtEl>
                                        <p:attrNameLst>
                                          <p:attrName>ppt_x</p:attrName>
                                        </p:attrNameLst>
                                      </p:cBhvr>
                                      <p:tavLst>
                                        <p:tav tm="0">
                                          <p:val>
                                            <p:strVal val="#ppt_x"/>
                                          </p:val>
                                        </p:tav>
                                        <p:tav tm="100000">
                                          <p:val>
                                            <p:strVal val="#ppt_x"/>
                                          </p:val>
                                        </p:tav>
                                      </p:tavLst>
                                    </p:anim>
                                    <p:anim calcmode="lin" valueType="num">
                                      <p:cBhvr additive="base">
                                        <p:cTn id="28" dur="500" fill="hold"/>
                                        <p:tgtEl>
                                          <p:spTgt spid="19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188"/>
                                        </p:tgtEl>
                                        <p:attrNameLst>
                                          <p:attrName>style.visibility</p:attrName>
                                        </p:attrNameLst>
                                      </p:cBhvr>
                                      <p:to>
                                        <p:strVal val="visible"/>
                                      </p:to>
                                    </p:set>
                                    <p:animEffect transition="in" filter="diamond(in)">
                                      <p:cBhvr>
                                        <p:cTn id="33" dur="2000"/>
                                        <p:tgtEl>
                                          <p:spTgt spid="18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89"/>
                                        </p:tgtEl>
                                        <p:attrNameLst>
                                          <p:attrName>style.visibility</p:attrName>
                                        </p:attrNameLst>
                                      </p:cBhvr>
                                      <p:to>
                                        <p:strVal val="visible"/>
                                      </p:to>
                                    </p:set>
                                    <p:anim calcmode="lin" valueType="num">
                                      <p:cBhvr additive="base">
                                        <p:cTn id="38" dur="500" fill="hold"/>
                                        <p:tgtEl>
                                          <p:spTgt spid="189"/>
                                        </p:tgtEl>
                                        <p:attrNameLst>
                                          <p:attrName>ppt_x</p:attrName>
                                        </p:attrNameLst>
                                      </p:cBhvr>
                                      <p:tavLst>
                                        <p:tav tm="0">
                                          <p:val>
                                            <p:strVal val="#ppt_x"/>
                                          </p:val>
                                        </p:tav>
                                        <p:tav tm="100000">
                                          <p:val>
                                            <p:strVal val="#ppt_x"/>
                                          </p:val>
                                        </p:tav>
                                      </p:tavLst>
                                    </p:anim>
                                    <p:anim calcmode="lin" valueType="num">
                                      <p:cBhvr additive="base">
                                        <p:cTn id="39" dur="500" fill="hold"/>
                                        <p:tgtEl>
                                          <p:spTgt spid="189"/>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23558"/>
                                        </p:tgtEl>
                                        <p:attrNameLst>
                                          <p:attrName>style.visibility</p:attrName>
                                        </p:attrNameLst>
                                      </p:cBhvr>
                                      <p:to>
                                        <p:strVal val="visible"/>
                                      </p:to>
                                    </p:set>
                                    <p:anim calcmode="lin" valueType="num">
                                      <p:cBhvr additive="base">
                                        <p:cTn id="44" dur="500" fill="hold"/>
                                        <p:tgtEl>
                                          <p:spTgt spid="23558"/>
                                        </p:tgtEl>
                                        <p:attrNameLst>
                                          <p:attrName>ppt_x</p:attrName>
                                        </p:attrNameLst>
                                      </p:cBhvr>
                                      <p:tavLst>
                                        <p:tav tm="0">
                                          <p:val>
                                            <p:strVal val="#ppt_x"/>
                                          </p:val>
                                        </p:tav>
                                        <p:tav tm="100000">
                                          <p:val>
                                            <p:strVal val="#ppt_x"/>
                                          </p:val>
                                        </p:tav>
                                      </p:tavLst>
                                    </p:anim>
                                    <p:anim calcmode="lin" valueType="num">
                                      <p:cBhvr additive="base">
                                        <p:cTn id="45"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91"/>
                                        </p:tgtEl>
                                        <p:attrNameLst>
                                          <p:attrName>style.visibility</p:attrName>
                                        </p:attrNameLst>
                                      </p:cBhvr>
                                      <p:to>
                                        <p:strVal val="visible"/>
                                      </p:to>
                                    </p:set>
                                    <p:anim calcmode="lin" valueType="num">
                                      <p:cBhvr additive="base">
                                        <p:cTn id="50" dur="500" fill="hold"/>
                                        <p:tgtEl>
                                          <p:spTgt spid="191"/>
                                        </p:tgtEl>
                                        <p:attrNameLst>
                                          <p:attrName>ppt_x</p:attrName>
                                        </p:attrNameLst>
                                      </p:cBhvr>
                                      <p:tavLst>
                                        <p:tav tm="0">
                                          <p:val>
                                            <p:strVal val="#ppt_x"/>
                                          </p:val>
                                        </p:tav>
                                        <p:tav tm="100000">
                                          <p:val>
                                            <p:strVal val="#ppt_x"/>
                                          </p:val>
                                        </p:tav>
                                      </p:tavLst>
                                    </p:anim>
                                    <p:anim calcmode="lin" valueType="num">
                                      <p:cBhvr additive="base">
                                        <p:cTn id="51" dur="500" fill="hold"/>
                                        <p:tgtEl>
                                          <p:spTgt spid="191"/>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23559"/>
                                        </p:tgtEl>
                                        <p:attrNameLst>
                                          <p:attrName>style.visibility</p:attrName>
                                        </p:attrNameLst>
                                      </p:cBhvr>
                                      <p:to>
                                        <p:strVal val="visible"/>
                                      </p:to>
                                    </p:set>
                                    <p:anim calcmode="lin" valueType="num">
                                      <p:cBhvr additive="base">
                                        <p:cTn id="56" dur="500" fill="hold"/>
                                        <p:tgtEl>
                                          <p:spTgt spid="23559"/>
                                        </p:tgtEl>
                                        <p:attrNameLst>
                                          <p:attrName>ppt_x</p:attrName>
                                        </p:attrNameLst>
                                      </p:cBhvr>
                                      <p:tavLst>
                                        <p:tav tm="0">
                                          <p:val>
                                            <p:strVal val="#ppt_x"/>
                                          </p:val>
                                        </p:tav>
                                        <p:tav tm="100000">
                                          <p:val>
                                            <p:strVal val="#ppt_x"/>
                                          </p:val>
                                        </p:tav>
                                      </p:tavLst>
                                    </p:anim>
                                    <p:anim calcmode="lin" valueType="num">
                                      <p:cBhvr additive="base">
                                        <p:cTn id="57" dur="500" fill="hold"/>
                                        <p:tgtEl>
                                          <p:spTgt spid="23559"/>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192"/>
                                        </p:tgtEl>
                                        <p:attrNameLst>
                                          <p:attrName>style.visibility</p:attrName>
                                        </p:attrNameLst>
                                      </p:cBhvr>
                                      <p:to>
                                        <p:strVal val="visible"/>
                                      </p:to>
                                    </p:set>
                                    <p:anim calcmode="lin" valueType="num">
                                      <p:cBhvr additive="base">
                                        <p:cTn id="62" dur="500" fill="hold"/>
                                        <p:tgtEl>
                                          <p:spTgt spid="192"/>
                                        </p:tgtEl>
                                        <p:attrNameLst>
                                          <p:attrName>ppt_x</p:attrName>
                                        </p:attrNameLst>
                                      </p:cBhvr>
                                      <p:tavLst>
                                        <p:tav tm="0">
                                          <p:val>
                                            <p:strVal val="#ppt_x"/>
                                          </p:val>
                                        </p:tav>
                                        <p:tav tm="100000">
                                          <p:val>
                                            <p:strVal val="#ppt_x"/>
                                          </p:val>
                                        </p:tav>
                                      </p:tavLst>
                                    </p:anim>
                                    <p:anim calcmode="lin" valueType="num">
                                      <p:cBhvr additive="base">
                                        <p:cTn id="63" dur="500" fill="hold"/>
                                        <p:tgtEl>
                                          <p:spTgt spid="192"/>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23560"/>
                                        </p:tgtEl>
                                        <p:attrNameLst>
                                          <p:attrName>style.visibility</p:attrName>
                                        </p:attrNameLst>
                                      </p:cBhvr>
                                      <p:to>
                                        <p:strVal val="visible"/>
                                      </p:to>
                                    </p:set>
                                    <p:anim calcmode="lin" valueType="num">
                                      <p:cBhvr additive="base">
                                        <p:cTn id="68" dur="500" fill="hold"/>
                                        <p:tgtEl>
                                          <p:spTgt spid="23560"/>
                                        </p:tgtEl>
                                        <p:attrNameLst>
                                          <p:attrName>ppt_x</p:attrName>
                                        </p:attrNameLst>
                                      </p:cBhvr>
                                      <p:tavLst>
                                        <p:tav tm="0">
                                          <p:val>
                                            <p:strVal val="#ppt_x"/>
                                          </p:val>
                                        </p:tav>
                                        <p:tav tm="100000">
                                          <p:val>
                                            <p:strVal val="#ppt_x"/>
                                          </p:val>
                                        </p:tav>
                                      </p:tavLst>
                                    </p:anim>
                                    <p:anim calcmode="lin" valueType="num">
                                      <p:cBhvr additive="base">
                                        <p:cTn id="69" dur="500" fill="hold"/>
                                        <p:tgtEl>
                                          <p:spTgt spid="23560"/>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23561"/>
                                        </p:tgtEl>
                                        <p:attrNameLst>
                                          <p:attrName>style.visibility</p:attrName>
                                        </p:attrNameLst>
                                      </p:cBhvr>
                                      <p:to>
                                        <p:strVal val="visible"/>
                                      </p:to>
                                    </p:set>
                                    <p:anim calcmode="lin" valueType="num">
                                      <p:cBhvr additive="base">
                                        <p:cTn id="74" dur="500" fill="hold"/>
                                        <p:tgtEl>
                                          <p:spTgt spid="23561"/>
                                        </p:tgtEl>
                                        <p:attrNameLst>
                                          <p:attrName>ppt_x</p:attrName>
                                        </p:attrNameLst>
                                      </p:cBhvr>
                                      <p:tavLst>
                                        <p:tav tm="0">
                                          <p:val>
                                            <p:strVal val="#ppt_x"/>
                                          </p:val>
                                        </p:tav>
                                        <p:tav tm="100000">
                                          <p:val>
                                            <p:strVal val="#ppt_x"/>
                                          </p:val>
                                        </p:tav>
                                      </p:tavLst>
                                    </p:anim>
                                    <p:anim calcmode="lin" valueType="num">
                                      <p:cBhvr additive="base">
                                        <p:cTn id="75" dur="500" fill="hold"/>
                                        <p:tgtEl>
                                          <p:spTgt spid="235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7" grpId="0"/>
      <p:bldP spid="190" grpId="0"/>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3500AAA-A2A8-413E-B235-41516E919131}"/>
              </a:ext>
            </a:extLst>
          </p:cNvPr>
          <p:cNvGraphicFramePr>
            <a:graphicFrameLocks noGrp="1"/>
          </p:cNvGraphicFramePr>
          <p:nvPr/>
        </p:nvGraphicFramePr>
        <p:xfrm>
          <a:off x="914400" y="1017588"/>
          <a:ext cx="7543800" cy="1401762"/>
        </p:xfrm>
        <a:graphic>
          <a:graphicData uri="http://schemas.openxmlformats.org/drawingml/2006/table">
            <a:tbl>
              <a:tblPr/>
              <a:tblGrid>
                <a:gridCol w="634716">
                  <a:extLst>
                    <a:ext uri="{9D8B030D-6E8A-4147-A177-3AD203B41FA5}">
                      <a16:colId xmlns:a16="http://schemas.microsoft.com/office/drawing/2014/main" val="20000"/>
                    </a:ext>
                  </a:extLst>
                </a:gridCol>
                <a:gridCol w="1100630">
                  <a:extLst>
                    <a:ext uri="{9D8B030D-6E8A-4147-A177-3AD203B41FA5}">
                      <a16:colId xmlns:a16="http://schemas.microsoft.com/office/drawing/2014/main" val="20001"/>
                    </a:ext>
                  </a:extLst>
                </a:gridCol>
                <a:gridCol w="829779">
                  <a:extLst>
                    <a:ext uri="{9D8B030D-6E8A-4147-A177-3AD203B41FA5}">
                      <a16:colId xmlns:a16="http://schemas.microsoft.com/office/drawing/2014/main" val="20002"/>
                    </a:ext>
                  </a:extLst>
                </a:gridCol>
                <a:gridCol w="829779">
                  <a:extLst>
                    <a:ext uri="{9D8B030D-6E8A-4147-A177-3AD203B41FA5}">
                      <a16:colId xmlns:a16="http://schemas.microsoft.com/office/drawing/2014/main" val="20003"/>
                    </a:ext>
                  </a:extLst>
                </a:gridCol>
                <a:gridCol w="829779">
                  <a:extLst>
                    <a:ext uri="{9D8B030D-6E8A-4147-A177-3AD203B41FA5}">
                      <a16:colId xmlns:a16="http://schemas.microsoft.com/office/drawing/2014/main" val="20004"/>
                    </a:ext>
                  </a:extLst>
                </a:gridCol>
                <a:gridCol w="829779">
                  <a:extLst>
                    <a:ext uri="{9D8B030D-6E8A-4147-A177-3AD203B41FA5}">
                      <a16:colId xmlns:a16="http://schemas.microsoft.com/office/drawing/2014/main" val="20005"/>
                    </a:ext>
                  </a:extLst>
                </a:gridCol>
                <a:gridCol w="829779">
                  <a:extLst>
                    <a:ext uri="{9D8B030D-6E8A-4147-A177-3AD203B41FA5}">
                      <a16:colId xmlns:a16="http://schemas.microsoft.com/office/drawing/2014/main" val="20006"/>
                    </a:ext>
                  </a:extLst>
                </a:gridCol>
                <a:gridCol w="829779">
                  <a:extLst>
                    <a:ext uri="{9D8B030D-6E8A-4147-A177-3AD203B41FA5}">
                      <a16:colId xmlns:a16="http://schemas.microsoft.com/office/drawing/2014/main" val="20007"/>
                    </a:ext>
                  </a:extLst>
                </a:gridCol>
                <a:gridCol w="829779">
                  <a:extLst>
                    <a:ext uri="{9D8B030D-6E8A-4147-A177-3AD203B41FA5}">
                      <a16:colId xmlns:a16="http://schemas.microsoft.com/office/drawing/2014/main" val="20008"/>
                    </a:ext>
                  </a:extLst>
                </a:gridCol>
              </a:tblGrid>
              <a:tr h="350441">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latin typeface="Calibri"/>
                          <a:ea typeface="Times New Roman"/>
                          <a:cs typeface="Times New Roman"/>
                        </a:rPr>
                        <a:t>Joint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2100" dirty="0">
                          <a:latin typeface="Calibri"/>
                          <a:ea typeface="Times New Roman"/>
                          <a:cs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2100" dirty="0">
                          <a:latin typeface="Calibri"/>
                          <a:ea typeface="Times New Roman"/>
                          <a:cs typeface="Times New Roman"/>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2100" dirty="0">
                          <a:latin typeface="Calibri"/>
                          <a:ea typeface="Times New Roman"/>
                          <a:cs typeface="Times New Roman"/>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0441">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solidFill>
                            <a:srgbClr val="FF0000"/>
                          </a:solidFill>
                          <a:latin typeface="Calibri"/>
                          <a:ea typeface="Times New Roman"/>
                          <a:cs typeface="Times New Roman"/>
                        </a:rPr>
                        <a:t>Member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BA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BC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CB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CD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DC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0441">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100" dirty="0">
                          <a:latin typeface="Calibri"/>
                          <a:ea typeface="Times New Roman"/>
                          <a:cs typeface="Times New Roman"/>
                        </a:rPr>
                        <a:t>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0441">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100" dirty="0">
                          <a:latin typeface="Calibri"/>
                          <a:ea typeface="Times New Roman"/>
                          <a:cs typeface="Times New Roman"/>
                        </a:rPr>
                        <a:t>D.F.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0.55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0.45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7" name="Table 16">
            <a:extLst>
              <a:ext uri="{FF2B5EF4-FFF2-40B4-BE49-F238E27FC236}">
                <a16:creationId xmlns:a16="http://schemas.microsoft.com/office/drawing/2014/main" id="{E729B397-9A01-4E43-B9F5-480F04AD2136}"/>
              </a:ext>
            </a:extLst>
          </p:cNvPr>
          <p:cNvGraphicFramePr>
            <a:graphicFrameLocks noGrp="1"/>
          </p:cNvGraphicFramePr>
          <p:nvPr/>
        </p:nvGraphicFramePr>
        <p:xfrm>
          <a:off x="914400" y="2432050"/>
          <a:ext cx="7543800" cy="701675"/>
        </p:xfrm>
        <a:graphic>
          <a:graphicData uri="http://schemas.openxmlformats.org/drawingml/2006/table">
            <a:tbl>
              <a:tblPr/>
              <a:tblGrid>
                <a:gridCol w="634715">
                  <a:extLst>
                    <a:ext uri="{9D8B030D-6E8A-4147-A177-3AD203B41FA5}">
                      <a16:colId xmlns:a16="http://schemas.microsoft.com/office/drawing/2014/main" val="20000"/>
                    </a:ext>
                  </a:extLst>
                </a:gridCol>
                <a:gridCol w="1100629">
                  <a:extLst>
                    <a:ext uri="{9D8B030D-6E8A-4147-A177-3AD203B41FA5}">
                      <a16:colId xmlns:a16="http://schemas.microsoft.com/office/drawing/2014/main" val="20001"/>
                    </a:ext>
                  </a:extLst>
                </a:gridCol>
                <a:gridCol w="829779">
                  <a:extLst>
                    <a:ext uri="{9D8B030D-6E8A-4147-A177-3AD203B41FA5}">
                      <a16:colId xmlns:a16="http://schemas.microsoft.com/office/drawing/2014/main" val="20002"/>
                    </a:ext>
                  </a:extLst>
                </a:gridCol>
                <a:gridCol w="829779">
                  <a:extLst>
                    <a:ext uri="{9D8B030D-6E8A-4147-A177-3AD203B41FA5}">
                      <a16:colId xmlns:a16="http://schemas.microsoft.com/office/drawing/2014/main" val="20003"/>
                    </a:ext>
                  </a:extLst>
                </a:gridCol>
                <a:gridCol w="829779">
                  <a:extLst>
                    <a:ext uri="{9D8B030D-6E8A-4147-A177-3AD203B41FA5}">
                      <a16:colId xmlns:a16="http://schemas.microsoft.com/office/drawing/2014/main" val="20004"/>
                    </a:ext>
                  </a:extLst>
                </a:gridCol>
                <a:gridCol w="829779">
                  <a:extLst>
                    <a:ext uri="{9D8B030D-6E8A-4147-A177-3AD203B41FA5}">
                      <a16:colId xmlns:a16="http://schemas.microsoft.com/office/drawing/2014/main" val="20005"/>
                    </a:ext>
                  </a:extLst>
                </a:gridCol>
                <a:gridCol w="829779">
                  <a:extLst>
                    <a:ext uri="{9D8B030D-6E8A-4147-A177-3AD203B41FA5}">
                      <a16:colId xmlns:a16="http://schemas.microsoft.com/office/drawing/2014/main" val="20006"/>
                    </a:ext>
                  </a:extLst>
                </a:gridCol>
                <a:gridCol w="829779">
                  <a:extLst>
                    <a:ext uri="{9D8B030D-6E8A-4147-A177-3AD203B41FA5}">
                      <a16:colId xmlns:a16="http://schemas.microsoft.com/office/drawing/2014/main" val="20007"/>
                    </a:ext>
                  </a:extLst>
                </a:gridCol>
                <a:gridCol w="829779">
                  <a:extLst>
                    <a:ext uri="{9D8B030D-6E8A-4147-A177-3AD203B41FA5}">
                      <a16:colId xmlns:a16="http://schemas.microsoft.com/office/drawing/2014/main" val="20008"/>
                    </a:ext>
                  </a:extLst>
                </a:gridCol>
              </a:tblGrid>
              <a:tr h="701675">
                <a:tc>
                  <a:txBody>
                    <a:bodyPr/>
                    <a:lstStyle/>
                    <a:p>
                      <a:pPr marL="0" marR="0">
                        <a:lnSpc>
                          <a:spcPct val="115000"/>
                        </a:lnSpc>
                        <a:spcBef>
                          <a:spcPts val="0"/>
                        </a:spcBef>
                        <a:spcAft>
                          <a:spcPts val="0"/>
                        </a:spcAft>
                      </a:pPr>
                      <a:r>
                        <a:rPr lang="en-US" sz="1900" dirty="0">
                          <a:latin typeface="Calibri"/>
                          <a:ea typeface="Times New Roman"/>
                          <a:cs typeface="Times New Roman"/>
                        </a:rPr>
                        <a:t>1st</a:t>
                      </a:r>
                    </a:p>
                    <a:p>
                      <a:pPr marL="0" marR="0">
                        <a:lnSpc>
                          <a:spcPct val="115000"/>
                        </a:lnSpc>
                        <a:spcBef>
                          <a:spcPts val="0"/>
                        </a:spcBef>
                        <a:spcAft>
                          <a:spcPts val="0"/>
                        </a:spcAft>
                      </a:pPr>
                      <a:r>
                        <a:rPr lang="en-US" sz="1900" dirty="0">
                          <a:latin typeface="Calibri"/>
                          <a:ea typeface="Times New Roman"/>
                          <a:cs typeface="Times New Roman"/>
                        </a:rPr>
                        <a:t>cycle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latin typeface="Calibri"/>
                          <a:ea typeface="Times New Roman"/>
                          <a:cs typeface="Times New Roman"/>
                        </a:rPr>
                        <a:t>FEM</a:t>
                      </a:r>
                    </a:p>
                    <a:p>
                      <a:pPr marL="0" marR="0">
                        <a:lnSpc>
                          <a:spcPct val="115000"/>
                        </a:lnSpc>
                        <a:spcBef>
                          <a:spcPts val="0"/>
                        </a:spcBef>
                        <a:spcAft>
                          <a:spcPts val="0"/>
                        </a:spcAft>
                      </a:pPr>
                      <a:r>
                        <a:rPr lang="en-US" sz="2100" dirty="0">
                          <a:latin typeface="Calibri"/>
                          <a:ea typeface="Times New Roman"/>
                          <a:cs typeface="Times New Roman"/>
                        </a:rPr>
                        <a:t>Balance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-22.5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-26.67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13.33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8" name="TextBox 17">
            <a:extLst>
              <a:ext uri="{FF2B5EF4-FFF2-40B4-BE49-F238E27FC236}">
                <a16:creationId xmlns:a16="http://schemas.microsoft.com/office/drawing/2014/main" id="{FB8B0B3C-9ADE-467D-A227-EE2B690A5118}"/>
              </a:ext>
            </a:extLst>
          </p:cNvPr>
          <p:cNvSpPr txBox="1">
            <a:spLocks noChangeArrowheads="1"/>
          </p:cNvSpPr>
          <p:nvPr/>
        </p:nvSpPr>
        <p:spPr bwMode="auto">
          <a:xfrm>
            <a:off x="3657600" y="2693988"/>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a:t>
            </a:r>
            <a:r>
              <a:rPr lang="en-US" altLang="en-US" sz="2000">
                <a:solidFill>
                  <a:srgbClr val="FF0000"/>
                </a:solidFill>
              </a:rPr>
              <a:t>6</a:t>
            </a:r>
          </a:p>
        </p:txBody>
      </p:sp>
      <p:sp>
        <p:nvSpPr>
          <p:cNvPr id="19" name="TextBox 18">
            <a:extLst>
              <a:ext uri="{FF2B5EF4-FFF2-40B4-BE49-F238E27FC236}">
                <a16:creationId xmlns:a16="http://schemas.microsoft.com/office/drawing/2014/main" id="{130E43CD-A28B-49C9-B6F5-8931053EACD0}"/>
              </a:ext>
            </a:extLst>
          </p:cNvPr>
          <p:cNvSpPr txBox="1">
            <a:spLocks noChangeArrowheads="1"/>
          </p:cNvSpPr>
          <p:nvPr/>
        </p:nvSpPr>
        <p:spPr bwMode="auto">
          <a:xfrm>
            <a:off x="2833688" y="2722563"/>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a:t>
            </a:r>
          </a:p>
        </p:txBody>
      </p:sp>
      <p:sp>
        <p:nvSpPr>
          <p:cNvPr id="20" name="TextBox 19">
            <a:extLst>
              <a:ext uri="{FF2B5EF4-FFF2-40B4-BE49-F238E27FC236}">
                <a16:creationId xmlns:a16="http://schemas.microsoft.com/office/drawing/2014/main" id="{83C68CD2-AE99-46F2-99EA-F8B809CAFBFA}"/>
              </a:ext>
            </a:extLst>
          </p:cNvPr>
          <p:cNvSpPr txBox="1">
            <a:spLocks noChangeArrowheads="1"/>
          </p:cNvSpPr>
          <p:nvPr/>
        </p:nvSpPr>
        <p:spPr bwMode="auto">
          <a:xfrm>
            <a:off x="4495800" y="2693988"/>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solidFill>
                  <a:srgbClr val="FF0000"/>
                </a:solidFill>
              </a:rPr>
              <a:t>-9</a:t>
            </a:r>
          </a:p>
        </p:txBody>
      </p:sp>
      <p:sp>
        <p:nvSpPr>
          <p:cNvPr id="23" name="TextBox 22">
            <a:extLst>
              <a:ext uri="{FF2B5EF4-FFF2-40B4-BE49-F238E27FC236}">
                <a16:creationId xmlns:a16="http://schemas.microsoft.com/office/drawing/2014/main" id="{8869AFB1-7389-44FB-B8FA-CDFE129983D9}"/>
              </a:ext>
            </a:extLst>
          </p:cNvPr>
          <p:cNvSpPr txBox="1">
            <a:spLocks noChangeArrowheads="1"/>
          </p:cNvSpPr>
          <p:nvPr/>
        </p:nvSpPr>
        <p:spPr bwMode="auto">
          <a:xfrm>
            <a:off x="7772400" y="2693988"/>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a:t>
            </a:r>
          </a:p>
        </p:txBody>
      </p:sp>
      <p:grpSp>
        <p:nvGrpSpPr>
          <p:cNvPr id="3" name="Group 72">
            <a:extLst>
              <a:ext uri="{FF2B5EF4-FFF2-40B4-BE49-F238E27FC236}">
                <a16:creationId xmlns:a16="http://schemas.microsoft.com/office/drawing/2014/main" id="{B497D8AF-773B-41F1-AB8C-5CB86970CCBE}"/>
              </a:ext>
            </a:extLst>
          </p:cNvPr>
          <p:cNvGrpSpPr>
            <a:grpSpLocks/>
          </p:cNvGrpSpPr>
          <p:nvPr/>
        </p:nvGrpSpPr>
        <p:grpSpPr bwMode="auto">
          <a:xfrm>
            <a:off x="2057400" y="4978400"/>
            <a:ext cx="5257800" cy="1014413"/>
            <a:chOff x="2056607" y="4419600"/>
            <a:chExt cx="5258593" cy="1014435"/>
          </a:xfrm>
        </p:grpSpPr>
        <p:cxnSp>
          <p:nvCxnSpPr>
            <p:cNvPr id="39" name="Straight Connector 38">
              <a:extLst>
                <a:ext uri="{FF2B5EF4-FFF2-40B4-BE49-F238E27FC236}">
                  <a16:creationId xmlns:a16="http://schemas.microsoft.com/office/drawing/2014/main" id="{767840F4-150C-437B-B220-ACEBDFFACD9A}"/>
                </a:ext>
              </a:extLst>
            </p:cNvPr>
            <p:cNvCxnSpPr/>
            <p:nvPr/>
          </p:nvCxnSpPr>
          <p:spPr>
            <a:xfrm>
              <a:off x="2056607" y="5157804"/>
              <a:ext cx="5258593"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9254277-699F-42FC-92A5-36F092932F1B}"/>
                </a:ext>
              </a:extLst>
            </p:cNvPr>
            <p:cNvCxnSpPr/>
            <p:nvPr/>
          </p:nvCxnSpPr>
          <p:spPr>
            <a:xfrm rot="5400000">
              <a:off x="7115965" y="5168123"/>
              <a:ext cx="396884" cy="158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Isosceles Triangle 40">
              <a:extLst>
                <a:ext uri="{FF2B5EF4-FFF2-40B4-BE49-F238E27FC236}">
                  <a16:creationId xmlns:a16="http://schemas.microsoft.com/office/drawing/2014/main" id="{B221384D-A1AB-4C88-A6A9-A0555CA6037E}"/>
                </a:ext>
              </a:extLst>
            </p:cNvPr>
            <p:cNvSpPr/>
            <p:nvPr/>
          </p:nvSpPr>
          <p:spPr>
            <a:xfrm>
              <a:off x="2818722" y="5157804"/>
              <a:ext cx="228634" cy="252417"/>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42" name="Isosceles Triangle 41">
              <a:extLst>
                <a:ext uri="{FF2B5EF4-FFF2-40B4-BE49-F238E27FC236}">
                  <a16:creationId xmlns:a16="http://schemas.microsoft.com/office/drawing/2014/main" id="{2A07FBFC-BF93-4B40-9E81-D58EAE3BF621}"/>
                </a:ext>
              </a:extLst>
            </p:cNvPr>
            <p:cNvSpPr/>
            <p:nvPr/>
          </p:nvSpPr>
          <p:spPr>
            <a:xfrm>
              <a:off x="5714759" y="5157804"/>
              <a:ext cx="228634" cy="252417"/>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43" name="Isosceles Triangle 42">
              <a:extLst>
                <a:ext uri="{FF2B5EF4-FFF2-40B4-BE49-F238E27FC236}">
                  <a16:creationId xmlns:a16="http://schemas.microsoft.com/office/drawing/2014/main" id="{B6843BA9-B219-4468-A756-476D29FFDBFD}"/>
                </a:ext>
              </a:extLst>
            </p:cNvPr>
            <p:cNvSpPr/>
            <p:nvPr/>
          </p:nvSpPr>
          <p:spPr>
            <a:xfrm>
              <a:off x="4342952" y="5181617"/>
              <a:ext cx="304846" cy="252418"/>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cxnSp>
          <p:nvCxnSpPr>
            <p:cNvPr id="44" name="Straight Arrow Connector 43">
              <a:extLst>
                <a:ext uri="{FF2B5EF4-FFF2-40B4-BE49-F238E27FC236}">
                  <a16:creationId xmlns:a16="http://schemas.microsoft.com/office/drawing/2014/main" id="{02A85A62-2C15-4820-8BC5-4087806D2D2E}"/>
                </a:ext>
              </a:extLst>
            </p:cNvPr>
            <p:cNvCxnSpPr/>
            <p:nvPr/>
          </p:nvCxnSpPr>
          <p:spPr>
            <a:xfrm rot="5400000">
              <a:off x="3688832" y="4930786"/>
              <a:ext cx="436571"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0713C29-021C-433B-B335-74823AD4317F}"/>
                </a:ext>
              </a:extLst>
            </p:cNvPr>
            <p:cNvCxnSpPr/>
            <p:nvPr/>
          </p:nvCxnSpPr>
          <p:spPr>
            <a:xfrm rot="5400000">
              <a:off x="1858959" y="4936343"/>
              <a:ext cx="396884"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Freeform 45">
              <a:extLst>
                <a:ext uri="{FF2B5EF4-FFF2-40B4-BE49-F238E27FC236}">
                  <a16:creationId xmlns:a16="http://schemas.microsoft.com/office/drawing/2014/main" id="{0EED174D-14B9-4F5D-A362-1366AC695B39}"/>
                </a:ext>
              </a:extLst>
            </p:cNvPr>
            <p:cNvSpPr/>
            <p:nvPr/>
          </p:nvSpPr>
          <p:spPr>
            <a:xfrm flipH="1">
              <a:off x="6629297" y="4578353"/>
              <a:ext cx="533480" cy="222255"/>
            </a:xfrm>
            <a:custGeom>
              <a:avLst/>
              <a:gdLst>
                <a:gd name="connsiteX0" fmla="*/ 0 w 512618"/>
                <a:gd name="connsiteY0" fmla="*/ 286327 h 286327"/>
                <a:gd name="connsiteX1" fmla="*/ 110836 w 512618"/>
                <a:gd name="connsiteY1" fmla="*/ 36945 h 286327"/>
                <a:gd name="connsiteX2" fmla="*/ 512618 w 512618"/>
                <a:gd name="connsiteY2" fmla="*/ 64655 h 286327"/>
                <a:gd name="connsiteX3" fmla="*/ 512618 w 512618"/>
                <a:gd name="connsiteY3" fmla="*/ 64655 h 286327"/>
              </a:gdLst>
              <a:ahLst/>
              <a:cxnLst>
                <a:cxn ang="0">
                  <a:pos x="connsiteX0" y="connsiteY0"/>
                </a:cxn>
                <a:cxn ang="0">
                  <a:pos x="connsiteX1" y="connsiteY1"/>
                </a:cxn>
                <a:cxn ang="0">
                  <a:pos x="connsiteX2" y="connsiteY2"/>
                </a:cxn>
                <a:cxn ang="0">
                  <a:pos x="connsiteX3" y="connsiteY3"/>
                </a:cxn>
              </a:cxnLst>
              <a:rect l="l" t="t" r="r" b="b"/>
              <a:pathLst>
                <a:path w="512618" h="286327">
                  <a:moveTo>
                    <a:pt x="0" y="286327"/>
                  </a:moveTo>
                  <a:cubicBezTo>
                    <a:pt x="12700" y="180108"/>
                    <a:pt x="25400" y="73890"/>
                    <a:pt x="110836" y="36945"/>
                  </a:cubicBezTo>
                  <a:cubicBezTo>
                    <a:pt x="196272" y="0"/>
                    <a:pt x="512618" y="64655"/>
                    <a:pt x="512618" y="64655"/>
                  </a:cubicBezTo>
                  <a:lnTo>
                    <a:pt x="512618" y="64655"/>
                  </a:lnTo>
                </a:path>
              </a:pathLst>
            </a:cu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35013" name="TextBox 46">
              <a:extLst>
                <a:ext uri="{FF2B5EF4-FFF2-40B4-BE49-F238E27FC236}">
                  <a16:creationId xmlns:a16="http://schemas.microsoft.com/office/drawing/2014/main" id="{0520E331-9AA4-4652-AF04-0940FAEDBA31}"/>
                </a:ext>
              </a:extLst>
            </p:cNvPr>
            <p:cNvSpPr txBox="1">
              <a:spLocks noChangeArrowheads="1"/>
            </p:cNvSpPr>
            <p:nvPr/>
          </p:nvSpPr>
          <p:spPr bwMode="auto">
            <a:xfrm>
              <a:off x="6172200" y="4419600"/>
              <a:ext cx="685800" cy="36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2k/ft</a:t>
              </a:r>
            </a:p>
          </p:txBody>
        </p:sp>
        <p:sp>
          <p:nvSpPr>
            <p:cNvPr id="35014" name="TextBox 47">
              <a:extLst>
                <a:ext uri="{FF2B5EF4-FFF2-40B4-BE49-F238E27FC236}">
                  <a16:creationId xmlns:a16="http://schemas.microsoft.com/office/drawing/2014/main" id="{F6AC4F58-1BE1-4C5E-8F8F-FDC3414DF180}"/>
                </a:ext>
              </a:extLst>
            </p:cNvPr>
            <p:cNvSpPr txBox="1">
              <a:spLocks noChangeArrowheads="1"/>
            </p:cNvSpPr>
            <p:nvPr/>
          </p:nvSpPr>
          <p:spPr bwMode="auto">
            <a:xfrm>
              <a:off x="2057400" y="457786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4k</a:t>
              </a:r>
            </a:p>
          </p:txBody>
        </p:sp>
        <p:sp>
          <p:nvSpPr>
            <p:cNvPr id="35015" name="TextBox 48">
              <a:extLst>
                <a:ext uri="{FF2B5EF4-FFF2-40B4-BE49-F238E27FC236}">
                  <a16:creationId xmlns:a16="http://schemas.microsoft.com/office/drawing/2014/main" id="{A9532F0F-E86C-4A80-BBE5-771BCE6D1165}"/>
                </a:ext>
              </a:extLst>
            </p:cNvPr>
            <p:cNvSpPr txBox="1">
              <a:spLocks noChangeArrowheads="1"/>
            </p:cNvSpPr>
            <p:nvPr/>
          </p:nvSpPr>
          <p:spPr bwMode="auto">
            <a:xfrm>
              <a:off x="3429000" y="45720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15k</a:t>
              </a:r>
            </a:p>
          </p:txBody>
        </p:sp>
        <p:cxnSp>
          <p:nvCxnSpPr>
            <p:cNvPr id="63" name="Straight Connector 62">
              <a:extLst>
                <a:ext uri="{FF2B5EF4-FFF2-40B4-BE49-F238E27FC236}">
                  <a16:creationId xmlns:a16="http://schemas.microsoft.com/office/drawing/2014/main" id="{D5477E33-32EB-4790-B4E2-D41DCC4AD7C8}"/>
                </a:ext>
              </a:extLst>
            </p:cNvPr>
            <p:cNvCxnSpPr>
              <a:stCxn id="42" idx="0"/>
            </p:cNvCxnSpPr>
            <p:nvPr/>
          </p:nvCxnSpPr>
          <p:spPr>
            <a:xfrm rot="5400000" flipH="1" flipV="1">
              <a:off x="6349878" y="4268694"/>
              <a:ext cx="368308" cy="14099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35B6D6D-EC56-47FF-913A-6EC681500E83}"/>
                </a:ext>
              </a:extLst>
            </p:cNvPr>
            <p:cNvCxnSpPr/>
            <p:nvPr/>
          </p:nvCxnSpPr>
          <p:spPr>
            <a:xfrm rot="5400000">
              <a:off x="7043722" y="4984762"/>
              <a:ext cx="392121"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B1283DD-F043-4F46-B344-014E9EF114CD}"/>
                </a:ext>
              </a:extLst>
            </p:cNvPr>
            <p:cNvCxnSpPr/>
            <p:nvPr/>
          </p:nvCxnSpPr>
          <p:spPr>
            <a:xfrm rot="5400000">
              <a:off x="6782533" y="5028419"/>
              <a:ext cx="304807"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88EA25F-C429-4CCD-AEB4-44B285ECC568}"/>
                </a:ext>
              </a:extLst>
            </p:cNvPr>
            <p:cNvCxnSpPr/>
            <p:nvPr/>
          </p:nvCxnSpPr>
          <p:spPr>
            <a:xfrm rot="5400000">
              <a:off x="6439577" y="5066520"/>
              <a:ext cx="228605"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F5BB9A0-AABC-46DB-8D3C-6036DA728EE0}"/>
                </a:ext>
              </a:extLst>
            </p:cNvPr>
            <p:cNvCxnSpPr/>
            <p:nvPr/>
          </p:nvCxnSpPr>
          <p:spPr>
            <a:xfrm rot="5400000">
              <a:off x="6196642" y="5118907"/>
              <a:ext cx="65089" cy="381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1" name="TextBox 80">
            <a:extLst>
              <a:ext uri="{FF2B5EF4-FFF2-40B4-BE49-F238E27FC236}">
                <a16:creationId xmlns:a16="http://schemas.microsoft.com/office/drawing/2014/main" id="{A8DF8EFE-B51C-40FE-A0D2-293031C6AC1A}"/>
              </a:ext>
            </a:extLst>
          </p:cNvPr>
          <p:cNvSpPr txBox="1">
            <a:spLocks noChangeArrowheads="1"/>
          </p:cNvSpPr>
          <p:nvPr/>
        </p:nvSpPr>
        <p:spPr bwMode="auto">
          <a:xfrm>
            <a:off x="3429000" y="6029325"/>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FF00FF"/>
                </a:solidFill>
              </a:rPr>
              <a:t>Draw SFD &amp; BMD</a:t>
            </a:r>
          </a:p>
        </p:txBody>
      </p:sp>
      <p:sp>
        <p:nvSpPr>
          <p:cNvPr id="50" name="TextBox 49">
            <a:extLst>
              <a:ext uri="{FF2B5EF4-FFF2-40B4-BE49-F238E27FC236}">
                <a16:creationId xmlns:a16="http://schemas.microsoft.com/office/drawing/2014/main" id="{DF222D0F-5789-41AF-B128-7A9380E89BED}"/>
              </a:ext>
            </a:extLst>
          </p:cNvPr>
          <p:cNvSpPr txBox="1">
            <a:spLocks noChangeArrowheads="1"/>
          </p:cNvSpPr>
          <p:nvPr/>
        </p:nvSpPr>
        <p:spPr bwMode="auto">
          <a:xfrm>
            <a:off x="5181600" y="2693988"/>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solidFill>
                  <a:srgbClr val="FF0000"/>
                </a:solidFill>
              </a:rPr>
              <a:t>14.67</a:t>
            </a:r>
          </a:p>
        </p:txBody>
      </p:sp>
      <p:sp>
        <p:nvSpPr>
          <p:cNvPr id="51" name="TextBox 50">
            <a:extLst>
              <a:ext uri="{FF2B5EF4-FFF2-40B4-BE49-F238E27FC236}">
                <a16:creationId xmlns:a16="http://schemas.microsoft.com/office/drawing/2014/main" id="{C392E59B-9D1F-4C17-BA07-3DD3D6A8F1D5}"/>
              </a:ext>
            </a:extLst>
          </p:cNvPr>
          <p:cNvSpPr txBox="1">
            <a:spLocks noChangeArrowheads="1"/>
          </p:cNvSpPr>
          <p:nvPr/>
        </p:nvSpPr>
        <p:spPr bwMode="auto">
          <a:xfrm>
            <a:off x="6019800" y="2693988"/>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solidFill>
                  <a:srgbClr val="FF0000"/>
                </a:solidFill>
              </a:rPr>
              <a:t>12</a:t>
            </a:r>
          </a:p>
        </p:txBody>
      </p:sp>
      <p:sp>
        <p:nvSpPr>
          <p:cNvPr id="52" name="TextBox 51">
            <a:extLst>
              <a:ext uri="{FF2B5EF4-FFF2-40B4-BE49-F238E27FC236}">
                <a16:creationId xmlns:a16="http://schemas.microsoft.com/office/drawing/2014/main" id="{CDA8C4F4-77BF-4990-887A-154CBB50B48C}"/>
              </a:ext>
            </a:extLst>
          </p:cNvPr>
          <p:cNvSpPr txBox="1">
            <a:spLocks noChangeArrowheads="1"/>
          </p:cNvSpPr>
          <p:nvPr/>
        </p:nvSpPr>
        <p:spPr bwMode="auto">
          <a:xfrm>
            <a:off x="6781800" y="2693988"/>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solidFill>
                  <a:srgbClr val="FF0000"/>
                </a:solidFill>
              </a:rPr>
              <a:t>-1.33</a:t>
            </a:r>
          </a:p>
        </p:txBody>
      </p:sp>
      <p:graphicFrame>
        <p:nvGraphicFramePr>
          <p:cNvPr id="53" name="Table 52">
            <a:extLst>
              <a:ext uri="{FF2B5EF4-FFF2-40B4-BE49-F238E27FC236}">
                <a16:creationId xmlns:a16="http://schemas.microsoft.com/office/drawing/2014/main" id="{01D7CB9A-3876-46A3-B854-EC38BF975115}"/>
              </a:ext>
            </a:extLst>
          </p:cNvPr>
          <p:cNvGraphicFramePr>
            <a:graphicFrameLocks noGrp="1"/>
          </p:cNvGraphicFramePr>
          <p:nvPr/>
        </p:nvGraphicFramePr>
        <p:xfrm>
          <a:off x="914400" y="3127375"/>
          <a:ext cx="7543800" cy="701675"/>
        </p:xfrm>
        <a:graphic>
          <a:graphicData uri="http://schemas.openxmlformats.org/drawingml/2006/table">
            <a:tbl>
              <a:tblPr/>
              <a:tblGrid>
                <a:gridCol w="634715">
                  <a:extLst>
                    <a:ext uri="{9D8B030D-6E8A-4147-A177-3AD203B41FA5}">
                      <a16:colId xmlns:a16="http://schemas.microsoft.com/office/drawing/2014/main" val="20000"/>
                    </a:ext>
                  </a:extLst>
                </a:gridCol>
                <a:gridCol w="1100629">
                  <a:extLst>
                    <a:ext uri="{9D8B030D-6E8A-4147-A177-3AD203B41FA5}">
                      <a16:colId xmlns:a16="http://schemas.microsoft.com/office/drawing/2014/main" val="20001"/>
                    </a:ext>
                  </a:extLst>
                </a:gridCol>
                <a:gridCol w="829779">
                  <a:extLst>
                    <a:ext uri="{9D8B030D-6E8A-4147-A177-3AD203B41FA5}">
                      <a16:colId xmlns:a16="http://schemas.microsoft.com/office/drawing/2014/main" val="20002"/>
                    </a:ext>
                  </a:extLst>
                </a:gridCol>
                <a:gridCol w="829779">
                  <a:extLst>
                    <a:ext uri="{9D8B030D-6E8A-4147-A177-3AD203B41FA5}">
                      <a16:colId xmlns:a16="http://schemas.microsoft.com/office/drawing/2014/main" val="20003"/>
                    </a:ext>
                  </a:extLst>
                </a:gridCol>
                <a:gridCol w="829779">
                  <a:extLst>
                    <a:ext uri="{9D8B030D-6E8A-4147-A177-3AD203B41FA5}">
                      <a16:colId xmlns:a16="http://schemas.microsoft.com/office/drawing/2014/main" val="20004"/>
                    </a:ext>
                  </a:extLst>
                </a:gridCol>
                <a:gridCol w="829779">
                  <a:extLst>
                    <a:ext uri="{9D8B030D-6E8A-4147-A177-3AD203B41FA5}">
                      <a16:colId xmlns:a16="http://schemas.microsoft.com/office/drawing/2014/main" val="20005"/>
                    </a:ext>
                  </a:extLst>
                </a:gridCol>
                <a:gridCol w="829779">
                  <a:extLst>
                    <a:ext uri="{9D8B030D-6E8A-4147-A177-3AD203B41FA5}">
                      <a16:colId xmlns:a16="http://schemas.microsoft.com/office/drawing/2014/main" val="20006"/>
                    </a:ext>
                  </a:extLst>
                </a:gridCol>
                <a:gridCol w="829779">
                  <a:extLst>
                    <a:ext uri="{9D8B030D-6E8A-4147-A177-3AD203B41FA5}">
                      <a16:colId xmlns:a16="http://schemas.microsoft.com/office/drawing/2014/main" val="20007"/>
                    </a:ext>
                  </a:extLst>
                </a:gridCol>
                <a:gridCol w="829779">
                  <a:extLst>
                    <a:ext uri="{9D8B030D-6E8A-4147-A177-3AD203B41FA5}">
                      <a16:colId xmlns:a16="http://schemas.microsoft.com/office/drawing/2014/main" val="20008"/>
                    </a:ext>
                  </a:extLst>
                </a:gridCol>
              </a:tblGrid>
              <a:tr h="701675">
                <a:tc>
                  <a:txBody>
                    <a:bodyPr/>
                    <a:lstStyle/>
                    <a:p>
                      <a:pPr marL="0" marR="0">
                        <a:lnSpc>
                          <a:spcPct val="115000"/>
                        </a:lnSpc>
                        <a:spcBef>
                          <a:spcPts val="0"/>
                        </a:spcBef>
                        <a:spcAft>
                          <a:spcPts val="0"/>
                        </a:spcAft>
                      </a:pPr>
                      <a:r>
                        <a:rPr lang="en-US" sz="1900" dirty="0">
                          <a:latin typeface="Calibri"/>
                          <a:ea typeface="Times New Roman"/>
                          <a:cs typeface="Times New Roman"/>
                        </a:rPr>
                        <a:t>2nd</a:t>
                      </a:r>
                    </a:p>
                    <a:p>
                      <a:pPr marL="0" marR="0">
                        <a:lnSpc>
                          <a:spcPct val="115000"/>
                        </a:lnSpc>
                        <a:spcBef>
                          <a:spcPts val="0"/>
                        </a:spcBef>
                        <a:spcAft>
                          <a:spcPts val="0"/>
                        </a:spcAft>
                      </a:pPr>
                      <a:r>
                        <a:rPr lang="en-US" sz="1900" dirty="0">
                          <a:latin typeface="Calibri"/>
                          <a:ea typeface="Times New Roman"/>
                          <a:cs typeface="Times New Roman"/>
                        </a:rPr>
                        <a:t>cycle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latin typeface="Calibri"/>
                          <a:ea typeface="Times New Roman"/>
                          <a:cs typeface="Times New Roman"/>
                        </a:rPr>
                        <a:t>CO</a:t>
                      </a:r>
                    </a:p>
                    <a:p>
                      <a:pPr marL="0" marR="0">
                        <a:lnSpc>
                          <a:spcPct val="115000"/>
                        </a:lnSpc>
                        <a:spcBef>
                          <a:spcPts val="0"/>
                        </a:spcBef>
                        <a:spcAft>
                          <a:spcPts val="0"/>
                        </a:spcAft>
                      </a:pPr>
                      <a:r>
                        <a:rPr lang="en-US" sz="2100" dirty="0">
                          <a:latin typeface="Calibri"/>
                          <a:ea typeface="Times New Roman"/>
                          <a:cs typeface="Times New Roman"/>
                        </a:rPr>
                        <a:t>Balance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7.33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-0.66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4" name="TextBox 53">
            <a:extLst>
              <a:ext uri="{FF2B5EF4-FFF2-40B4-BE49-F238E27FC236}">
                <a16:creationId xmlns:a16="http://schemas.microsoft.com/office/drawing/2014/main" id="{67C542D9-B85D-4709-8832-901D8A77EAE6}"/>
              </a:ext>
            </a:extLst>
          </p:cNvPr>
          <p:cNvSpPr txBox="1">
            <a:spLocks noChangeArrowheads="1"/>
          </p:cNvSpPr>
          <p:nvPr/>
        </p:nvSpPr>
        <p:spPr bwMode="auto">
          <a:xfrm>
            <a:off x="3505200" y="33909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a:t>
            </a:r>
            <a:r>
              <a:rPr lang="en-US" altLang="en-US" sz="2000">
                <a:solidFill>
                  <a:srgbClr val="FF0000"/>
                </a:solidFill>
              </a:rPr>
              <a:t>2.93</a:t>
            </a:r>
          </a:p>
        </p:txBody>
      </p:sp>
      <p:sp>
        <p:nvSpPr>
          <p:cNvPr id="55" name="TextBox 54">
            <a:extLst>
              <a:ext uri="{FF2B5EF4-FFF2-40B4-BE49-F238E27FC236}">
                <a16:creationId xmlns:a16="http://schemas.microsoft.com/office/drawing/2014/main" id="{C6027907-B7F5-41C9-82FB-535E83306603}"/>
              </a:ext>
            </a:extLst>
          </p:cNvPr>
          <p:cNvSpPr txBox="1">
            <a:spLocks noChangeArrowheads="1"/>
          </p:cNvSpPr>
          <p:nvPr/>
        </p:nvSpPr>
        <p:spPr bwMode="auto">
          <a:xfrm>
            <a:off x="2833688" y="3417888"/>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a:t>
            </a:r>
          </a:p>
        </p:txBody>
      </p:sp>
      <p:sp>
        <p:nvSpPr>
          <p:cNvPr id="56" name="TextBox 55">
            <a:extLst>
              <a:ext uri="{FF2B5EF4-FFF2-40B4-BE49-F238E27FC236}">
                <a16:creationId xmlns:a16="http://schemas.microsoft.com/office/drawing/2014/main" id="{90F61D5D-436D-4CCE-8779-A9BF36ABAE63}"/>
              </a:ext>
            </a:extLst>
          </p:cNvPr>
          <p:cNvSpPr txBox="1">
            <a:spLocks noChangeArrowheads="1"/>
          </p:cNvSpPr>
          <p:nvPr/>
        </p:nvSpPr>
        <p:spPr bwMode="auto">
          <a:xfrm>
            <a:off x="4343400" y="33909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solidFill>
                  <a:srgbClr val="FF0000"/>
                </a:solidFill>
              </a:rPr>
              <a:t>-4.4</a:t>
            </a:r>
          </a:p>
        </p:txBody>
      </p:sp>
      <p:sp>
        <p:nvSpPr>
          <p:cNvPr id="58" name="TextBox 57">
            <a:extLst>
              <a:ext uri="{FF2B5EF4-FFF2-40B4-BE49-F238E27FC236}">
                <a16:creationId xmlns:a16="http://schemas.microsoft.com/office/drawing/2014/main" id="{DB3D7D2B-3760-4CCA-B9D4-6BA672499B45}"/>
              </a:ext>
            </a:extLst>
          </p:cNvPr>
          <p:cNvSpPr txBox="1">
            <a:spLocks noChangeArrowheads="1"/>
          </p:cNvSpPr>
          <p:nvPr/>
        </p:nvSpPr>
        <p:spPr bwMode="auto">
          <a:xfrm>
            <a:off x="5181600" y="33909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solidFill>
                  <a:srgbClr val="FF0000"/>
                </a:solidFill>
              </a:rPr>
              <a:t>2.84</a:t>
            </a:r>
          </a:p>
        </p:txBody>
      </p:sp>
      <p:sp>
        <p:nvSpPr>
          <p:cNvPr id="59" name="TextBox 58">
            <a:extLst>
              <a:ext uri="{FF2B5EF4-FFF2-40B4-BE49-F238E27FC236}">
                <a16:creationId xmlns:a16="http://schemas.microsoft.com/office/drawing/2014/main" id="{DC992198-0727-4CD7-81BE-F9D85806F136}"/>
              </a:ext>
            </a:extLst>
          </p:cNvPr>
          <p:cNvSpPr txBox="1">
            <a:spLocks noChangeArrowheads="1"/>
          </p:cNvSpPr>
          <p:nvPr/>
        </p:nvSpPr>
        <p:spPr bwMode="auto">
          <a:xfrm>
            <a:off x="6019800" y="33909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solidFill>
                  <a:srgbClr val="FF0000"/>
                </a:solidFill>
              </a:rPr>
              <a:t>2.32</a:t>
            </a:r>
          </a:p>
        </p:txBody>
      </p:sp>
      <p:sp>
        <p:nvSpPr>
          <p:cNvPr id="60" name="TextBox 59">
            <a:extLst>
              <a:ext uri="{FF2B5EF4-FFF2-40B4-BE49-F238E27FC236}">
                <a16:creationId xmlns:a16="http://schemas.microsoft.com/office/drawing/2014/main" id="{E98E3C1D-2347-49C1-994D-442A1663D929}"/>
              </a:ext>
            </a:extLst>
          </p:cNvPr>
          <p:cNvSpPr txBox="1">
            <a:spLocks noChangeArrowheads="1"/>
          </p:cNvSpPr>
          <p:nvPr/>
        </p:nvSpPr>
        <p:spPr bwMode="auto">
          <a:xfrm>
            <a:off x="6781800" y="33909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solidFill>
                  <a:srgbClr val="FF0000"/>
                </a:solidFill>
              </a:rPr>
              <a:t>-6</a:t>
            </a:r>
          </a:p>
        </p:txBody>
      </p:sp>
      <p:graphicFrame>
        <p:nvGraphicFramePr>
          <p:cNvPr id="57" name="Table 56">
            <a:extLst>
              <a:ext uri="{FF2B5EF4-FFF2-40B4-BE49-F238E27FC236}">
                <a16:creationId xmlns:a16="http://schemas.microsoft.com/office/drawing/2014/main" id="{5356D0EC-4632-483C-A408-64BDEB314BE2}"/>
              </a:ext>
            </a:extLst>
          </p:cNvPr>
          <p:cNvGraphicFramePr>
            <a:graphicFrameLocks noGrp="1"/>
          </p:cNvGraphicFramePr>
          <p:nvPr/>
        </p:nvGraphicFramePr>
        <p:xfrm>
          <a:off x="914400" y="3827463"/>
          <a:ext cx="7543800" cy="701675"/>
        </p:xfrm>
        <a:graphic>
          <a:graphicData uri="http://schemas.openxmlformats.org/drawingml/2006/table">
            <a:tbl>
              <a:tblPr/>
              <a:tblGrid>
                <a:gridCol w="634715">
                  <a:extLst>
                    <a:ext uri="{9D8B030D-6E8A-4147-A177-3AD203B41FA5}">
                      <a16:colId xmlns:a16="http://schemas.microsoft.com/office/drawing/2014/main" val="20000"/>
                    </a:ext>
                  </a:extLst>
                </a:gridCol>
                <a:gridCol w="1100629">
                  <a:extLst>
                    <a:ext uri="{9D8B030D-6E8A-4147-A177-3AD203B41FA5}">
                      <a16:colId xmlns:a16="http://schemas.microsoft.com/office/drawing/2014/main" val="20001"/>
                    </a:ext>
                  </a:extLst>
                </a:gridCol>
                <a:gridCol w="829779">
                  <a:extLst>
                    <a:ext uri="{9D8B030D-6E8A-4147-A177-3AD203B41FA5}">
                      <a16:colId xmlns:a16="http://schemas.microsoft.com/office/drawing/2014/main" val="20002"/>
                    </a:ext>
                  </a:extLst>
                </a:gridCol>
                <a:gridCol w="829779">
                  <a:extLst>
                    <a:ext uri="{9D8B030D-6E8A-4147-A177-3AD203B41FA5}">
                      <a16:colId xmlns:a16="http://schemas.microsoft.com/office/drawing/2014/main" val="20003"/>
                    </a:ext>
                  </a:extLst>
                </a:gridCol>
                <a:gridCol w="829779">
                  <a:extLst>
                    <a:ext uri="{9D8B030D-6E8A-4147-A177-3AD203B41FA5}">
                      <a16:colId xmlns:a16="http://schemas.microsoft.com/office/drawing/2014/main" val="20004"/>
                    </a:ext>
                  </a:extLst>
                </a:gridCol>
                <a:gridCol w="829779">
                  <a:extLst>
                    <a:ext uri="{9D8B030D-6E8A-4147-A177-3AD203B41FA5}">
                      <a16:colId xmlns:a16="http://schemas.microsoft.com/office/drawing/2014/main" val="20005"/>
                    </a:ext>
                  </a:extLst>
                </a:gridCol>
                <a:gridCol w="829779">
                  <a:extLst>
                    <a:ext uri="{9D8B030D-6E8A-4147-A177-3AD203B41FA5}">
                      <a16:colId xmlns:a16="http://schemas.microsoft.com/office/drawing/2014/main" val="20006"/>
                    </a:ext>
                  </a:extLst>
                </a:gridCol>
                <a:gridCol w="829779">
                  <a:extLst>
                    <a:ext uri="{9D8B030D-6E8A-4147-A177-3AD203B41FA5}">
                      <a16:colId xmlns:a16="http://schemas.microsoft.com/office/drawing/2014/main" val="20007"/>
                    </a:ext>
                  </a:extLst>
                </a:gridCol>
                <a:gridCol w="829779">
                  <a:extLst>
                    <a:ext uri="{9D8B030D-6E8A-4147-A177-3AD203B41FA5}">
                      <a16:colId xmlns:a16="http://schemas.microsoft.com/office/drawing/2014/main" val="20008"/>
                    </a:ext>
                  </a:extLst>
                </a:gridCol>
              </a:tblGrid>
              <a:tr h="701675">
                <a:tc>
                  <a:txBody>
                    <a:bodyPr/>
                    <a:lstStyle/>
                    <a:p>
                      <a:pPr marL="0" marR="0">
                        <a:lnSpc>
                          <a:spcPct val="115000"/>
                        </a:lnSpc>
                        <a:spcBef>
                          <a:spcPts val="0"/>
                        </a:spcBef>
                        <a:spcAft>
                          <a:spcPts val="0"/>
                        </a:spcAft>
                      </a:pPr>
                      <a:r>
                        <a:rPr lang="en-US" sz="1900" dirty="0">
                          <a:latin typeface="Calibri"/>
                          <a:ea typeface="Times New Roman"/>
                          <a:cs typeface="Times New Roman"/>
                        </a:rPr>
                        <a:t>3rd</a:t>
                      </a:r>
                    </a:p>
                    <a:p>
                      <a:pPr marL="0" marR="0">
                        <a:lnSpc>
                          <a:spcPct val="115000"/>
                        </a:lnSpc>
                        <a:spcBef>
                          <a:spcPts val="0"/>
                        </a:spcBef>
                        <a:spcAft>
                          <a:spcPts val="0"/>
                        </a:spcAft>
                      </a:pPr>
                      <a:r>
                        <a:rPr lang="en-US" sz="1900" dirty="0">
                          <a:latin typeface="Calibri"/>
                          <a:ea typeface="Times New Roman"/>
                          <a:cs typeface="Times New Roman"/>
                        </a:rPr>
                        <a:t>cycle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latin typeface="Calibri"/>
                          <a:ea typeface="Times New Roman"/>
                          <a:cs typeface="Times New Roman"/>
                        </a:rPr>
                        <a:t>CO</a:t>
                      </a:r>
                    </a:p>
                    <a:p>
                      <a:pPr marL="0" marR="0">
                        <a:lnSpc>
                          <a:spcPct val="115000"/>
                        </a:lnSpc>
                        <a:spcBef>
                          <a:spcPts val="0"/>
                        </a:spcBef>
                        <a:spcAft>
                          <a:spcPts val="0"/>
                        </a:spcAft>
                      </a:pPr>
                      <a:r>
                        <a:rPr lang="en-US" sz="2100" dirty="0">
                          <a:latin typeface="Calibri"/>
                          <a:ea typeface="Times New Roman"/>
                          <a:cs typeface="Times New Roman"/>
                        </a:rPr>
                        <a:t>Balance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1" name="TextBox 60">
            <a:extLst>
              <a:ext uri="{FF2B5EF4-FFF2-40B4-BE49-F238E27FC236}">
                <a16:creationId xmlns:a16="http://schemas.microsoft.com/office/drawing/2014/main" id="{6B4D65F5-ABC7-467E-8530-BEAABC63735B}"/>
              </a:ext>
            </a:extLst>
          </p:cNvPr>
          <p:cNvSpPr txBox="1">
            <a:spLocks noChangeArrowheads="1"/>
          </p:cNvSpPr>
          <p:nvPr/>
        </p:nvSpPr>
        <p:spPr bwMode="auto">
          <a:xfrm>
            <a:off x="3505200" y="4090988"/>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-0.57</a:t>
            </a:r>
            <a:endParaRPr lang="en-US" altLang="en-US" sz="2000">
              <a:solidFill>
                <a:srgbClr val="FF0000"/>
              </a:solidFill>
            </a:endParaRPr>
          </a:p>
        </p:txBody>
      </p:sp>
      <p:sp>
        <p:nvSpPr>
          <p:cNvPr id="62" name="TextBox 61">
            <a:extLst>
              <a:ext uri="{FF2B5EF4-FFF2-40B4-BE49-F238E27FC236}">
                <a16:creationId xmlns:a16="http://schemas.microsoft.com/office/drawing/2014/main" id="{9FBFFEA7-DCB3-402D-A60E-9EB47DDA0461}"/>
              </a:ext>
            </a:extLst>
          </p:cNvPr>
          <p:cNvSpPr txBox="1">
            <a:spLocks noChangeArrowheads="1"/>
          </p:cNvSpPr>
          <p:nvPr/>
        </p:nvSpPr>
        <p:spPr bwMode="auto">
          <a:xfrm>
            <a:off x="2833688" y="411797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a:t>
            </a:r>
          </a:p>
        </p:txBody>
      </p:sp>
      <p:sp>
        <p:nvSpPr>
          <p:cNvPr id="68" name="TextBox 67">
            <a:extLst>
              <a:ext uri="{FF2B5EF4-FFF2-40B4-BE49-F238E27FC236}">
                <a16:creationId xmlns:a16="http://schemas.microsoft.com/office/drawing/2014/main" id="{AE223433-5D2E-420F-97C6-9AB81C1B7892}"/>
              </a:ext>
            </a:extLst>
          </p:cNvPr>
          <p:cNvSpPr txBox="1">
            <a:spLocks noChangeArrowheads="1"/>
          </p:cNvSpPr>
          <p:nvPr/>
        </p:nvSpPr>
        <p:spPr bwMode="auto">
          <a:xfrm>
            <a:off x="4343400" y="4090988"/>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solidFill>
                  <a:srgbClr val="FF0000"/>
                </a:solidFill>
              </a:rPr>
              <a:t>-0.85</a:t>
            </a:r>
          </a:p>
        </p:txBody>
      </p:sp>
      <p:sp>
        <p:nvSpPr>
          <p:cNvPr id="69" name="TextBox 68">
            <a:extLst>
              <a:ext uri="{FF2B5EF4-FFF2-40B4-BE49-F238E27FC236}">
                <a16:creationId xmlns:a16="http://schemas.microsoft.com/office/drawing/2014/main" id="{5A4E7984-0769-4ABA-BF1B-C8D57E3815A1}"/>
              </a:ext>
            </a:extLst>
          </p:cNvPr>
          <p:cNvSpPr txBox="1">
            <a:spLocks noChangeArrowheads="1"/>
          </p:cNvSpPr>
          <p:nvPr/>
        </p:nvSpPr>
        <p:spPr bwMode="auto">
          <a:xfrm>
            <a:off x="5181600" y="4090988"/>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solidFill>
                  <a:srgbClr val="FF0000"/>
                </a:solidFill>
              </a:rPr>
              <a:t>2.86</a:t>
            </a:r>
          </a:p>
        </p:txBody>
      </p:sp>
      <p:sp>
        <p:nvSpPr>
          <p:cNvPr id="70" name="TextBox 69">
            <a:extLst>
              <a:ext uri="{FF2B5EF4-FFF2-40B4-BE49-F238E27FC236}">
                <a16:creationId xmlns:a16="http://schemas.microsoft.com/office/drawing/2014/main" id="{7E6A70E0-F57A-49AC-94B1-3D75EDCDEB84}"/>
              </a:ext>
            </a:extLst>
          </p:cNvPr>
          <p:cNvSpPr txBox="1">
            <a:spLocks noChangeArrowheads="1"/>
          </p:cNvSpPr>
          <p:nvPr/>
        </p:nvSpPr>
        <p:spPr bwMode="auto">
          <a:xfrm>
            <a:off x="6019800" y="4090988"/>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solidFill>
                  <a:srgbClr val="FF0000"/>
                </a:solidFill>
              </a:rPr>
              <a:t>2.34</a:t>
            </a:r>
          </a:p>
        </p:txBody>
      </p:sp>
      <p:sp>
        <p:nvSpPr>
          <p:cNvPr id="71" name="TextBox 70">
            <a:extLst>
              <a:ext uri="{FF2B5EF4-FFF2-40B4-BE49-F238E27FC236}">
                <a16:creationId xmlns:a16="http://schemas.microsoft.com/office/drawing/2014/main" id="{236D39BF-A1BB-4D13-AF39-9BB2504908B7}"/>
              </a:ext>
            </a:extLst>
          </p:cNvPr>
          <p:cNvSpPr txBox="1">
            <a:spLocks noChangeArrowheads="1"/>
          </p:cNvSpPr>
          <p:nvPr/>
        </p:nvSpPr>
        <p:spPr bwMode="auto">
          <a:xfrm>
            <a:off x="6781800" y="4090988"/>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solidFill>
                  <a:srgbClr val="FF0000"/>
                </a:solidFill>
              </a:rPr>
              <a:t>-1.16</a:t>
            </a:r>
          </a:p>
        </p:txBody>
      </p:sp>
      <p:graphicFrame>
        <p:nvGraphicFramePr>
          <p:cNvPr id="72" name="Table 71">
            <a:extLst>
              <a:ext uri="{FF2B5EF4-FFF2-40B4-BE49-F238E27FC236}">
                <a16:creationId xmlns:a16="http://schemas.microsoft.com/office/drawing/2014/main" id="{D86A96DB-8A4F-4666-996A-BF0FB09BE093}"/>
              </a:ext>
            </a:extLst>
          </p:cNvPr>
          <p:cNvGraphicFramePr>
            <a:graphicFrameLocks noGrp="1"/>
          </p:cNvGraphicFramePr>
          <p:nvPr/>
        </p:nvGraphicFramePr>
        <p:xfrm>
          <a:off x="914400" y="4522788"/>
          <a:ext cx="7543800" cy="506412"/>
        </p:xfrm>
        <a:graphic>
          <a:graphicData uri="http://schemas.openxmlformats.org/drawingml/2006/table">
            <a:tbl>
              <a:tblPr/>
              <a:tblGrid>
                <a:gridCol w="634715">
                  <a:extLst>
                    <a:ext uri="{9D8B030D-6E8A-4147-A177-3AD203B41FA5}">
                      <a16:colId xmlns:a16="http://schemas.microsoft.com/office/drawing/2014/main" val="20000"/>
                    </a:ext>
                  </a:extLst>
                </a:gridCol>
                <a:gridCol w="1100629">
                  <a:extLst>
                    <a:ext uri="{9D8B030D-6E8A-4147-A177-3AD203B41FA5}">
                      <a16:colId xmlns:a16="http://schemas.microsoft.com/office/drawing/2014/main" val="20001"/>
                    </a:ext>
                  </a:extLst>
                </a:gridCol>
                <a:gridCol w="829779">
                  <a:extLst>
                    <a:ext uri="{9D8B030D-6E8A-4147-A177-3AD203B41FA5}">
                      <a16:colId xmlns:a16="http://schemas.microsoft.com/office/drawing/2014/main" val="20002"/>
                    </a:ext>
                  </a:extLst>
                </a:gridCol>
                <a:gridCol w="829779">
                  <a:extLst>
                    <a:ext uri="{9D8B030D-6E8A-4147-A177-3AD203B41FA5}">
                      <a16:colId xmlns:a16="http://schemas.microsoft.com/office/drawing/2014/main" val="20003"/>
                    </a:ext>
                  </a:extLst>
                </a:gridCol>
                <a:gridCol w="829779">
                  <a:extLst>
                    <a:ext uri="{9D8B030D-6E8A-4147-A177-3AD203B41FA5}">
                      <a16:colId xmlns:a16="http://schemas.microsoft.com/office/drawing/2014/main" val="20004"/>
                    </a:ext>
                  </a:extLst>
                </a:gridCol>
                <a:gridCol w="829779">
                  <a:extLst>
                    <a:ext uri="{9D8B030D-6E8A-4147-A177-3AD203B41FA5}">
                      <a16:colId xmlns:a16="http://schemas.microsoft.com/office/drawing/2014/main" val="20005"/>
                    </a:ext>
                  </a:extLst>
                </a:gridCol>
                <a:gridCol w="829779">
                  <a:extLst>
                    <a:ext uri="{9D8B030D-6E8A-4147-A177-3AD203B41FA5}">
                      <a16:colId xmlns:a16="http://schemas.microsoft.com/office/drawing/2014/main" val="20006"/>
                    </a:ext>
                  </a:extLst>
                </a:gridCol>
                <a:gridCol w="829779">
                  <a:extLst>
                    <a:ext uri="{9D8B030D-6E8A-4147-A177-3AD203B41FA5}">
                      <a16:colId xmlns:a16="http://schemas.microsoft.com/office/drawing/2014/main" val="20007"/>
                    </a:ext>
                  </a:extLst>
                </a:gridCol>
                <a:gridCol w="829779">
                  <a:extLst>
                    <a:ext uri="{9D8B030D-6E8A-4147-A177-3AD203B41FA5}">
                      <a16:colId xmlns:a16="http://schemas.microsoft.com/office/drawing/2014/main" val="20008"/>
                    </a:ext>
                  </a:extLst>
                </a:gridCol>
              </a:tblGrid>
              <a:tr h="506412">
                <a:tc>
                  <a:txBody>
                    <a:bodyPr/>
                    <a:lstStyle/>
                    <a:p>
                      <a:pPr marL="0" marR="0">
                        <a:lnSpc>
                          <a:spcPct val="115000"/>
                        </a:lnSpc>
                        <a:spcBef>
                          <a:spcPts val="0"/>
                        </a:spcBef>
                        <a:spcAft>
                          <a:spcPts val="0"/>
                        </a:spcAft>
                      </a:pP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dirty="0">
                          <a:latin typeface="+mn-lt"/>
                          <a:ea typeface="Times New Roman"/>
                          <a:cs typeface="Times New Roman"/>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3333FF"/>
                          </a:solidFill>
                          <a:latin typeface="Calibri"/>
                          <a:ea typeface="Times New Roman"/>
                          <a:cs typeface="Times New Roman"/>
                        </a:rPr>
                        <a:t>-26.96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3333FF"/>
                          </a:solidFill>
                          <a:latin typeface="Calibri"/>
                          <a:ea typeface="Times New Roman"/>
                          <a:cs typeface="Times New Roman"/>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3333FF"/>
                          </a:solidFill>
                          <a:latin typeface="Calibri"/>
                          <a:ea typeface="Times New Roman"/>
                          <a:cs typeface="Times New Roman"/>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3333FF"/>
                          </a:solidFill>
                          <a:latin typeface="Calibri"/>
                          <a:ea typeface="Times New Roman"/>
                          <a:cs typeface="Times New Roman"/>
                        </a:rPr>
                        <a:t>13.67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3333FF"/>
                          </a:solidFill>
                          <a:latin typeface="Calibri"/>
                          <a:ea typeface="Times New Roman"/>
                          <a:cs typeface="Times New Roman"/>
                        </a:rPr>
                        <a:t>-13.67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3333FF"/>
                          </a:solidFill>
                          <a:latin typeface="Calibri"/>
                          <a:ea typeface="Times New Roman"/>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3333FF"/>
                          </a:solidFill>
                          <a:latin typeface="Calibri"/>
                          <a:ea typeface="Times New Roman"/>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2" name="Freeform 81">
            <a:extLst>
              <a:ext uri="{FF2B5EF4-FFF2-40B4-BE49-F238E27FC236}">
                <a16:creationId xmlns:a16="http://schemas.microsoft.com/office/drawing/2014/main" id="{6437BA8D-E0CE-4D5A-B049-FC405272DDD5}"/>
              </a:ext>
            </a:extLst>
          </p:cNvPr>
          <p:cNvSpPr/>
          <p:nvPr/>
        </p:nvSpPr>
        <p:spPr>
          <a:xfrm flipH="1">
            <a:off x="7086600" y="5470525"/>
            <a:ext cx="152400" cy="549275"/>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3333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83" name="Freeform 82">
            <a:extLst>
              <a:ext uri="{FF2B5EF4-FFF2-40B4-BE49-F238E27FC236}">
                <a16:creationId xmlns:a16="http://schemas.microsoft.com/office/drawing/2014/main" id="{44011836-52E0-4000-975A-EA342EF64F54}"/>
              </a:ext>
            </a:extLst>
          </p:cNvPr>
          <p:cNvSpPr/>
          <p:nvPr/>
        </p:nvSpPr>
        <p:spPr>
          <a:xfrm>
            <a:off x="5943600" y="5435600"/>
            <a:ext cx="152400" cy="550863"/>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3333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84" name="Freeform 83">
            <a:extLst>
              <a:ext uri="{FF2B5EF4-FFF2-40B4-BE49-F238E27FC236}">
                <a16:creationId xmlns:a16="http://schemas.microsoft.com/office/drawing/2014/main" id="{D66C8769-77D5-4E1F-B441-84D60C094C9C}"/>
              </a:ext>
            </a:extLst>
          </p:cNvPr>
          <p:cNvSpPr/>
          <p:nvPr/>
        </p:nvSpPr>
        <p:spPr>
          <a:xfrm flipH="1">
            <a:off x="5562600" y="5435600"/>
            <a:ext cx="152400" cy="550863"/>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3333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85" name="Freeform 84">
            <a:extLst>
              <a:ext uri="{FF2B5EF4-FFF2-40B4-BE49-F238E27FC236}">
                <a16:creationId xmlns:a16="http://schemas.microsoft.com/office/drawing/2014/main" id="{6CA67386-F401-4003-82DD-A30FCD493837}"/>
              </a:ext>
            </a:extLst>
          </p:cNvPr>
          <p:cNvSpPr/>
          <p:nvPr/>
        </p:nvSpPr>
        <p:spPr>
          <a:xfrm flipH="1">
            <a:off x="4267200" y="5435600"/>
            <a:ext cx="152400" cy="550863"/>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3333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86" name="Freeform 85">
            <a:extLst>
              <a:ext uri="{FF2B5EF4-FFF2-40B4-BE49-F238E27FC236}">
                <a16:creationId xmlns:a16="http://schemas.microsoft.com/office/drawing/2014/main" id="{7170ED48-A52E-4954-A89A-7EC57019B235}"/>
              </a:ext>
            </a:extLst>
          </p:cNvPr>
          <p:cNvSpPr/>
          <p:nvPr/>
        </p:nvSpPr>
        <p:spPr>
          <a:xfrm flipH="1">
            <a:off x="2667000" y="5435600"/>
            <a:ext cx="152400" cy="550863"/>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3333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87" name="Freeform 86">
            <a:extLst>
              <a:ext uri="{FF2B5EF4-FFF2-40B4-BE49-F238E27FC236}">
                <a16:creationId xmlns:a16="http://schemas.microsoft.com/office/drawing/2014/main" id="{153E15D7-4254-417A-8529-4988A59DC1C6}"/>
              </a:ext>
            </a:extLst>
          </p:cNvPr>
          <p:cNvSpPr/>
          <p:nvPr/>
        </p:nvSpPr>
        <p:spPr>
          <a:xfrm>
            <a:off x="4572000" y="5435600"/>
            <a:ext cx="152400" cy="550863"/>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3333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88" name="Freeform 87">
            <a:extLst>
              <a:ext uri="{FF2B5EF4-FFF2-40B4-BE49-F238E27FC236}">
                <a16:creationId xmlns:a16="http://schemas.microsoft.com/office/drawing/2014/main" id="{70AB0D71-EE32-45F2-B11D-576AD1FBB3F6}"/>
              </a:ext>
            </a:extLst>
          </p:cNvPr>
          <p:cNvSpPr/>
          <p:nvPr/>
        </p:nvSpPr>
        <p:spPr>
          <a:xfrm>
            <a:off x="3048000" y="5435600"/>
            <a:ext cx="152400" cy="550863"/>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3333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34983" name="Group 73">
            <a:extLst>
              <a:ext uri="{FF2B5EF4-FFF2-40B4-BE49-F238E27FC236}">
                <a16:creationId xmlns:a16="http://schemas.microsoft.com/office/drawing/2014/main" id="{860C6D48-2D14-415C-A35E-3B6B266651B9}"/>
              </a:ext>
            </a:extLst>
          </p:cNvPr>
          <p:cNvGrpSpPr>
            <a:grpSpLocks/>
          </p:cNvGrpSpPr>
          <p:nvPr/>
        </p:nvGrpSpPr>
        <p:grpSpPr bwMode="auto">
          <a:xfrm>
            <a:off x="1371600" y="76200"/>
            <a:ext cx="5562600" cy="674688"/>
            <a:chOff x="1447800" y="1066800"/>
            <a:chExt cx="5486400" cy="1131332"/>
          </a:xfrm>
        </p:grpSpPr>
        <p:cxnSp>
          <p:nvCxnSpPr>
            <p:cNvPr id="75" name="Straight Connector 74">
              <a:extLst>
                <a:ext uri="{FF2B5EF4-FFF2-40B4-BE49-F238E27FC236}">
                  <a16:creationId xmlns:a16="http://schemas.microsoft.com/office/drawing/2014/main" id="{81DFB318-A274-4A8D-B0E0-3560A36BA7F6}"/>
                </a:ext>
              </a:extLst>
            </p:cNvPr>
            <p:cNvCxnSpPr/>
            <p:nvPr/>
          </p:nvCxnSpPr>
          <p:spPr>
            <a:xfrm>
              <a:off x="1599679" y="1804163"/>
              <a:ext cx="5257800" cy="26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9709F1B-BD0B-4DBA-8013-AB8228BB07D5}"/>
                </a:ext>
              </a:extLst>
            </p:cNvPr>
            <p:cNvCxnSpPr/>
            <p:nvPr/>
          </p:nvCxnSpPr>
          <p:spPr>
            <a:xfrm rot="5400000">
              <a:off x="6658380" y="1815359"/>
              <a:ext cx="396631" cy="156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Isosceles Triangle 76">
              <a:extLst>
                <a:ext uri="{FF2B5EF4-FFF2-40B4-BE49-F238E27FC236}">
                  <a16:creationId xmlns:a16="http://schemas.microsoft.com/office/drawing/2014/main" id="{24EC2664-AF5F-4596-94A1-890D6ACD3B78}"/>
                </a:ext>
              </a:extLst>
            </p:cNvPr>
            <p:cNvSpPr/>
            <p:nvPr/>
          </p:nvSpPr>
          <p:spPr>
            <a:xfrm>
              <a:off x="2362200" y="1804163"/>
              <a:ext cx="228600" cy="25288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78" name="Isosceles Triangle 77">
              <a:extLst>
                <a:ext uri="{FF2B5EF4-FFF2-40B4-BE49-F238E27FC236}">
                  <a16:creationId xmlns:a16="http://schemas.microsoft.com/office/drawing/2014/main" id="{FABA9032-E306-4C08-B5F6-1476B486E0E2}"/>
                </a:ext>
              </a:extLst>
            </p:cNvPr>
            <p:cNvSpPr/>
            <p:nvPr/>
          </p:nvSpPr>
          <p:spPr>
            <a:xfrm>
              <a:off x="5257279" y="1804163"/>
              <a:ext cx="228600" cy="25288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79" name="Isosceles Triangle 78">
              <a:extLst>
                <a:ext uri="{FF2B5EF4-FFF2-40B4-BE49-F238E27FC236}">
                  <a16:creationId xmlns:a16="http://schemas.microsoft.com/office/drawing/2014/main" id="{8D398934-B67B-4FA9-A727-9D1F6F5DAEB2}"/>
                </a:ext>
              </a:extLst>
            </p:cNvPr>
            <p:cNvSpPr/>
            <p:nvPr/>
          </p:nvSpPr>
          <p:spPr>
            <a:xfrm>
              <a:off x="3885679" y="1828119"/>
              <a:ext cx="305321" cy="252887"/>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cxnSp>
          <p:nvCxnSpPr>
            <p:cNvPr id="80" name="Straight Arrow Connector 79">
              <a:extLst>
                <a:ext uri="{FF2B5EF4-FFF2-40B4-BE49-F238E27FC236}">
                  <a16:creationId xmlns:a16="http://schemas.microsoft.com/office/drawing/2014/main" id="{68D428B2-1127-4174-B8B3-83623A5073AA}"/>
                </a:ext>
              </a:extLst>
            </p:cNvPr>
            <p:cNvCxnSpPr/>
            <p:nvPr/>
          </p:nvCxnSpPr>
          <p:spPr>
            <a:xfrm rot="5400000">
              <a:off x="3231336" y="1577112"/>
              <a:ext cx="436561" cy="15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219AADEF-72CA-4E50-9FBA-1388AE766ECF}"/>
                </a:ext>
              </a:extLst>
            </p:cNvPr>
            <p:cNvCxnSpPr/>
            <p:nvPr/>
          </p:nvCxnSpPr>
          <p:spPr>
            <a:xfrm rot="5400000">
              <a:off x="1402146" y="1583767"/>
              <a:ext cx="396632" cy="15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0" name="Freeform 89">
              <a:extLst>
                <a:ext uri="{FF2B5EF4-FFF2-40B4-BE49-F238E27FC236}">
                  <a16:creationId xmlns:a16="http://schemas.microsoft.com/office/drawing/2014/main" id="{868BF296-886B-4F0F-BC14-A6AF24A56DA8}"/>
                </a:ext>
              </a:extLst>
            </p:cNvPr>
            <p:cNvSpPr/>
            <p:nvPr/>
          </p:nvSpPr>
          <p:spPr>
            <a:xfrm flipH="1">
              <a:off x="6171679" y="1226517"/>
              <a:ext cx="533921" cy="220943"/>
            </a:xfrm>
            <a:custGeom>
              <a:avLst/>
              <a:gdLst>
                <a:gd name="connsiteX0" fmla="*/ 0 w 512618"/>
                <a:gd name="connsiteY0" fmla="*/ 286327 h 286327"/>
                <a:gd name="connsiteX1" fmla="*/ 110836 w 512618"/>
                <a:gd name="connsiteY1" fmla="*/ 36945 h 286327"/>
                <a:gd name="connsiteX2" fmla="*/ 512618 w 512618"/>
                <a:gd name="connsiteY2" fmla="*/ 64655 h 286327"/>
                <a:gd name="connsiteX3" fmla="*/ 512618 w 512618"/>
                <a:gd name="connsiteY3" fmla="*/ 64655 h 286327"/>
              </a:gdLst>
              <a:ahLst/>
              <a:cxnLst>
                <a:cxn ang="0">
                  <a:pos x="connsiteX0" y="connsiteY0"/>
                </a:cxn>
                <a:cxn ang="0">
                  <a:pos x="connsiteX1" y="connsiteY1"/>
                </a:cxn>
                <a:cxn ang="0">
                  <a:pos x="connsiteX2" y="connsiteY2"/>
                </a:cxn>
                <a:cxn ang="0">
                  <a:pos x="connsiteX3" y="connsiteY3"/>
                </a:cxn>
              </a:cxnLst>
              <a:rect l="l" t="t" r="r" b="b"/>
              <a:pathLst>
                <a:path w="512618" h="286327">
                  <a:moveTo>
                    <a:pt x="0" y="286327"/>
                  </a:moveTo>
                  <a:cubicBezTo>
                    <a:pt x="12700" y="180108"/>
                    <a:pt x="25400" y="73890"/>
                    <a:pt x="110836" y="36945"/>
                  </a:cubicBezTo>
                  <a:cubicBezTo>
                    <a:pt x="196272" y="0"/>
                    <a:pt x="512618" y="64655"/>
                    <a:pt x="512618" y="64655"/>
                  </a:cubicBezTo>
                  <a:lnTo>
                    <a:pt x="512618" y="64655"/>
                  </a:lnTo>
                </a:path>
              </a:pathLst>
            </a:cu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34992" name="TextBox 90">
              <a:extLst>
                <a:ext uri="{FF2B5EF4-FFF2-40B4-BE49-F238E27FC236}">
                  <a16:creationId xmlns:a16="http://schemas.microsoft.com/office/drawing/2014/main" id="{33112613-4416-4E53-AEE2-CD323911E19D}"/>
                </a:ext>
              </a:extLst>
            </p:cNvPr>
            <p:cNvSpPr txBox="1">
              <a:spLocks noChangeArrowheads="1"/>
            </p:cNvSpPr>
            <p:nvPr/>
          </p:nvSpPr>
          <p:spPr bwMode="auto">
            <a:xfrm>
              <a:off x="5715000" y="1066800"/>
              <a:ext cx="685800" cy="36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2k/ft</a:t>
              </a:r>
            </a:p>
          </p:txBody>
        </p:sp>
        <p:sp>
          <p:nvSpPr>
            <p:cNvPr id="34993" name="TextBox 91">
              <a:extLst>
                <a:ext uri="{FF2B5EF4-FFF2-40B4-BE49-F238E27FC236}">
                  <a16:creationId xmlns:a16="http://schemas.microsoft.com/office/drawing/2014/main" id="{527F5F97-667D-489E-9FCC-121B25677EEC}"/>
                </a:ext>
              </a:extLst>
            </p:cNvPr>
            <p:cNvSpPr txBox="1">
              <a:spLocks noChangeArrowheads="1"/>
            </p:cNvSpPr>
            <p:nvPr/>
          </p:nvSpPr>
          <p:spPr bwMode="auto">
            <a:xfrm>
              <a:off x="1600200" y="122506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4k</a:t>
              </a:r>
            </a:p>
          </p:txBody>
        </p:sp>
        <p:sp>
          <p:nvSpPr>
            <p:cNvPr id="34994" name="TextBox 92">
              <a:extLst>
                <a:ext uri="{FF2B5EF4-FFF2-40B4-BE49-F238E27FC236}">
                  <a16:creationId xmlns:a16="http://schemas.microsoft.com/office/drawing/2014/main" id="{7AB00F4E-33B7-4A22-8B21-9D35A185D073}"/>
                </a:ext>
              </a:extLst>
            </p:cNvPr>
            <p:cNvSpPr txBox="1">
              <a:spLocks noChangeArrowheads="1"/>
            </p:cNvSpPr>
            <p:nvPr/>
          </p:nvSpPr>
          <p:spPr bwMode="auto">
            <a:xfrm>
              <a:off x="2971800" y="12192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15k</a:t>
              </a:r>
            </a:p>
          </p:txBody>
        </p:sp>
        <p:sp>
          <p:nvSpPr>
            <p:cNvPr id="34995" name="TextBox 93">
              <a:extLst>
                <a:ext uri="{FF2B5EF4-FFF2-40B4-BE49-F238E27FC236}">
                  <a16:creationId xmlns:a16="http://schemas.microsoft.com/office/drawing/2014/main" id="{C7464C2E-98A0-4D2A-BCCD-A3C0DF16071B}"/>
                </a:ext>
              </a:extLst>
            </p:cNvPr>
            <p:cNvSpPr txBox="1">
              <a:spLocks noChangeArrowheads="1"/>
            </p:cNvSpPr>
            <p:nvPr/>
          </p:nvSpPr>
          <p:spPr bwMode="auto">
            <a:xfrm>
              <a:off x="2514600" y="1737413"/>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D</a:t>
              </a:r>
            </a:p>
          </p:txBody>
        </p:sp>
        <p:sp>
          <p:nvSpPr>
            <p:cNvPr id="34996" name="TextBox 94">
              <a:extLst>
                <a:ext uri="{FF2B5EF4-FFF2-40B4-BE49-F238E27FC236}">
                  <a16:creationId xmlns:a16="http://schemas.microsoft.com/office/drawing/2014/main" id="{91FADA54-B5D0-4A34-BC79-0880D9E62AD2}"/>
                </a:ext>
              </a:extLst>
            </p:cNvPr>
            <p:cNvSpPr txBox="1">
              <a:spLocks noChangeArrowheads="1"/>
            </p:cNvSpPr>
            <p:nvPr/>
          </p:nvSpPr>
          <p:spPr bwMode="auto">
            <a:xfrm>
              <a:off x="4114800" y="1752600"/>
              <a:ext cx="297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a:t>
              </a:r>
            </a:p>
          </p:txBody>
        </p:sp>
        <p:sp>
          <p:nvSpPr>
            <p:cNvPr id="34997" name="TextBox 95">
              <a:extLst>
                <a:ext uri="{FF2B5EF4-FFF2-40B4-BE49-F238E27FC236}">
                  <a16:creationId xmlns:a16="http://schemas.microsoft.com/office/drawing/2014/main" id="{89E2E1E7-88EC-43A0-B044-4722BC9628CF}"/>
                </a:ext>
              </a:extLst>
            </p:cNvPr>
            <p:cNvSpPr txBox="1">
              <a:spLocks noChangeArrowheads="1"/>
            </p:cNvSpPr>
            <p:nvPr/>
          </p:nvSpPr>
          <p:spPr bwMode="auto">
            <a:xfrm>
              <a:off x="5029200" y="17526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cxnSp>
          <p:nvCxnSpPr>
            <p:cNvPr id="97" name="Straight Connector 96">
              <a:extLst>
                <a:ext uri="{FF2B5EF4-FFF2-40B4-BE49-F238E27FC236}">
                  <a16:creationId xmlns:a16="http://schemas.microsoft.com/office/drawing/2014/main" id="{8017C0D1-F3F8-41DB-8C42-ED3A37E7A433}"/>
                </a:ext>
              </a:extLst>
            </p:cNvPr>
            <p:cNvCxnSpPr>
              <a:stCxn id="78" idx="0"/>
            </p:cNvCxnSpPr>
            <p:nvPr/>
          </p:nvCxnSpPr>
          <p:spPr>
            <a:xfrm rot="5400000" flipH="1" flipV="1">
              <a:off x="5893275" y="915116"/>
              <a:ext cx="367350" cy="14107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A823764C-8DE7-483A-B775-F621484EA5EB}"/>
                </a:ext>
              </a:extLst>
            </p:cNvPr>
            <p:cNvCxnSpPr/>
            <p:nvPr/>
          </p:nvCxnSpPr>
          <p:spPr>
            <a:xfrm rot="5400000">
              <a:off x="6584555" y="1633014"/>
              <a:ext cx="393969" cy="15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7DE50CB4-488F-4B5F-81E4-79D25D440D6E}"/>
                </a:ext>
              </a:extLst>
            </p:cNvPr>
            <p:cNvCxnSpPr/>
            <p:nvPr/>
          </p:nvCxnSpPr>
          <p:spPr>
            <a:xfrm rot="5400000">
              <a:off x="6323938" y="1676153"/>
              <a:ext cx="306126" cy="31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DE64B539-6F9A-464F-BF49-F8B71CF8D9CC}"/>
                </a:ext>
              </a:extLst>
            </p:cNvPr>
            <p:cNvCxnSpPr/>
            <p:nvPr/>
          </p:nvCxnSpPr>
          <p:spPr>
            <a:xfrm rot="5400000">
              <a:off x="5981275" y="1715536"/>
              <a:ext cx="228928" cy="15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1869B173-5C1E-413B-8973-2CDDCC5E3F06}"/>
                </a:ext>
              </a:extLst>
            </p:cNvPr>
            <p:cNvCxnSpPr/>
            <p:nvPr/>
          </p:nvCxnSpPr>
          <p:spPr>
            <a:xfrm rot="5400000">
              <a:off x="5740467" y="1766739"/>
              <a:ext cx="63887" cy="375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003" name="TextBox 101">
              <a:extLst>
                <a:ext uri="{FF2B5EF4-FFF2-40B4-BE49-F238E27FC236}">
                  <a16:creationId xmlns:a16="http://schemas.microsoft.com/office/drawing/2014/main" id="{B154D67D-171A-4B4B-AE5D-E7954F7F45AD}"/>
                </a:ext>
              </a:extLst>
            </p:cNvPr>
            <p:cNvSpPr txBox="1">
              <a:spLocks noChangeArrowheads="1"/>
            </p:cNvSpPr>
            <p:nvPr/>
          </p:nvSpPr>
          <p:spPr bwMode="auto">
            <a:xfrm>
              <a:off x="65532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sp>
          <p:nvSpPr>
            <p:cNvPr id="35004" name="TextBox 102">
              <a:extLst>
                <a:ext uri="{FF2B5EF4-FFF2-40B4-BE49-F238E27FC236}">
                  <a16:creationId xmlns:a16="http://schemas.microsoft.com/office/drawing/2014/main" id="{EA81D004-31F3-476E-BC0E-90CD44601459}"/>
                </a:ext>
              </a:extLst>
            </p:cNvPr>
            <p:cNvSpPr txBox="1">
              <a:spLocks noChangeArrowheads="1"/>
            </p:cNvSpPr>
            <p:nvPr/>
          </p:nvSpPr>
          <p:spPr bwMode="auto">
            <a:xfrm>
              <a:off x="1447800" y="18288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amond(in)">
                                      <p:cBhvr>
                                        <p:cTn id="13" dur="2000"/>
                                        <p:tgtEl>
                                          <p:spTgt spid="1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500" fill="hold"/>
                                        <p:tgtEl>
                                          <p:spTgt spid="50"/>
                                        </p:tgtEl>
                                        <p:attrNameLst>
                                          <p:attrName>ppt_x</p:attrName>
                                        </p:attrNameLst>
                                      </p:cBhvr>
                                      <p:tavLst>
                                        <p:tav tm="0">
                                          <p:val>
                                            <p:strVal val="#ppt_x"/>
                                          </p:val>
                                        </p:tav>
                                        <p:tav tm="100000">
                                          <p:val>
                                            <p:strVal val="#ppt_x"/>
                                          </p:val>
                                        </p:tav>
                                      </p:tavLst>
                                    </p:anim>
                                    <p:anim calcmode="lin" valueType="num">
                                      <p:cBhvr additive="base">
                                        <p:cTn id="29" dur="500" fill="hold"/>
                                        <p:tgtEl>
                                          <p:spTgt spid="5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ppt_x"/>
                                          </p:val>
                                        </p:tav>
                                        <p:tav tm="100000">
                                          <p:val>
                                            <p:strVal val="#ppt_x"/>
                                          </p:val>
                                        </p:tav>
                                      </p:tavLst>
                                    </p:anim>
                                    <p:anim calcmode="lin" valueType="num">
                                      <p:cBhvr additive="base">
                                        <p:cTn id="3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ppt_x"/>
                                          </p:val>
                                        </p:tav>
                                        <p:tav tm="100000">
                                          <p:val>
                                            <p:strVal val="#ppt_x"/>
                                          </p:val>
                                        </p:tav>
                                      </p:tavLst>
                                    </p:anim>
                                    <p:anim calcmode="lin" valueType="num">
                                      <p:cBhvr additive="base">
                                        <p:cTn id="39" dur="500" fill="hold"/>
                                        <p:tgtEl>
                                          <p:spTgt spid="5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additive="base">
                                        <p:cTn id="54" dur="500" fill="hold"/>
                                        <p:tgtEl>
                                          <p:spTgt spid="53"/>
                                        </p:tgtEl>
                                        <p:attrNameLst>
                                          <p:attrName>ppt_x</p:attrName>
                                        </p:attrNameLst>
                                      </p:cBhvr>
                                      <p:tavLst>
                                        <p:tav tm="0">
                                          <p:val>
                                            <p:strVal val="#ppt_x"/>
                                          </p:val>
                                        </p:tav>
                                        <p:tav tm="100000">
                                          <p:val>
                                            <p:strVal val="#ppt_x"/>
                                          </p:val>
                                        </p:tav>
                                      </p:tavLst>
                                    </p:anim>
                                    <p:anim calcmode="lin" valueType="num">
                                      <p:cBhvr additive="base">
                                        <p:cTn id="55"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additive="base">
                                        <p:cTn id="60" dur="500" fill="hold"/>
                                        <p:tgtEl>
                                          <p:spTgt spid="55"/>
                                        </p:tgtEl>
                                        <p:attrNameLst>
                                          <p:attrName>ppt_x</p:attrName>
                                        </p:attrNameLst>
                                      </p:cBhvr>
                                      <p:tavLst>
                                        <p:tav tm="0">
                                          <p:val>
                                            <p:strVal val="#ppt_x"/>
                                          </p:val>
                                        </p:tav>
                                        <p:tav tm="100000">
                                          <p:val>
                                            <p:strVal val="#ppt_x"/>
                                          </p:val>
                                        </p:tav>
                                      </p:tavLst>
                                    </p:anim>
                                    <p:anim calcmode="lin" valueType="num">
                                      <p:cBhvr additive="base">
                                        <p:cTn id="61" dur="500" fill="hold"/>
                                        <p:tgtEl>
                                          <p:spTgt spid="55"/>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54"/>
                                        </p:tgtEl>
                                        <p:attrNameLst>
                                          <p:attrName>style.visibility</p:attrName>
                                        </p:attrNameLst>
                                      </p:cBhvr>
                                      <p:to>
                                        <p:strVal val="visible"/>
                                      </p:to>
                                    </p:set>
                                    <p:anim calcmode="lin" valueType="num">
                                      <p:cBhvr additive="base">
                                        <p:cTn id="64" dur="500" fill="hold"/>
                                        <p:tgtEl>
                                          <p:spTgt spid="54"/>
                                        </p:tgtEl>
                                        <p:attrNameLst>
                                          <p:attrName>ppt_x</p:attrName>
                                        </p:attrNameLst>
                                      </p:cBhvr>
                                      <p:tavLst>
                                        <p:tav tm="0">
                                          <p:val>
                                            <p:strVal val="#ppt_x"/>
                                          </p:val>
                                        </p:tav>
                                        <p:tav tm="100000">
                                          <p:val>
                                            <p:strVal val="#ppt_x"/>
                                          </p:val>
                                        </p:tav>
                                      </p:tavLst>
                                    </p:anim>
                                    <p:anim calcmode="lin" valueType="num">
                                      <p:cBhvr additive="base">
                                        <p:cTn id="65" dur="500" fill="hold"/>
                                        <p:tgtEl>
                                          <p:spTgt spid="54"/>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additive="base">
                                        <p:cTn id="72" dur="500" fill="hold"/>
                                        <p:tgtEl>
                                          <p:spTgt spid="58"/>
                                        </p:tgtEl>
                                        <p:attrNameLst>
                                          <p:attrName>ppt_x</p:attrName>
                                        </p:attrNameLst>
                                      </p:cBhvr>
                                      <p:tavLst>
                                        <p:tav tm="0">
                                          <p:val>
                                            <p:strVal val="#ppt_x"/>
                                          </p:val>
                                        </p:tav>
                                        <p:tav tm="100000">
                                          <p:val>
                                            <p:strVal val="#ppt_x"/>
                                          </p:val>
                                        </p:tav>
                                      </p:tavLst>
                                    </p:anim>
                                    <p:anim calcmode="lin" valueType="num">
                                      <p:cBhvr additive="base">
                                        <p:cTn id="73" dur="500" fill="hold"/>
                                        <p:tgtEl>
                                          <p:spTgt spid="58"/>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59"/>
                                        </p:tgtEl>
                                        <p:attrNameLst>
                                          <p:attrName>style.visibility</p:attrName>
                                        </p:attrNameLst>
                                      </p:cBhvr>
                                      <p:to>
                                        <p:strVal val="visible"/>
                                      </p:to>
                                    </p:set>
                                    <p:anim calcmode="lin" valueType="num">
                                      <p:cBhvr additive="base">
                                        <p:cTn id="76" dur="500" fill="hold"/>
                                        <p:tgtEl>
                                          <p:spTgt spid="59"/>
                                        </p:tgtEl>
                                        <p:attrNameLst>
                                          <p:attrName>ppt_x</p:attrName>
                                        </p:attrNameLst>
                                      </p:cBhvr>
                                      <p:tavLst>
                                        <p:tav tm="0">
                                          <p:val>
                                            <p:strVal val="#ppt_x"/>
                                          </p:val>
                                        </p:tav>
                                        <p:tav tm="100000">
                                          <p:val>
                                            <p:strVal val="#ppt_x"/>
                                          </p:val>
                                        </p:tav>
                                      </p:tavLst>
                                    </p:anim>
                                    <p:anim calcmode="lin" valueType="num">
                                      <p:cBhvr additive="base">
                                        <p:cTn id="77" dur="500" fill="hold"/>
                                        <p:tgtEl>
                                          <p:spTgt spid="59"/>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60"/>
                                        </p:tgtEl>
                                        <p:attrNameLst>
                                          <p:attrName>style.visibility</p:attrName>
                                        </p:attrNameLst>
                                      </p:cBhvr>
                                      <p:to>
                                        <p:strVal val="visible"/>
                                      </p:to>
                                    </p:set>
                                    <p:anim calcmode="lin" valueType="num">
                                      <p:cBhvr additive="base">
                                        <p:cTn id="80" dur="500" fill="hold"/>
                                        <p:tgtEl>
                                          <p:spTgt spid="60"/>
                                        </p:tgtEl>
                                        <p:attrNameLst>
                                          <p:attrName>ppt_x</p:attrName>
                                        </p:attrNameLst>
                                      </p:cBhvr>
                                      <p:tavLst>
                                        <p:tav tm="0">
                                          <p:val>
                                            <p:strVal val="#ppt_x"/>
                                          </p:val>
                                        </p:tav>
                                        <p:tav tm="100000">
                                          <p:val>
                                            <p:strVal val="#ppt_x"/>
                                          </p:val>
                                        </p:tav>
                                      </p:tavLst>
                                    </p:anim>
                                    <p:anim calcmode="lin" valueType="num">
                                      <p:cBhvr additive="base">
                                        <p:cTn id="81"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nodeType="click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additive="base">
                                        <p:cTn id="86" dur="500" fill="hold"/>
                                        <p:tgtEl>
                                          <p:spTgt spid="57"/>
                                        </p:tgtEl>
                                        <p:attrNameLst>
                                          <p:attrName>ppt_x</p:attrName>
                                        </p:attrNameLst>
                                      </p:cBhvr>
                                      <p:tavLst>
                                        <p:tav tm="0">
                                          <p:val>
                                            <p:strVal val="#ppt_x"/>
                                          </p:val>
                                        </p:tav>
                                        <p:tav tm="100000">
                                          <p:val>
                                            <p:strVal val="#ppt_x"/>
                                          </p:val>
                                        </p:tav>
                                      </p:tavLst>
                                    </p:anim>
                                    <p:anim calcmode="lin" valueType="num">
                                      <p:cBhvr additive="base">
                                        <p:cTn id="87"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box(in)">
                                      <p:cBhvr>
                                        <p:cTn id="92" dur="500"/>
                                        <p:tgtEl>
                                          <p:spTgt spid="62"/>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box(in)">
                                      <p:cBhvr>
                                        <p:cTn id="95" dur="500"/>
                                        <p:tgtEl>
                                          <p:spTgt spid="61"/>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box(in)">
                                      <p:cBhvr>
                                        <p:cTn id="98" dur="500"/>
                                        <p:tgtEl>
                                          <p:spTgt spid="69"/>
                                        </p:tgtEl>
                                      </p:cBhvr>
                                    </p:animEffect>
                                  </p:childTnLst>
                                </p:cTn>
                              </p:par>
                              <p:par>
                                <p:cTn id="99" presetID="4" presetClass="entr" presetSubtype="16" fill="hold" grpId="0" nodeType="with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box(in)">
                                      <p:cBhvr>
                                        <p:cTn id="101" dur="500"/>
                                        <p:tgtEl>
                                          <p:spTgt spid="70"/>
                                        </p:tgtEl>
                                      </p:cBhvr>
                                    </p:animEffect>
                                  </p:childTnLst>
                                </p:cTn>
                              </p:par>
                              <p:par>
                                <p:cTn id="102" presetID="4" presetClass="entr" presetSubtype="16" fill="hold" grpId="0" nodeType="withEffect">
                                  <p:stCondLst>
                                    <p:cond delay="0"/>
                                  </p:stCondLst>
                                  <p:childTnLst>
                                    <p:set>
                                      <p:cBhvr>
                                        <p:cTn id="103" dur="1" fill="hold">
                                          <p:stCondLst>
                                            <p:cond delay="0"/>
                                          </p:stCondLst>
                                        </p:cTn>
                                        <p:tgtEl>
                                          <p:spTgt spid="71"/>
                                        </p:tgtEl>
                                        <p:attrNameLst>
                                          <p:attrName>style.visibility</p:attrName>
                                        </p:attrNameLst>
                                      </p:cBhvr>
                                      <p:to>
                                        <p:strVal val="visible"/>
                                      </p:to>
                                    </p:set>
                                    <p:animEffect transition="in" filter="box(in)">
                                      <p:cBhvr>
                                        <p:cTn id="104" dur="500"/>
                                        <p:tgtEl>
                                          <p:spTgt spid="71"/>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68"/>
                                        </p:tgtEl>
                                        <p:attrNameLst>
                                          <p:attrName>style.visibility</p:attrName>
                                        </p:attrNameLst>
                                      </p:cBhvr>
                                      <p:to>
                                        <p:strVal val="visible"/>
                                      </p:to>
                                    </p:set>
                                    <p:anim calcmode="lin" valueType="num">
                                      <p:cBhvr additive="base">
                                        <p:cTn id="109" dur="500" fill="hold"/>
                                        <p:tgtEl>
                                          <p:spTgt spid="68"/>
                                        </p:tgtEl>
                                        <p:attrNameLst>
                                          <p:attrName>ppt_x</p:attrName>
                                        </p:attrNameLst>
                                      </p:cBhvr>
                                      <p:tavLst>
                                        <p:tav tm="0">
                                          <p:val>
                                            <p:strVal val="#ppt_x"/>
                                          </p:val>
                                        </p:tav>
                                        <p:tav tm="100000">
                                          <p:val>
                                            <p:strVal val="#ppt_x"/>
                                          </p:val>
                                        </p:tav>
                                      </p:tavLst>
                                    </p:anim>
                                    <p:anim calcmode="lin" valueType="num">
                                      <p:cBhvr additive="base">
                                        <p:cTn id="11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72"/>
                                        </p:tgtEl>
                                        <p:attrNameLst>
                                          <p:attrName>style.visibility</p:attrName>
                                        </p:attrNameLst>
                                      </p:cBhvr>
                                      <p:to>
                                        <p:strVal val="visible"/>
                                      </p:to>
                                    </p:set>
                                    <p:anim calcmode="lin" valueType="num">
                                      <p:cBhvr additive="base">
                                        <p:cTn id="115" dur="500" fill="hold"/>
                                        <p:tgtEl>
                                          <p:spTgt spid="72"/>
                                        </p:tgtEl>
                                        <p:attrNameLst>
                                          <p:attrName>ppt_x</p:attrName>
                                        </p:attrNameLst>
                                      </p:cBhvr>
                                      <p:tavLst>
                                        <p:tav tm="0">
                                          <p:val>
                                            <p:strVal val="#ppt_x"/>
                                          </p:val>
                                        </p:tav>
                                        <p:tav tm="100000">
                                          <p:val>
                                            <p:strVal val="#ppt_x"/>
                                          </p:val>
                                        </p:tav>
                                      </p:tavLst>
                                    </p:anim>
                                    <p:anim calcmode="lin" valueType="num">
                                      <p:cBhvr additive="base">
                                        <p:cTn id="116"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nodeType="clickEffect">
                                  <p:stCondLst>
                                    <p:cond delay="0"/>
                                  </p:stCondLst>
                                  <p:childTnLst>
                                    <p:set>
                                      <p:cBhvr>
                                        <p:cTn id="120" dur="1" fill="hold">
                                          <p:stCondLst>
                                            <p:cond delay="0"/>
                                          </p:stCondLst>
                                        </p:cTn>
                                        <p:tgtEl>
                                          <p:spTgt spid="3"/>
                                        </p:tgtEl>
                                        <p:attrNameLst>
                                          <p:attrName>style.visibility</p:attrName>
                                        </p:attrNameLst>
                                      </p:cBhvr>
                                      <p:to>
                                        <p:strVal val="visible"/>
                                      </p:to>
                                    </p:set>
                                    <p:anim calcmode="lin" valueType="num">
                                      <p:cBhvr additive="base">
                                        <p:cTn id="121" dur="500" fill="hold"/>
                                        <p:tgtEl>
                                          <p:spTgt spid="3"/>
                                        </p:tgtEl>
                                        <p:attrNameLst>
                                          <p:attrName>ppt_x</p:attrName>
                                        </p:attrNameLst>
                                      </p:cBhvr>
                                      <p:tavLst>
                                        <p:tav tm="0">
                                          <p:val>
                                            <p:strVal val="#ppt_x"/>
                                          </p:val>
                                        </p:tav>
                                        <p:tav tm="100000">
                                          <p:val>
                                            <p:strVal val="#ppt_x"/>
                                          </p:val>
                                        </p:tav>
                                      </p:tavLst>
                                    </p:anim>
                                    <p:anim calcmode="lin" valueType="num">
                                      <p:cBhvr additive="base">
                                        <p:cTn id="1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nodeType="clickEffect">
                                  <p:stCondLst>
                                    <p:cond delay="0"/>
                                  </p:stCondLst>
                                  <p:childTnLst>
                                    <p:set>
                                      <p:cBhvr>
                                        <p:cTn id="126" dur="1" fill="hold">
                                          <p:stCondLst>
                                            <p:cond delay="0"/>
                                          </p:stCondLst>
                                        </p:cTn>
                                        <p:tgtEl>
                                          <p:spTgt spid="82"/>
                                        </p:tgtEl>
                                        <p:attrNameLst>
                                          <p:attrName>style.visibility</p:attrName>
                                        </p:attrNameLst>
                                      </p:cBhvr>
                                      <p:to>
                                        <p:strVal val="visible"/>
                                      </p:to>
                                    </p:set>
                                    <p:anim calcmode="lin" valueType="num">
                                      <p:cBhvr additive="base">
                                        <p:cTn id="127" dur="500" fill="hold"/>
                                        <p:tgtEl>
                                          <p:spTgt spid="82"/>
                                        </p:tgtEl>
                                        <p:attrNameLst>
                                          <p:attrName>ppt_x</p:attrName>
                                        </p:attrNameLst>
                                      </p:cBhvr>
                                      <p:tavLst>
                                        <p:tav tm="0">
                                          <p:val>
                                            <p:strVal val="#ppt_x"/>
                                          </p:val>
                                        </p:tav>
                                        <p:tav tm="100000">
                                          <p:val>
                                            <p:strVal val="#ppt_x"/>
                                          </p:val>
                                        </p:tav>
                                      </p:tavLst>
                                    </p:anim>
                                    <p:anim calcmode="lin" valueType="num">
                                      <p:cBhvr additive="base">
                                        <p:cTn id="128" dur="500" fill="hold"/>
                                        <p:tgtEl>
                                          <p:spTgt spid="82"/>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83"/>
                                        </p:tgtEl>
                                        <p:attrNameLst>
                                          <p:attrName>style.visibility</p:attrName>
                                        </p:attrNameLst>
                                      </p:cBhvr>
                                      <p:to>
                                        <p:strVal val="visible"/>
                                      </p:to>
                                    </p:set>
                                    <p:anim calcmode="lin" valueType="num">
                                      <p:cBhvr additive="base">
                                        <p:cTn id="131" dur="500" fill="hold"/>
                                        <p:tgtEl>
                                          <p:spTgt spid="83"/>
                                        </p:tgtEl>
                                        <p:attrNameLst>
                                          <p:attrName>ppt_x</p:attrName>
                                        </p:attrNameLst>
                                      </p:cBhvr>
                                      <p:tavLst>
                                        <p:tav tm="0">
                                          <p:val>
                                            <p:strVal val="#ppt_x"/>
                                          </p:val>
                                        </p:tav>
                                        <p:tav tm="100000">
                                          <p:val>
                                            <p:strVal val="#ppt_x"/>
                                          </p:val>
                                        </p:tav>
                                      </p:tavLst>
                                    </p:anim>
                                    <p:anim calcmode="lin" valueType="num">
                                      <p:cBhvr additive="base">
                                        <p:cTn id="132" dur="500" fill="hold"/>
                                        <p:tgtEl>
                                          <p:spTgt spid="83"/>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84"/>
                                        </p:tgtEl>
                                        <p:attrNameLst>
                                          <p:attrName>style.visibility</p:attrName>
                                        </p:attrNameLst>
                                      </p:cBhvr>
                                      <p:to>
                                        <p:strVal val="visible"/>
                                      </p:to>
                                    </p:set>
                                    <p:anim calcmode="lin" valueType="num">
                                      <p:cBhvr additive="base">
                                        <p:cTn id="135" dur="500" fill="hold"/>
                                        <p:tgtEl>
                                          <p:spTgt spid="84"/>
                                        </p:tgtEl>
                                        <p:attrNameLst>
                                          <p:attrName>ppt_x</p:attrName>
                                        </p:attrNameLst>
                                      </p:cBhvr>
                                      <p:tavLst>
                                        <p:tav tm="0">
                                          <p:val>
                                            <p:strVal val="#ppt_x"/>
                                          </p:val>
                                        </p:tav>
                                        <p:tav tm="100000">
                                          <p:val>
                                            <p:strVal val="#ppt_x"/>
                                          </p:val>
                                        </p:tav>
                                      </p:tavLst>
                                    </p:anim>
                                    <p:anim calcmode="lin" valueType="num">
                                      <p:cBhvr additive="base">
                                        <p:cTn id="136" dur="500" fill="hold"/>
                                        <p:tgtEl>
                                          <p:spTgt spid="84"/>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85"/>
                                        </p:tgtEl>
                                        <p:attrNameLst>
                                          <p:attrName>style.visibility</p:attrName>
                                        </p:attrNameLst>
                                      </p:cBhvr>
                                      <p:to>
                                        <p:strVal val="visible"/>
                                      </p:to>
                                    </p:set>
                                    <p:anim calcmode="lin" valueType="num">
                                      <p:cBhvr additive="base">
                                        <p:cTn id="139" dur="500" fill="hold"/>
                                        <p:tgtEl>
                                          <p:spTgt spid="85"/>
                                        </p:tgtEl>
                                        <p:attrNameLst>
                                          <p:attrName>ppt_x</p:attrName>
                                        </p:attrNameLst>
                                      </p:cBhvr>
                                      <p:tavLst>
                                        <p:tav tm="0">
                                          <p:val>
                                            <p:strVal val="#ppt_x"/>
                                          </p:val>
                                        </p:tav>
                                        <p:tav tm="100000">
                                          <p:val>
                                            <p:strVal val="#ppt_x"/>
                                          </p:val>
                                        </p:tav>
                                      </p:tavLst>
                                    </p:anim>
                                    <p:anim calcmode="lin" valueType="num">
                                      <p:cBhvr additive="base">
                                        <p:cTn id="140" dur="500" fill="hold"/>
                                        <p:tgtEl>
                                          <p:spTgt spid="85"/>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86"/>
                                        </p:tgtEl>
                                        <p:attrNameLst>
                                          <p:attrName>style.visibility</p:attrName>
                                        </p:attrNameLst>
                                      </p:cBhvr>
                                      <p:to>
                                        <p:strVal val="visible"/>
                                      </p:to>
                                    </p:set>
                                    <p:anim calcmode="lin" valueType="num">
                                      <p:cBhvr additive="base">
                                        <p:cTn id="143" dur="500" fill="hold"/>
                                        <p:tgtEl>
                                          <p:spTgt spid="86"/>
                                        </p:tgtEl>
                                        <p:attrNameLst>
                                          <p:attrName>ppt_x</p:attrName>
                                        </p:attrNameLst>
                                      </p:cBhvr>
                                      <p:tavLst>
                                        <p:tav tm="0">
                                          <p:val>
                                            <p:strVal val="#ppt_x"/>
                                          </p:val>
                                        </p:tav>
                                        <p:tav tm="100000">
                                          <p:val>
                                            <p:strVal val="#ppt_x"/>
                                          </p:val>
                                        </p:tav>
                                      </p:tavLst>
                                    </p:anim>
                                    <p:anim calcmode="lin" valueType="num">
                                      <p:cBhvr additive="base">
                                        <p:cTn id="144" dur="500" fill="hold"/>
                                        <p:tgtEl>
                                          <p:spTgt spid="86"/>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87"/>
                                        </p:tgtEl>
                                        <p:attrNameLst>
                                          <p:attrName>style.visibility</p:attrName>
                                        </p:attrNameLst>
                                      </p:cBhvr>
                                      <p:to>
                                        <p:strVal val="visible"/>
                                      </p:to>
                                    </p:set>
                                    <p:anim calcmode="lin" valueType="num">
                                      <p:cBhvr additive="base">
                                        <p:cTn id="147" dur="500" fill="hold"/>
                                        <p:tgtEl>
                                          <p:spTgt spid="87"/>
                                        </p:tgtEl>
                                        <p:attrNameLst>
                                          <p:attrName>ppt_x</p:attrName>
                                        </p:attrNameLst>
                                      </p:cBhvr>
                                      <p:tavLst>
                                        <p:tav tm="0">
                                          <p:val>
                                            <p:strVal val="#ppt_x"/>
                                          </p:val>
                                        </p:tav>
                                        <p:tav tm="100000">
                                          <p:val>
                                            <p:strVal val="#ppt_x"/>
                                          </p:val>
                                        </p:tav>
                                      </p:tavLst>
                                    </p:anim>
                                    <p:anim calcmode="lin" valueType="num">
                                      <p:cBhvr additive="base">
                                        <p:cTn id="148" dur="500" fill="hold"/>
                                        <p:tgtEl>
                                          <p:spTgt spid="87"/>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88"/>
                                        </p:tgtEl>
                                        <p:attrNameLst>
                                          <p:attrName>style.visibility</p:attrName>
                                        </p:attrNameLst>
                                      </p:cBhvr>
                                      <p:to>
                                        <p:strVal val="visible"/>
                                      </p:to>
                                    </p:set>
                                    <p:anim calcmode="lin" valueType="num">
                                      <p:cBhvr additive="base">
                                        <p:cTn id="151" dur="500" fill="hold"/>
                                        <p:tgtEl>
                                          <p:spTgt spid="88"/>
                                        </p:tgtEl>
                                        <p:attrNameLst>
                                          <p:attrName>ppt_x</p:attrName>
                                        </p:attrNameLst>
                                      </p:cBhvr>
                                      <p:tavLst>
                                        <p:tav tm="0">
                                          <p:val>
                                            <p:strVal val="#ppt_x"/>
                                          </p:val>
                                        </p:tav>
                                        <p:tav tm="100000">
                                          <p:val>
                                            <p:strVal val="#ppt_x"/>
                                          </p:val>
                                        </p:tav>
                                      </p:tavLst>
                                    </p:anim>
                                    <p:anim calcmode="lin" valueType="num">
                                      <p:cBhvr additive="base">
                                        <p:cTn id="152"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81"/>
                                        </p:tgtEl>
                                        <p:attrNameLst>
                                          <p:attrName>style.visibility</p:attrName>
                                        </p:attrNameLst>
                                      </p:cBhvr>
                                      <p:to>
                                        <p:strVal val="visible"/>
                                      </p:to>
                                    </p:set>
                                    <p:anim calcmode="lin" valueType="num">
                                      <p:cBhvr additive="base">
                                        <p:cTn id="157" dur="500" fill="hold"/>
                                        <p:tgtEl>
                                          <p:spTgt spid="81"/>
                                        </p:tgtEl>
                                        <p:attrNameLst>
                                          <p:attrName>ppt_x</p:attrName>
                                        </p:attrNameLst>
                                      </p:cBhvr>
                                      <p:tavLst>
                                        <p:tav tm="0">
                                          <p:val>
                                            <p:strVal val="#ppt_x"/>
                                          </p:val>
                                        </p:tav>
                                        <p:tav tm="100000">
                                          <p:val>
                                            <p:strVal val="#ppt_x"/>
                                          </p:val>
                                        </p:tav>
                                      </p:tavLst>
                                    </p:anim>
                                    <p:anim calcmode="lin" valueType="num">
                                      <p:cBhvr additive="base">
                                        <p:cTn id="15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3" grpId="0"/>
      <p:bldP spid="81" grpId="0"/>
      <p:bldP spid="50" grpId="0"/>
      <p:bldP spid="51" grpId="0"/>
      <p:bldP spid="52" grpId="0"/>
      <p:bldP spid="54" grpId="0"/>
      <p:bldP spid="55" grpId="0"/>
      <p:bldP spid="56" grpId="0"/>
      <p:bldP spid="58" grpId="0"/>
      <p:bldP spid="59" grpId="0"/>
      <p:bldP spid="60" grpId="0"/>
      <p:bldP spid="61" grpId="0"/>
      <p:bldP spid="62" grpId="0"/>
      <p:bldP spid="68" grpId="0"/>
      <p:bldP spid="69" grpId="0"/>
      <p:bldP spid="70" grpId="0"/>
      <p:bldP spid="7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D2679D-3355-4EBE-9609-D36FFF07B0D2}"/>
              </a:ext>
            </a:extLst>
          </p:cNvPr>
          <p:cNvSpPr txBox="1"/>
          <p:nvPr/>
        </p:nvSpPr>
        <p:spPr>
          <a:xfrm>
            <a:off x="2286000" y="76200"/>
            <a:ext cx="2819400" cy="523875"/>
          </a:xfrm>
          <a:prstGeom prst="rect">
            <a:avLst/>
          </a:prstGeom>
          <a:noFill/>
        </p:spPr>
        <p:txBody>
          <a:bodyPr>
            <a:spAutoFit/>
          </a:bodyPr>
          <a:lstStyle/>
          <a:p>
            <a:pPr eaLnBrk="1" fontAlgn="auto" hangingPunct="1">
              <a:spcBef>
                <a:spcPts val="0"/>
              </a:spcBef>
              <a:spcAft>
                <a:spcPts val="0"/>
              </a:spcAft>
              <a:defRPr/>
            </a:pPr>
            <a:r>
              <a:rPr lang="en-US" sz="2800" b="1" u="sng" dirty="0">
                <a:latin typeface="+mj-lt"/>
              </a:rPr>
              <a:t>Assignment</a:t>
            </a:r>
            <a:r>
              <a:rPr lang="en-US" sz="2800" b="1" u="sng" dirty="0">
                <a:latin typeface="+mn-lt"/>
              </a:rPr>
              <a:t> No. 2</a:t>
            </a:r>
          </a:p>
        </p:txBody>
      </p:sp>
      <p:grpSp>
        <p:nvGrpSpPr>
          <p:cNvPr id="3" name="Group 24">
            <a:extLst>
              <a:ext uri="{FF2B5EF4-FFF2-40B4-BE49-F238E27FC236}">
                <a16:creationId xmlns:a16="http://schemas.microsoft.com/office/drawing/2014/main" id="{D89060F1-6956-4C3E-8CBB-7DAAF817CACD}"/>
              </a:ext>
            </a:extLst>
          </p:cNvPr>
          <p:cNvGrpSpPr>
            <a:grpSpLocks/>
          </p:cNvGrpSpPr>
          <p:nvPr/>
        </p:nvGrpSpPr>
        <p:grpSpPr bwMode="auto">
          <a:xfrm>
            <a:off x="1114425" y="1225550"/>
            <a:ext cx="6048375" cy="1441450"/>
            <a:chOff x="1114864" y="1225060"/>
            <a:chExt cx="6047936" cy="1441940"/>
          </a:xfrm>
        </p:grpSpPr>
        <p:cxnSp>
          <p:nvCxnSpPr>
            <p:cNvPr id="4" name="Straight Connector 3">
              <a:extLst>
                <a:ext uri="{FF2B5EF4-FFF2-40B4-BE49-F238E27FC236}">
                  <a16:creationId xmlns:a16="http://schemas.microsoft.com/office/drawing/2014/main" id="{2CD58FC0-18CE-4904-A424-6C247D728364}"/>
                </a:ext>
              </a:extLst>
            </p:cNvPr>
            <p:cNvCxnSpPr/>
            <p:nvPr/>
          </p:nvCxnSpPr>
          <p:spPr>
            <a:xfrm flipV="1">
              <a:off x="1246617" y="1911093"/>
              <a:ext cx="59161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Isosceles Triangle 4">
              <a:extLst>
                <a:ext uri="{FF2B5EF4-FFF2-40B4-BE49-F238E27FC236}">
                  <a16:creationId xmlns:a16="http://schemas.microsoft.com/office/drawing/2014/main" id="{CC9481D0-8931-471D-92BC-9F8A0D299291}"/>
                </a:ext>
              </a:extLst>
            </p:cNvPr>
            <p:cNvSpPr/>
            <p:nvPr/>
          </p:nvSpPr>
          <p:spPr>
            <a:xfrm>
              <a:off x="4419799" y="1941266"/>
              <a:ext cx="304778" cy="274730"/>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6" name="Isosceles Triangle 5">
              <a:extLst>
                <a:ext uri="{FF2B5EF4-FFF2-40B4-BE49-F238E27FC236}">
                  <a16:creationId xmlns:a16="http://schemas.microsoft.com/office/drawing/2014/main" id="{12ADFFF6-27F6-42E9-BE7F-1D65F0FF475E}"/>
                </a:ext>
              </a:extLst>
            </p:cNvPr>
            <p:cNvSpPr/>
            <p:nvPr/>
          </p:nvSpPr>
          <p:spPr>
            <a:xfrm>
              <a:off x="6124650" y="1926974"/>
              <a:ext cx="304778" cy="274731"/>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7" name="Freeform 6">
              <a:extLst>
                <a:ext uri="{FF2B5EF4-FFF2-40B4-BE49-F238E27FC236}">
                  <a16:creationId xmlns:a16="http://schemas.microsoft.com/office/drawing/2014/main" id="{50A07B14-DA2A-4C3A-BAA0-70E8EA0F5A38}"/>
                </a:ext>
              </a:extLst>
            </p:cNvPr>
            <p:cNvSpPr/>
            <p:nvPr/>
          </p:nvSpPr>
          <p:spPr>
            <a:xfrm>
              <a:off x="2667326" y="1801519"/>
              <a:ext cx="374623" cy="147687"/>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8" name="Freeform 7">
              <a:extLst>
                <a:ext uri="{FF2B5EF4-FFF2-40B4-BE49-F238E27FC236}">
                  <a16:creationId xmlns:a16="http://schemas.microsoft.com/office/drawing/2014/main" id="{6D9D944D-9AC5-4522-AF68-F6E38F949CCD}"/>
                </a:ext>
              </a:extLst>
            </p:cNvPr>
            <p:cNvSpPr/>
            <p:nvPr/>
          </p:nvSpPr>
          <p:spPr>
            <a:xfrm>
              <a:off x="3056236" y="1782462"/>
              <a:ext cx="373035" cy="147687"/>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9" name="Freeform 8">
              <a:extLst>
                <a:ext uri="{FF2B5EF4-FFF2-40B4-BE49-F238E27FC236}">
                  <a16:creationId xmlns:a16="http://schemas.microsoft.com/office/drawing/2014/main" id="{F3309EC7-C859-4400-BDEF-7B7FA6AC14EC}"/>
                </a:ext>
              </a:extLst>
            </p:cNvPr>
            <p:cNvSpPr/>
            <p:nvPr/>
          </p:nvSpPr>
          <p:spPr>
            <a:xfrm>
              <a:off x="3361014" y="1782462"/>
              <a:ext cx="373035" cy="147687"/>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11" name="Freeform 10">
              <a:extLst>
                <a:ext uri="{FF2B5EF4-FFF2-40B4-BE49-F238E27FC236}">
                  <a16:creationId xmlns:a16="http://schemas.microsoft.com/office/drawing/2014/main" id="{729C9260-DF78-4293-9BD0-3F341BD92263}"/>
                </a:ext>
              </a:extLst>
            </p:cNvPr>
            <p:cNvSpPr/>
            <p:nvPr/>
          </p:nvSpPr>
          <p:spPr>
            <a:xfrm>
              <a:off x="3276882" y="1417213"/>
              <a:ext cx="596857" cy="373189"/>
            </a:xfrm>
            <a:custGeom>
              <a:avLst/>
              <a:gdLst>
                <a:gd name="connsiteX0" fmla="*/ 0 w 595745"/>
                <a:gd name="connsiteY0" fmla="*/ 357909 h 357909"/>
                <a:gd name="connsiteX1" fmla="*/ 221673 w 595745"/>
                <a:gd name="connsiteY1" fmla="*/ 53109 h 357909"/>
                <a:gd name="connsiteX2" fmla="*/ 595745 w 595745"/>
                <a:gd name="connsiteY2" fmla="*/ 39255 h 357909"/>
                <a:gd name="connsiteX3" fmla="*/ 595745 w 595745"/>
                <a:gd name="connsiteY3" fmla="*/ 39255 h 357909"/>
              </a:gdLst>
              <a:ahLst/>
              <a:cxnLst>
                <a:cxn ang="0">
                  <a:pos x="connsiteX0" y="connsiteY0"/>
                </a:cxn>
                <a:cxn ang="0">
                  <a:pos x="connsiteX1" y="connsiteY1"/>
                </a:cxn>
                <a:cxn ang="0">
                  <a:pos x="connsiteX2" y="connsiteY2"/>
                </a:cxn>
                <a:cxn ang="0">
                  <a:pos x="connsiteX3" y="connsiteY3"/>
                </a:cxn>
              </a:cxnLst>
              <a:rect l="l" t="t" r="r" b="b"/>
              <a:pathLst>
                <a:path w="595745" h="357909">
                  <a:moveTo>
                    <a:pt x="0" y="357909"/>
                  </a:moveTo>
                  <a:cubicBezTo>
                    <a:pt x="61191" y="232063"/>
                    <a:pt x="122382" y="106218"/>
                    <a:pt x="221673" y="53109"/>
                  </a:cubicBezTo>
                  <a:cubicBezTo>
                    <a:pt x="320964" y="0"/>
                    <a:pt x="595745" y="39255"/>
                    <a:pt x="595745" y="39255"/>
                  </a:cubicBezTo>
                  <a:lnTo>
                    <a:pt x="595745" y="39255"/>
                  </a:lnTo>
                </a:path>
              </a:pathLst>
            </a:cu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13" name="Isosceles Triangle 12">
              <a:extLst>
                <a:ext uri="{FF2B5EF4-FFF2-40B4-BE49-F238E27FC236}">
                  <a16:creationId xmlns:a16="http://schemas.microsoft.com/office/drawing/2014/main" id="{83B865DA-6508-419B-BDF7-B3274A97B8E7}"/>
                </a:ext>
              </a:extLst>
            </p:cNvPr>
            <p:cNvSpPr/>
            <p:nvPr/>
          </p:nvSpPr>
          <p:spPr>
            <a:xfrm>
              <a:off x="2514937" y="1944442"/>
              <a:ext cx="303191" cy="274730"/>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5" name="Isosceles Triangle 14">
              <a:extLst>
                <a:ext uri="{FF2B5EF4-FFF2-40B4-BE49-F238E27FC236}">
                  <a16:creationId xmlns:a16="http://schemas.microsoft.com/office/drawing/2014/main" id="{19E54A3F-17B9-4C91-B72A-3E479F2B9071}"/>
                </a:ext>
              </a:extLst>
            </p:cNvPr>
            <p:cNvSpPr/>
            <p:nvPr/>
          </p:nvSpPr>
          <p:spPr>
            <a:xfrm>
              <a:off x="1114864" y="1925386"/>
              <a:ext cx="304778" cy="273143"/>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cxnSp>
          <p:nvCxnSpPr>
            <p:cNvPr id="21" name="Straight Connector 20">
              <a:extLst>
                <a:ext uri="{FF2B5EF4-FFF2-40B4-BE49-F238E27FC236}">
                  <a16:creationId xmlns:a16="http://schemas.microsoft.com/office/drawing/2014/main" id="{4FBEC266-0F2E-454C-86AE-004E004A2116}"/>
                </a:ext>
              </a:extLst>
            </p:cNvPr>
            <p:cNvCxnSpPr/>
            <p:nvPr/>
          </p:nvCxnSpPr>
          <p:spPr>
            <a:xfrm rot="5400000">
              <a:off x="2491874" y="2481993"/>
              <a:ext cx="22867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35968C3-77ED-4719-B92E-808AC7A15B5F}"/>
                </a:ext>
              </a:extLst>
            </p:cNvPr>
            <p:cNvCxnSpPr/>
            <p:nvPr/>
          </p:nvCxnSpPr>
          <p:spPr>
            <a:xfrm rot="5400000">
              <a:off x="3428415" y="2513754"/>
              <a:ext cx="304904"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C9D613E-558B-4A1A-99ED-61BF394B161F}"/>
                </a:ext>
              </a:extLst>
            </p:cNvPr>
            <p:cNvCxnSpPr/>
            <p:nvPr/>
          </p:nvCxnSpPr>
          <p:spPr>
            <a:xfrm>
              <a:off x="2591132" y="2444674"/>
              <a:ext cx="990528" cy="1589"/>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5856" name="TextBox 23">
              <a:extLst>
                <a:ext uri="{FF2B5EF4-FFF2-40B4-BE49-F238E27FC236}">
                  <a16:creationId xmlns:a16="http://schemas.microsoft.com/office/drawing/2014/main" id="{7EF28BB3-4584-408F-94DC-0B07571BE81F}"/>
                </a:ext>
              </a:extLst>
            </p:cNvPr>
            <p:cNvSpPr txBox="1">
              <a:spLocks noChangeArrowheads="1"/>
            </p:cNvSpPr>
            <p:nvPr/>
          </p:nvSpPr>
          <p:spPr bwMode="auto">
            <a:xfrm>
              <a:off x="2729132" y="2159388"/>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L/2</a:t>
              </a:r>
            </a:p>
          </p:txBody>
        </p:sp>
        <p:sp>
          <p:nvSpPr>
            <p:cNvPr id="27" name="Freeform 26">
              <a:extLst>
                <a:ext uri="{FF2B5EF4-FFF2-40B4-BE49-F238E27FC236}">
                  <a16:creationId xmlns:a16="http://schemas.microsoft.com/office/drawing/2014/main" id="{913C367D-6638-409C-BCBD-E8A0E1189D8D}"/>
                </a:ext>
              </a:extLst>
            </p:cNvPr>
            <p:cNvSpPr/>
            <p:nvPr/>
          </p:nvSpPr>
          <p:spPr>
            <a:xfrm flipH="1">
              <a:off x="7010411" y="1682415"/>
              <a:ext cx="152389" cy="549462"/>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3333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8" name="Freeform 27">
              <a:extLst>
                <a:ext uri="{FF2B5EF4-FFF2-40B4-BE49-F238E27FC236}">
                  <a16:creationId xmlns:a16="http://schemas.microsoft.com/office/drawing/2014/main" id="{722577E7-3661-4B27-BEB7-F6536BD06593}"/>
                </a:ext>
              </a:extLst>
            </p:cNvPr>
            <p:cNvSpPr/>
            <p:nvPr/>
          </p:nvSpPr>
          <p:spPr>
            <a:xfrm flipH="1">
              <a:off x="1905382" y="1682415"/>
              <a:ext cx="152389" cy="549462"/>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3333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35859" name="Group 34">
              <a:extLst>
                <a:ext uri="{FF2B5EF4-FFF2-40B4-BE49-F238E27FC236}">
                  <a16:creationId xmlns:a16="http://schemas.microsoft.com/office/drawing/2014/main" id="{50401B72-8172-4E14-A265-338D9EF8486D}"/>
                </a:ext>
              </a:extLst>
            </p:cNvPr>
            <p:cNvGrpSpPr>
              <a:grpSpLocks/>
            </p:cNvGrpSpPr>
            <p:nvPr/>
          </p:nvGrpSpPr>
          <p:grpSpPr bwMode="auto">
            <a:xfrm>
              <a:off x="4876800" y="1225060"/>
              <a:ext cx="1780736" cy="685800"/>
              <a:chOff x="3324664" y="2819400"/>
              <a:chExt cx="1780736" cy="685800"/>
            </a:xfrm>
          </p:grpSpPr>
          <p:cxnSp>
            <p:nvCxnSpPr>
              <p:cNvPr id="29" name="Straight Arrow Connector 28">
                <a:extLst>
                  <a:ext uri="{FF2B5EF4-FFF2-40B4-BE49-F238E27FC236}">
                    <a16:creationId xmlns:a16="http://schemas.microsoft.com/office/drawing/2014/main" id="{2E2E0370-7D66-4F06-9D68-17B1EC099D5A}"/>
                  </a:ext>
                </a:extLst>
              </p:cNvPr>
              <p:cNvCxnSpPr/>
              <p:nvPr/>
            </p:nvCxnSpPr>
            <p:spPr>
              <a:xfrm rot="5400000">
                <a:off x="3135059" y="3314074"/>
                <a:ext cx="381129"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0BBB846-3B5C-47B8-9453-6787E932F4B7}"/>
                  </a:ext>
                </a:extLst>
              </p:cNvPr>
              <p:cNvCxnSpPr/>
              <p:nvPr/>
            </p:nvCxnSpPr>
            <p:spPr>
              <a:xfrm rot="5400000">
                <a:off x="3377930" y="3314074"/>
                <a:ext cx="381129"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D436904-760B-4B4A-8522-9375BA1B650E}"/>
                  </a:ext>
                </a:extLst>
              </p:cNvPr>
              <p:cNvCxnSpPr/>
              <p:nvPr/>
            </p:nvCxnSpPr>
            <p:spPr>
              <a:xfrm rot="5400000">
                <a:off x="3666834" y="3314074"/>
                <a:ext cx="381129"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00BEC1D-70FC-493A-86F8-2BD85F744550}"/>
                  </a:ext>
                </a:extLst>
              </p:cNvPr>
              <p:cNvCxnSpPr/>
              <p:nvPr/>
            </p:nvCxnSpPr>
            <p:spPr>
              <a:xfrm rot="5400000">
                <a:off x="3971612" y="3314074"/>
                <a:ext cx="381129"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67A0626-AF46-4258-871B-15AAA2755974}"/>
                  </a:ext>
                </a:extLst>
              </p:cNvPr>
              <p:cNvCxnSpPr/>
              <p:nvPr/>
            </p:nvCxnSpPr>
            <p:spPr>
              <a:xfrm rot="5400000">
                <a:off x="4263690" y="3314074"/>
                <a:ext cx="381129"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865" name="Text Box 15">
                <a:extLst>
                  <a:ext uri="{FF2B5EF4-FFF2-40B4-BE49-F238E27FC236}">
                    <a16:creationId xmlns:a16="http://schemas.microsoft.com/office/drawing/2014/main" id="{BD0A752E-2DC4-406A-95B1-0716153608C7}"/>
                  </a:ext>
                </a:extLst>
              </p:cNvPr>
              <p:cNvSpPr txBox="1">
                <a:spLocks noChangeArrowheads="1"/>
              </p:cNvSpPr>
              <p:nvPr/>
            </p:nvSpPr>
            <p:spPr bwMode="auto">
              <a:xfrm>
                <a:off x="4114800" y="2819400"/>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a:solidFill>
                      <a:srgbClr val="FF0000"/>
                    </a:solidFill>
                  </a:rPr>
                  <a:t>5k  each</a:t>
                </a:r>
                <a:endParaRPr lang="en-US" altLang="en-US">
                  <a:solidFill>
                    <a:srgbClr val="FF0000"/>
                  </a:solidFill>
                  <a:latin typeface="Arial" panose="020B0604020202020204"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2570E09-0085-486B-AB51-1830B9948592}"/>
              </a:ext>
            </a:extLst>
          </p:cNvPr>
          <p:cNvGraphicFramePr>
            <a:graphicFrameLocks noChangeAspect="1"/>
          </p:cNvGraphicFramePr>
          <p:nvPr/>
        </p:nvGraphicFramePr>
        <p:xfrm>
          <a:off x="1803400" y="3810000"/>
          <a:ext cx="4978400" cy="555625"/>
        </p:xfrm>
        <a:graphic>
          <a:graphicData uri="http://schemas.openxmlformats.org/presentationml/2006/ole">
            <mc:AlternateContent xmlns:mc="http://schemas.openxmlformats.org/markup-compatibility/2006">
              <mc:Choice xmlns:v="urn:schemas-microsoft-com:vml" Requires="v">
                <p:oleObj spid="_x0000_s7211" name="Equation" r:id="rId3" imgW="2044700" imgH="228600" progId="Equation.3">
                  <p:embed/>
                </p:oleObj>
              </mc:Choice>
              <mc:Fallback>
                <p:oleObj name="Equation" r:id="rId3" imgW="20447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3810000"/>
                        <a:ext cx="4978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a:extLst>
              <a:ext uri="{FF2B5EF4-FFF2-40B4-BE49-F238E27FC236}">
                <a16:creationId xmlns:a16="http://schemas.microsoft.com/office/drawing/2014/main" id="{34D3A962-8F42-4E85-A2DC-36B680A7C1FC}"/>
              </a:ext>
            </a:extLst>
          </p:cNvPr>
          <p:cNvGraphicFramePr>
            <a:graphicFrameLocks noChangeAspect="1"/>
          </p:cNvGraphicFramePr>
          <p:nvPr/>
        </p:nvGraphicFramePr>
        <p:xfrm>
          <a:off x="3517900" y="4625975"/>
          <a:ext cx="1536700" cy="708025"/>
        </p:xfrm>
        <a:graphic>
          <a:graphicData uri="http://schemas.openxmlformats.org/presentationml/2006/ole">
            <mc:AlternateContent xmlns:mc="http://schemas.openxmlformats.org/markup-compatibility/2006">
              <mc:Choice xmlns:v="urn:schemas-microsoft-com:vml" Requires="v">
                <p:oleObj spid="_x0000_s7212" name="Equation" r:id="rId5" imgW="685800" imgH="393700" progId="Equation.3">
                  <p:embed/>
                </p:oleObj>
              </mc:Choice>
              <mc:Fallback>
                <p:oleObj name="Equation" r:id="rId5" imgW="685800" imgH="3937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7900" y="4625975"/>
                        <a:ext cx="153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a:extLst>
              <a:ext uri="{FF2B5EF4-FFF2-40B4-BE49-F238E27FC236}">
                <a16:creationId xmlns:a16="http://schemas.microsoft.com/office/drawing/2014/main" id="{B6863747-4040-4194-AD39-78C13F0E555B}"/>
              </a:ext>
            </a:extLst>
          </p:cNvPr>
          <p:cNvSpPr>
            <a:spLocks noChangeArrowheads="1"/>
          </p:cNvSpPr>
          <p:nvPr/>
        </p:nvSpPr>
        <p:spPr bwMode="auto">
          <a:xfrm>
            <a:off x="1219200" y="228600"/>
            <a:ext cx="269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u="sng">
                <a:solidFill>
                  <a:srgbClr val="FF0000"/>
                </a:solidFill>
              </a:rPr>
              <a:t>Support Settlement</a:t>
            </a:r>
            <a:endParaRPr lang="en-US" altLang="en-US" sz="2400">
              <a:solidFill>
                <a:srgbClr val="FF0000"/>
              </a:solidFill>
            </a:endParaRPr>
          </a:p>
        </p:txBody>
      </p:sp>
      <p:grpSp>
        <p:nvGrpSpPr>
          <p:cNvPr id="5" name="Group 4">
            <a:extLst>
              <a:ext uri="{FF2B5EF4-FFF2-40B4-BE49-F238E27FC236}">
                <a16:creationId xmlns:a16="http://schemas.microsoft.com/office/drawing/2014/main" id="{9ED25E45-2E7F-40B3-A70C-5E9E45FDCAC3}"/>
              </a:ext>
            </a:extLst>
          </p:cNvPr>
          <p:cNvGrpSpPr>
            <a:grpSpLocks/>
          </p:cNvGrpSpPr>
          <p:nvPr/>
        </p:nvGrpSpPr>
        <p:grpSpPr bwMode="auto">
          <a:xfrm>
            <a:off x="2328863" y="823913"/>
            <a:ext cx="3962400" cy="1566862"/>
            <a:chOff x="2328204" y="824125"/>
            <a:chExt cx="3962400" cy="1566211"/>
          </a:xfrm>
        </p:grpSpPr>
        <p:sp>
          <p:nvSpPr>
            <p:cNvPr id="6" name="Freeform 5">
              <a:extLst>
                <a:ext uri="{FF2B5EF4-FFF2-40B4-BE49-F238E27FC236}">
                  <a16:creationId xmlns:a16="http://schemas.microsoft.com/office/drawing/2014/main" id="{8C1ACF23-9E7D-437B-A5F4-9E8855FBBE1B}"/>
                </a:ext>
              </a:extLst>
            </p:cNvPr>
            <p:cNvSpPr/>
            <p:nvPr/>
          </p:nvSpPr>
          <p:spPr>
            <a:xfrm rot="11237485" flipH="1">
              <a:off x="2640941" y="824125"/>
              <a:ext cx="187325" cy="528417"/>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7" name="Straight Connector 6">
              <a:extLst>
                <a:ext uri="{FF2B5EF4-FFF2-40B4-BE49-F238E27FC236}">
                  <a16:creationId xmlns:a16="http://schemas.microsoft.com/office/drawing/2014/main" id="{4F0ADF3E-28E5-4092-B4B5-8522C0B72424}"/>
                </a:ext>
              </a:extLst>
            </p:cNvPr>
            <p:cNvCxnSpPr/>
            <p:nvPr/>
          </p:nvCxnSpPr>
          <p:spPr>
            <a:xfrm rot="5400000">
              <a:off x="5210373" y="2084869"/>
              <a:ext cx="30467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3F6CCC9-47C3-40E3-A676-AE7C11D01DEB}"/>
                </a:ext>
              </a:extLst>
            </p:cNvPr>
            <p:cNvCxnSpPr/>
            <p:nvPr/>
          </p:nvCxnSpPr>
          <p:spPr>
            <a:xfrm rot="5400000">
              <a:off x="2741811" y="2084869"/>
              <a:ext cx="30467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8ADA253-6A57-423D-920C-BAEBC09E6092}"/>
                </a:ext>
              </a:extLst>
            </p:cNvPr>
            <p:cNvCxnSpPr/>
            <p:nvPr/>
          </p:nvCxnSpPr>
          <p:spPr>
            <a:xfrm rot="5400000">
              <a:off x="2671977" y="1104201"/>
              <a:ext cx="380842" cy="158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93" name="TextBox 9">
              <a:extLst>
                <a:ext uri="{FF2B5EF4-FFF2-40B4-BE49-F238E27FC236}">
                  <a16:creationId xmlns:a16="http://schemas.microsoft.com/office/drawing/2014/main" id="{BBAE3FB5-B4A7-4263-804C-32EFDDD9AE05}"/>
                </a:ext>
              </a:extLst>
            </p:cNvPr>
            <p:cNvSpPr txBox="1">
              <a:spLocks noChangeArrowheads="1"/>
            </p:cNvSpPr>
            <p:nvPr/>
          </p:nvSpPr>
          <p:spPr bwMode="auto">
            <a:xfrm>
              <a:off x="2861604" y="11430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t>A</a:t>
              </a:r>
            </a:p>
          </p:txBody>
        </p:sp>
        <p:cxnSp>
          <p:nvCxnSpPr>
            <p:cNvPr id="11" name="Straight Connector 17">
              <a:extLst>
                <a:ext uri="{FF2B5EF4-FFF2-40B4-BE49-F238E27FC236}">
                  <a16:creationId xmlns:a16="http://schemas.microsoft.com/office/drawing/2014/main" id="{3B9177BE-E95D-4DBD-8F66-D2F8431529AA}"/>
                </a:ext>
              </a:extLst>
            </p:cNvPr>
            <p:cNvCxnSpPr/>
            <p:nvPr/>
          </p:nvCxnSpPr>
          <p:spPr>
            <a:xfrm>
              <a:off x="2861604" y="2085663"/>
              <a:ext cx="2514600" cy="1587"/>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195" name="TextBox 11">
              <a:extLst>
                <a:ext uri="{FF2B5EF4-FFF2-40B4-BE49-F238E27FC236}">
                  <a16:creationId xmlns:a16="http://schemas.microsoft.com/office/drawing/2014/main" id="{BD57F0A0-9E23-4D71-A7C8-20FC13184A50}"/>
                </a:ext>
              </a:extLst>
            </p:cNvPr>
            <p:cNvSpPr txBox="1">
              <a:spLocks noChangeArrowheads="1"/>
            </p:cNvSpPr>
            <p:nvPr/>
          </p:nvSpPr>
          <p:spPr bwMode="auto">
            <a:xfrm>
              <a:off x="3928404" y="2009336"/>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a:t>
              </a:r>
            </a:p>
          </p:txBody>
        </p:sp>
        <p:sp>
          <p:nvSpPr>
            <p:cNvPr id="13" name="Freeform 12">
              <a:extLst>
                <a:ext uri="{FF2B5EF4-FFF2-40B4-BE49-F238E27FC236}">
                  <a16:creationId xmlns:a16="http://schemas.microsoft.com/office/drawing/2014/main" id="{8012A4F1-F367-4A13-B388-7DCDC820DCAB}"/>
                </a:ext>
              </a:extLst>
            </p:cNvPr>
            <p:cNvSpPr/>
            <p:nvPr/>
          </p:nvSpPr>
          <p:spPr>
            <a:xfrm>
              <a:off x="2887004" y="1104995"/>
              <a:ext cx="2517775" cy="268177"/>
            </a:xfrm>
            <a:custGeom>
              <a:avLst/>
              <a:gdLst>
                <a:gd name="connsiteX0" fmla="*/ 0 w 2518117"/>
                <a:gd name="connsiteY0" fmla="*/ 21101 h 269631"/>
                <a:gd name="connsiteX1" fmla="*/ 492369 w 2518117"/>
                <a:gd name="connsiteY1" fmla="*/ 35169 h 269631"/>
                <a:gd name="connsiteX2" fmla="*/ 1758461 w 2518117"/>
                <a:gd name="connsiteY2" fmla="*/ 232117 h 269631"/>
                <a:gd name="connsiteX3" fmla="*/ 2518117 w 2518117"/>
                <a:gd name="connsiteY3" fmla="*/ 260252 h 269631"/>
                <a:gd name="connsiteX4" fmla="*/ 2518117 w 2518117"/>
                <a:gd name="connsiteY4" fmla="*/ 260252 h 269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17" h="269631">
                  <a:moveTo>
                    <a:pt x="0" y="21101"/>
                  </a:moveTo>
                  <a:cubicBezTo>
                    <a:pt x="99646" y="10550"/>
                    <a:pt x="199292" y="0"/>
                    <a:pt x="492369" y="35169"/>
                  </a:cubicBezTo>
                  <a:cubicBezTo>
                    <a:pt x="785446" y="70338"/>
                    <a:pt x="1420836" y="194603"/>
                    <a:pt x="1758461" y="232117"/>
                  </a:cubicBezTo>
                  <a:cubicBezTo>
                    <a:pt x="2096086" y="269631"/>
                    <a:pt x="2518117" y="260252"/>
                    <a:pt x="2518117" y="260252"/>
                  </a:cubicBezTo>
                  <a:lnTo>
                    <a:pt x="2518117" y="260252"/>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cxnSp>
          <p:nvCxnSpPr>
            <p:cNvPr id="14" name="Straight Connector 13">
              <a:extLst>
                <a:ext uri="{FF2B5EF4-FFF2-40B4-BE49-F238E27FC236}">
                  <a16:creationId xmlns:a16="http://schemas.microsoft.com/office/drawing/2014/main" id="{4D6589B5-1C22-4EA4-AABD-1FA405E44189}"/>
                </a:ext>
              </a:extLst>
            </p:cNvPr>
            <p:cNvCxnSpPr/>
            <p:nvPr/>
          </p:nvCxnSpPr>
          <p:spPr>
            <a:xfrm rot="5400000">
              <a:off x="5186577" y="1402527"/>
              <a:ext cx="380842" cy="158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0B19A25-28BB-4EF1-9F1F-3555A7BBEAFE}"/>
                </a:ext>
              </a:extLst>
            </p:cNvPr>
            <p:cNvCxnSpPr/>
            <p:nvPr/>
          </p:nvCxnSpPr>
          <p:spPr>
            <a:xfrm>
              <a:off x="3649004" y="1125625"/>
              <a:ext cx="2413000" cy="1745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D41276-0231-4EEF-A628-1BCFDB4302CF}"/>
                </a:ext>
              </a:extLst>
            </p:cNvPr>
            <p:cNvCxnSpPr/>
            <p:nvPr/>
          </p:nvCxnSpPr>
          <p:spPr>
            <a:xfrm>
              <a:off x="5604804" y="1371584"/>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C73C88-F76A-432F-9361-952EBA0328DE}"/>
                </a:ext>
              </a:extLst>
            </p:cNvPr>
            <p:cNvCxnSpPr/>
            <p:nvPr/>
          </p:nvCxnSpPr>
          <p:spPr>
            <a:xfrm rot="5400000">
              <a:off x="5718358" y="1256538"/>
              <a:ext cx="230092" cy="3175"/>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201" name="TextBox 17">
              <a:extLst>
                <a:ext uri="{FF2B5EF4-FFF2-40B4-BE49-F238E27FC236}">
                  <a16:creationId xmlns:a16="http://schemas.microsoft.com/office/drawing/2014/main" id="{0AED5CE3-6856-4491-9ECC-6DE13FAE5D28}"/>
                </a:ext>
              </a:extLst>
            </p:cNvPr>
            <p:cNvSpPr txBox="1">
              <a:spLocks noChangeArrowheads="1"/>
            </p:cNvSpPr>
            <p:nvPr/>
          </p:nvSpPr>
          <p:spPr bwMode="auto">
            <a:xfrm>
              <a:off x="5909604" y="10668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l-GR" altLang="en-US"/>
                <a:t>Δ</a:t>
              </a:r>
              <a:endParaRPr lang="en-US" altLang="en-US"/>
            </a:p>
          </p:txBody>
        </p:sp>
        <p:sp>
          <p:nvSpPr>
            <p:cNvPr id="19" name="Freeform 18">
              <a:extLst>
                <a:ext uri="{FF2B5EF4-FFF2-40B4-BE49-F238E27FC236}">
                  <a16:creationId xmlns:a16="http://schemas.microsoft.com/office/drawing/2014/main" id="{5010746F-8890-4695-B4BD-42BD832E4384}"/>
                </a:ext>
              </a:extLst>
            </p:cNvPr>
            <p:cNvSpPr/>
            <p:nvPr/>
          </p:nvSpPr>
          <p:spPr>
            <a:xfrm rot="10411623">
              <a:off x="5441291" y="1163709"/>
              <a:ext cx="207963" cy="579196"/>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7203" name="TextBox 19">
              <a:extLst>
                <a:ext uri="{FF2B5EF4-FFF2-40B4-BE49-F238E27FC236}">
                  <a16:creationId xmlns:a16="http://schemas.microsoft.com/office/drawing/2014/main" id="{2A1B101D-EF4E-4818-A950-0C25A6F701AD}"/>
                </a:ext>
              </a:extLst>
            </p:cNvPr>
            <p:cNvSpPr txBox="1">
              <a:spLocks noChangeArrowheads="1"/>
            </p:cNvSpPr>
            <p:nvPr/>
          </p:nvSpPr>
          <p:spPr bwMode="auto">
            <a:xfrm>
              <a:off x="5528604" y="15240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a:t>
              </a:r>
            </a:p>
          </p:txBody>
        </p:sp>
        <p:sp>
          <p:nvSpPr>
            <p:cNvPr id="7204" name="TextBox 20">
              <a:extLst>
                <a:ext uri="{FF2B5EF4-FFF2-40B4-BE49-F238E27FC236}">
                  <a16:creationId xmlns:a16="http://schemas.microsoft.com/office/drawing/2014/main" id="{B58B6C5E-2953-495F-8D97-FB357FBF373C}"/>
                </a:ext>
              </a:extLst>
            </p:cNvPr>
            <p:cNvSpPr txBox="1">
              <a:spLocks noChangeArrowheads="1"/>
            </p:cNvSpPr>
            <p:nvPr/>
          </p:nvSpPr>
          <p:spPr bwMode="auto">
            <a:xfrm>
              <a:off x="2328204" y="11430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a:t>
              </a:r>
            </a:p>
          </p:txBody>
        </p:sp>
        <p:sp>
          <p:nvSpPr>
            <p:cNvPr id="7205" name="TextBox 21">
              <a:extLst>
                <a:ext uri="{FF2B5EF4-FFF2-40B4-BE49-F238E27FC236}">
                  <a16:creationId xmlns:a16="http://schemas.microsoft.com/office/drawing/2014/main" id="{FD3FF187-F2DE-4356-93DF-A8B8E5308A7D}"/>
                </a:ext>
              </a:extLst>
            </p:cNvPr>
            <p:cNvSpPr txBox="1">
              <a:spLocks noChangeArrowheads="1"/>
            </p:cNvSpPr>
            <p:nvPr/>
          </p:nvSpPr>
          <p:spPr bwMode="auto">
            <a:xfrm>
              <a:off x="5071404" y="13716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t>B</a:t>
              </a:r>
            </a:p>
          </p:txBody>
        </p:sp>
        <p:cxnSp>
          <p:nvCxnSpPr>
            <p:cNvPr id="23" name="Straight Arrow Connector 22">
              <a:extLst>
                <a:ext uri="{FF2B5EF4-FFF2-40B4-BE49-F238E27FC236}">
                  <a16:creationId xmlns:a16="http://schemas.microsoft.com/office/drawing/2014/main" id="{9C2F24EC-9E60-4E08-BA95-F39981E64B05}"/>
                </a:ext>
              </a:extLst>
            </p:cNvPr>
            <p:cNvCxnSpPr/>
            <p:nvPr/>
          </p:nvCxnSpPr>
          <p:spPr>
            <a:xfrm rot="5400000" flipH="1" flipV="1">
              <a:off x="2706899" y="1664357"/>
              <a:ext cx="36656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07" name="TextBox 23">
              <a:extLst>
                <a:ext uri="{FF2B5EF4-FFF2-40B4-BE49-F238E27FC236}">
                  <a16:creationId xmlns:a16="http://schemas.microsoft.com/office/drawing/2014/main" id="{89AEDD4C-CCF8-4FE9-97D0-E6B86FDB19C5}"/>
                </a:ext>
              </a:extLst>
            </p:cNvPr>
            <p:cNvSpPr txBox="1">
              <a:spLocks noChangeArrowheads="1"/>
            </p:cNvSpPr>
            <p:nvPr/>
          </p:nvSpPr>
          <p:spPr bwMode="auto">
            <a:xfrm>
              <a:off x="2861604" y="1600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V</a:t>
              </a:r>
            </a:p>
          </p:txBody>
        </p:sp>
        <p:cxnSp>
          <p:nvCxnSpPr>
            <p:cNvPr id="25" name="Straight Arrow Connector 24">
              <a:extLst>
                <a:ext uri="{FF2B5EF4-FFF2-40B4-BE49-F238E27FC236}">
                  <a16:creationId xmlns:a16="http://schemas.microsoft.com/office/drawing/2014/main" id="{01C34722-9836-40A8-AF00-FB07702EF86A}"/>
                </a:ext>
              </a:extLst>
            </p:cNvPr>
            <p:cNvCxnSpPr/>
            <p:nvPr/>
          </p:nvCxnSpPr>
          <p:spPr>
            <a:xfrm rot="5400000" flipH="1" flipV="1">
              <a:off x="5145299" y="1740525"/>
              <a:ext cx="366560" cy="0"/>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209" name="TextBox 25">
              <a:extLst>
                <a:ext uri="{FF2B5EF4-FFF2-40B4-BE49-F238E27FC236}">
                  <a16:creationId xmlns:a16="http://schemas.microsoft.com/office/drawing/2014/main" id="{A32CD47F-EC59-494A-A9E4-211A16214C1B}"/>
                </a:ext>
              </a:extLst>
            </p:cNvPr>
            <p:cNvSpPr txBox="1">
              <a:spLocks noChangeArrowheads="1"/>
            </p:cNvSpPr>
            <p:nvPr/>
          </p:nvSpPr>
          <p:spPr bwMode="auto">
            <a:xfrm>
              <a:off x="5300004" y="16764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V</a:t>
              </a:r>
            </a:p>
          </p:txBody>
        </p:sp>
      </p:grpSp>
      <p:grpSp>
        <p:nvGrpSpPr>
          <p:cNvPr id="10" name="Group 26">
            <a:extLst>
              <a:ext uri="{FF2B5EF4-FFF2-40B4-BE49-F238E27FC236}">
                <a16:creationId xmlns:a16="http://schemas.microsoft.com/office/drawing/2014/main" id="{775949EE-7A44-4F11-AD5B-03F5A7459F1E}"/>
              </a:ext>
            </a:extLst>
          </p:cNvPr>
          <p:cNvGrpSpPr>
            <a:grpSpLocks/>
          </p:cNvGrpSpPr>
          <p:nvPr/>
        </p:nvGrpSpPr>
        <p:grpSpPr bwMode="auto">
          <a:xfrm>
            <a:off x="2286000" y="2133600"/>
            <a:ext cx="3700463" cy="1284288"/>
            <a:chOff x="2286000" y="2133600"/>
            <a:chExt cx="3699804" cy="1283732"/>
          </a:xfrm>
        </p:grpSpPr>
        <p:sp>
          <p:nvSpPr>
            <p:cNvPr id="7181" name="TextBox 27">
              <a:extLst>
                <a:ext uri="{FF2B5EF4-FFF2-40B4-BE49-F238E27FC236}">
                  <a16:creationId xmlns:a16="http://schemas.microsoft.com/office/drawing/2014/main" id="{124FB39E-65BE-46CF-8F15-1182AB2FCBA7}"/>
                </a:ext>
              </a:extLst>
            </p:cNvPr>
            <p:cNvSpPr txBox="1">
              <a:spLocks noChangeArrowheads="1"/>
            </p:cNvSpPr>
            <p:nvPr/>
          </p:nvSpPr>
          <p:spPr bwMode="auto">
            <a:xfrm>
              <a:off x="5300004" y="2133600"/>
              <a:ext cx="685800" cy="3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a:t>
              </a:r>
              <a:r>
                <a:rPr lang="en-US" altLang="en-US" baseline="-25000"/>
                <a:t> </a:t>
              </a:r>
              <a:r>
                <a:rPr lang="en-US" altLang="en-US"/>
                <a:t>/EI</a:t>
              </a:r>
            </a:p>
          </p:txBody>
        </p:sp>
        <p:grpSp>
          <p:nvGrpSpPr>
            <p:cNvPr id="7182" name="Group 38">
              <a:extLst>
                <a:ext uri="{FF2B5EF4-FFF2-40B4-BE49-F238E27FC236}">
                  <a16:creationId xmlns:a16="http://schemas.microsoft.com/office/drawing/2014/main" id="{C1B92658-985A-4CFA-8C29-AFF5212901AA}"/>
                </a:ext>
              </a:extLst>
            </p:cNvPr>
            <p:cNvGrpSpPr>
              <a:grpSpLocks/>
            </p:cNvGrpSpPr>
            <p:nvPr/>
          </p:nvGrpSpPr>
          <p:grpSpPr bwMode="auto">
            <a:xfrm>
              <a:off x="2286000" y="2362200"/>
              <a:ext cx="3090998" cy="1055132"/>
              <a:chOff x="2286000" y="2362200"/>
              <a:chExt cx="3090998" cy="1055132"/>
            </a:xfrm>
          </p:grpSpPr>
          <p:cxnSp>
            <p:nvCxnSpPr>
              <p:cNvPr id="30" name="Straight Connector 29">
                <a:extLst>
                  <a:ext uri="{FF2B5EF4-FFF2-40B4-BE49-F238E27FC236}">
                    <a16:creationId xmlns:a16="http://schemas.microsoft.com/office/drawing/2014/main" id="{9E304CBF-6327-45AA-B219-8F554090A103}"/>
                  </a:ext>
                </a:extLst>
              </p:cNvPr>
              <p:cNvCxnSpPr/>
              <p:nvPr/>
            </p:nvCxnSpPr>
            <p:spPr>
              <a:xfrm rot="5400000">
                <a:off x="2633659" y="2971437"/>
                <a:ext cx="457002" cy="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2740A00-FEC7-4BAB-81D0-A6BE8CEC97C2}"/>
                  </a:ext>
                </a:extLst>
              </p:cNvPr>
              <p:cNvCxnSpPr/>
              <p:nvPr/>
            </p:nvCxnSpPr>
            <p:spPr>
              <a:xfrm rot="5400000">
                <a:off x="5185101" y="2553312"/>
                <a:ext cx="380835" cy="1588"/>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4700BE8-C616-4ACF-84F2-0BCC381871F0}"/>
                  </a:ext>
                </a:extLst>
              </p:cNvPr>
              <p:cNvCxnSpPr/>
              <p:nvPr/>
            </p:nvCxnSpPr>
            <p:spPr>
              <a:xfrm>
                <a:off x="2862160" y="2742936"/>
                <a:ext cx="251256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EF54328-596F-47C8-8FF1-9681C88345A8}"/>
                  </a:ext>
                </a:extLst>
              </p:cNvPr>
              <p:cNvCxnSpPr/>
              <p:nvPr/>
            </p:nvCxnSpPr>
            <p:spPr>
              <a:xfrm flipV="1">
                <a:off x="2862160" y="2742936"/>
                <a:ext cx="2512564" cy="457002"/>
              </a:xfrm>
              <a:prstGeom prst="line">
                <a:avLst/>
              </a:prstGeom>
            </p:spPr>
            <p:style>
              <a:lnRef idx="1">
                <a:schemeClr val="accent1"/>
              </a:lnRef>
              <a:fillRef idx="0">
                <a:schemeClr val="accent1"/>
              </a:fillRef>
              <a:effectRef idx="0">
                <a:schemeClr val="accent1"/>
              </a:effectRef>
              <a:fontRef idx="minor">
                <a:schemeClr val="tx1"/>
              </a:fontRef>
            </p:style>
          </p:cxnSp>
          <p:sp>
            <p:nvSpPr>
              <p:cNvPr id="7187" name="TextBox 33">
                <a:extLst>
                  <a:ext uri="{FF2B5EF4-FFF2-40B4-BE49-F238E27FC236}">
                    <a16:creationId xmlns:a16="http://schemas.microsoft.com/office/drawing/2014/main" id="{0A145D5E-89A6-4358-8B16-3CC50243EA16}"/>
                  </a:ext>
                </a:extLst>
              </p:cNvPr>
              <p:cNvSpPr txBox="1">
                <a:spLocks noChangeArrowheads="1"/>
              </p:cNvSpPr>
              <p:nvPr/>
            </p:nvSpPr>
            <p:spPr bwMode="auto">
              <a:xfrm>
                <a:off x="2286000" y="3048000"/>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M/EI</a:t>
                </a:r>
              </a:p>
            </p:txBody>
          </p:sp>
          <p:cxnSp>
            <p:nvCxnSpPr>
              <p:cNvPr id="35" name="Straight Connector 34">
                <a:extLst>
                  <a:ext uri="{FF2B5EF4-FFF2-40B4-BE49-F238E27FC236}">
                    <a16:creationId xmlns:a16="http://schemas.microsoft.com/office/drawing/2014/main" id="{27D949A0-1ABB-4228-B6DB-A9D443A592B0}"/>
                  </a:ext>
                </a:extLst>
              </p:cNvPr>
              <p:cNvCxnSpPr/>
              <p:nvPr/>
            </p:nvCxnSpPr>
            <p:spPr>
              <a:xfrm flipV="1">
                <a:off x="2862160" y="2362101"/>
                <a:ext cx="2512564" cy="380835"/>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8" name="Group 35">
            <a:extLst>
              <a:ext uri="{FF2B5EF4-FFF2-40B4-BE49-F238E27FC236}">
                <a16:creationId xmlns:a16="http://schemas.microsoft.com/office/drawing/2014/main" id="{80A3DDAC-FDC7-4602-83CE-D1E0A02994D2}"/>
              </a:ext>
            </a:extLst>
          </p:cNvPr>
          <p:cNvGrpSpPr>
            <a:grpSpLocks/>
          </p:cNvGrpSpPr>
          <p:nvPr/>
        </p:nvGrpSpPr>
        <p:grpSpPr bwMode="auto">
          <a:xfrm>
            <a:off x="3657600" y="5638800"/>
            <a:ext cx="4114800" cy="708025"/>
            <a:chOff x="3657600" y="5638800"/>
            <a:chExt cx="4114800" cy="708025"/>
          </a:xfrm>
        </p:grpSpPr>
        <p:graphicFrame>
          <p:nvGraphicFramePr>
            <p:cNvPr id="7172" name="Object 4">
              <a:extLst>
                <a:ext uri="{FF2B5EF4-FFF2-40B4-BE49-F238E27FC236}">
                  <a16:creationId xmlns:a16="http://schemas.microsoft.com/office/drawing/2014/main" id="{319B7CA5-532E-4FD3-84BB-7CB66C5B3994}"/>
                </a:ext>
              </a:extLst>
            </p:cNvPr>
            <p:cNvGraphicFramePr>
              <a:graphicFrameLocks noChangeAspect="1"/>
            </p:cNvGraphicFramePr>
            <p:nvPr/>
          </p:nvGraphicFramePr>
          <p:xfrm>
            <a:off x="3657600" y="5638800"/>
            <a:ext cx="1536700" cy="708025"/>
          </p:xfrm>
          <a:graphic>
            <a:graphicData uri="http://schemas.openxmlformats.org/presentationml/2006/ole">
              <mc:AlternateContent xmlns:mc="http://schemas.openxmlformats.org/markup-compatibility/2006">
                <mc:Choice xmlns:v="urn:schemas-microsoft-com:vml" Requires="v">
                  <p:oleObj spid="_x0000_s7213" name="Equation" r:id="rId7" imgW="685800" imgH="393700" progId="Equation.3">
                    <p:embed/>
                  </p:oleObj>
                </mc:Choice>
                <mc:Fallback>
                  <p:oleObj name="Equation" r:id="rId7" imgW="685800" imgH="3937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5638800"/>
                          <a:ext cx="153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80" name="TextBox 37">
              <a:extLst>
                <a:ext uri="{FF2B5EF4-FFF2-40B4-BE49-F238E27FC236}">
                  <a16:creationId xmlns:a16="http://schemas.microsoft.com/office/drawing/2014/main" id="{ECF5CAE2-964D-4C1A-AFDC-4080D179BBFA}"/>
                </a:ext>
              </a:extLst>
            </p:cNvPr>
            <p:cNvSpPr txBox="1">
              <a:spLocks noChangeArrowheads="1"/>
            </p:cNvSpPr>
            <p:nvPr/>
          </p:nvSpPr>
          <p:spPr bwMode="auto">
            <a:xfrm>
              <a:off x="5334000" y="579120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FF0000"/>
                  </a:solidFill>
                </a:rPr>
                <a:t>(If one support is hinge)</a:t>
              </a:r>
            </a:p>
          </p:txBody>
        </p:sp>
      </p:grpSp>
      <p:grpSp>
        <p:nvGrpSpPr>
          <p:cNvPr id="20" name="Group 38">
            <a:extLst>
              <a:ext uri="{FF2B5EF4-FFF2-40B4-BE49-F238E27FC236}">
                <a16:creationId xmlns:a16="http://schemas.microsoft.com/office/drawing/2014/main" id="{92CADC6B-E228-414C-AB40-C261CF85ED53}"/>
              </a:ext>
            </a:extLst>
          </p:cNvPr>
          <p:cNvGrpSpPr>
            <a:grpSpLocks/>
          </p:cNvGrpSpPr>
          <p:nvPr/>
        </p:nvGrpSpPr>
        <p:grpSpPr bwMode="auto">
          <a:xfrm>
            <a:off x="5480050" y="2438400"/>
            <a:ext cx="506413" cy="573088"/>
            <a:chOff x="5480546" y="2438400"/>
            <a:chExt cx="505258" cy="573879"/>
          </a:xfrm>
        </p:grpSpPr>
        <p:sp>
          <p:nvSpPr>
            <p:cNvPr id="40" name="Freeform 39">
              <a:extLst>
                <a:ext uri="{FF2B5EF4-FFF2-40B4-BE49-F238E27FC236}">
                  <a16:creationId xmlns:a16="http://schemas.microsoft.com/office/drawing/2014/main" id="{78DE3711-4C96-4DFC-AE4E-0B9431BA3993}"/>
                </a:ext>
              </a:extLst>
            </p:cNvPr>
            <p:cNvSpPr/>
            <p:nvPr/>
          </p:nvSpPr>
          <p:spPr>
            <a:xfrm rot="10411623">
              <a:off x="5480546" y="2508346"/>
              <a:ext cx="83946" cy="503933"/>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7179" name="TextBox 40">
              <a:extLst>
                <a:ext uri="{FF2B5EF4-FFF2-40B4-BE49-F238E27FC236}">
                  <a16:creationId xmlns:a16="http://schemas.microsoft.com/office/drawing/2014/main" id="{39F781A9-D3A0-43AB-8330-96D95490F432}"/>
                </a:ext>
              </a:extLst>
            </p:cNvPr>
            <p:cNvSpPr txBox="1">
              <a:spLocks noChangeArrowheads="1"/>
            </p:cNvSpPr>
            <p:nvPr/>
          </p:nvSpPr>
          <p:spPr bwMode="auto">
            <a:xfrm>
              <a:off x="5528604" y="24384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l-GR" altLang="en-US"/>
                <a:t>Δ</a:t>
              </a: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BE23B53B-8AF4-4C77-9E2F-DD1F1FA87467}"/>
              </a:ext>
            </a:extLst>
          </p:cNvPr>
          <p:cNvSpPr>
            <a:spLocks noChangeArrowheads="1"/>
          </p:cNvSpPr>
          <p:nvPr/>
        </p:nvSpPr>
        <p:spPr bwMode="auto">
          <a:xfrm>
            <a:off x="457200" y="474663"/>
            <a:ext cx="84582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b="1">
                <a:latin typeface="Arial" panose="020B0604020202020204" pitchFamily="34" charset="0"/>
                <a:ea typeface="Times New Roman" panose="02020603050405020304" pitchFamily="18" charset="0"/>
                <a:cs typeface="Arial" panose="020B0604020202020204" pitchFamily="34" charset="0"/>
              </a:rPr>
              <a:t>Kinematic indeterminacy (Degrees of freedom)</a:t>
            </a:r>
            <a:endParaRPr lang="en-US" altLang="en-US">
              <a:latin typeface="Arial" panose="020B0604020202020204" pitchFamily="34" charset="0"/>
              <a:ea typeface="Times New Roman" panose="02020603050405020304" pitchFamily="18" charset="0"/>
              <a:cs typeface="Arial" panose="020B0604020202020204" pitchFamily="34" charset="0"/>
            </a:endParaRPr>
          </a:p>
          <a:p>
            <a:pPr algn="just"/>
            <a:r>
              <a:rPr lang="en-US" altLang="en-US">
                <a:latin typeface="Arial" panose="020B0604020202020204" pitchFamily="34" charset="0"/>
                <a:ea typeface="Times New Roman" panose="02020603050405020304" pitchFamily="18" charset="0"/>
                <a:cs typeface="Arial" panose="020B0604020202020204" pitchFamily="34" charset="0"/>
              </a:rPr>
              <a:t>In the displacement method, primary unknowns are joint displacements which are commonly referred to as the </a:t>
            </a:r>
            <a:r>
              <a:rPr lang="en-US" altLang="en-US">
                <a:solidFill>
                  <a:srgbClr val="FF0000"/>
                </a:solidFill>
                <a:latin typeface="Arial" panose="020B0604020202020204" pitchFamily="34" charset="0"/>
                <a:ea typeface="Times New Roman" panose="02020603050405020304" pitchFamily="18" charset="0"/>
                <a:cs typeface="Arial" panose="020B0604020202020204" pitchFamily="34" charset="0"/>
              </a:rPr>
              <a:t>Degrees of Freedom (DOF) of the structure. It is also called Kinematic Indeterminacy</a:t>
            </a:r>
            <a:r>
              <a:rPr lang="en-US" altLang="en-US">
                <a:latin typeface="Arial" panose="020B0604020202020204" pitchFamily="34" charset="0"/>
                <a:ea typeface="Times New Roman" panose="02020603050405020304" pitchFamily="18" charset="0"/>
                <a:cs typeface="Arial" panose="020B0604020202020204" pitchFamily="34" charset="0"/>
              </a:rPr>
              <a:t>. It is necessary to consider all the independent DOFs while writing the equilibrium conditions. </a:t>
            </a:r>
            <a:r>
              <a:rPr lang="en-US" altLang="en-US">
                <a:solidFill>
                  <a:srgbClr val="FF0000"/>
                </a:solidFill>
                <a:latin typeface="Arial" panose="020B0604020202020204" pitchFamily="34" charset="0"/>
                <a:ea typeface="Times New Roman" panose="02020603050405020304" pitchFamily="18" charset="0"/>
                <a:cs typeface="Arial" panose="020B0604020202020204" pitchFamily="34" charset="0"/>
              </a:rPr>
              <a:t>These degrees of freedom are specified at joints, supports and at the free ends</a:t>
            </a:r>
            <a:r>
              <a:rPr lang="en-US" altLang="en-US">
                <a:latin typeface="Arial" panose="020B0604020202020204" pitchFamily="34" charset="0"/>
                <a:ea typeface="Times New Roman" panose="02020603050405020304" pitchFamily="18" charset="0"/>
                <a:cs typeface="Arial" panose="020B0604020202020204" pitchFamily="34" charset="0"/>
              </a:rPr>
              <a:t>. It is very necessary to find all DOFs by visual inspection since each DOF is the unique displacement in the given structure.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093D9BD-A1BC-4EF3-9D37-B42FCE63436F}"/>
              </a:ext>
            </a:extLst>
          </p:cNvPr>
          <p:cNvGraphicFramePr>
            <a:graphicFrameLocks noChangeAspect="1"/>
          </p:cNvGraphicFramePr>
          <p:nvPr/>
        </p:nvGraphicFramePr>
        <p:xfrm>
          <a:off x="3019425" y="3657600"/>
          <a:ext cx="3000375" cy="555625"/>
        </p:xfrm>
        <a:graphic>
          <a:graphicData uri="http://schemas.openxmlformats.org/presentationml/2006/ole">
            <mc:AlternateContent xmlns:mc="http://schemas.openxmlformats.org/markup-compatibility/2006">
              <mc:Choice xmlns:v="urn:schemas-microsoft-com:vml" Requires="v">
                <p:oleObj spid="_x0000_s8222" name="Equation" r:id="rId3" imgW="1231366" imgH="228501" progId="Equation.3">
                  <p:embed/>
                </p:oleObj>
              </mc:Choice>
              <mc:Fallback>
                <p:oleObj name="Equation" r:id="rId3" imgW="1231366" imgH="228501"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425" y="3657600"/>
                        <a:ext cx="30003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a:extLst>
              <a:ext uri="{FF2B5EF4-FFF2-40B4-BE49-F238E27FC236}">
                <a16:creationId xmlns:a16="http://schemas.microsoft.com/office/drawing/2014/main" id="{584EE808-2A9C-4263-AAA6-BC773121CBDC}"/>
              </a:ext>
            </a:extLst>
          </p:cNvPr>
          <p:cNvGraphicFramePr>
            <a:graphicFrameLocks noChangeAspect="1"/>
          </p:cNvGraphicFramePr>
          <p:nvPr/>
        </p:nvGraphicFramePr>
        <p:xfrm>
          <a:off x="3171825" y="4419600"/>
          <a:ext cx="1679575" cy="708025"/>
        </p:xfrm>
        <a:graphic>
          <a:graphicData uri="http://schemas.openxmlformats.org/presentationml/2006/ole">
            <mc:AlternateContent xmlns:mc="http://schemas.openxmlformats.org/markup-compatibility/2006">
              <mc:Choice xmlns:v="urn:schemas-microsoft-com:vml" Requires="v">
                <p:oleObj spid="_x0000_s8223" name="Equation" r:id="rId5" imgW="748975" imgH="393529" progId="Equation.3">
                  <p:embed/>
                </p:oleObj>
              </mc:Choice>
              <mc:Fallback>
                <p:oleObj name="Equation" r:id="rId5" imgW="748975" imgH="393529"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1825" y="4419600"/>
                        <a:ext cx="1679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Group 3">
            <a:extLst>
              <a:ext uri="{FF2B5EF4-FFF2-40B4-BE49-F238E27FC236}">
                <a16:creationId xmlns:a16="http://schemas.microsoft.com/office/drawing/2014/main" id="{4DBBB404-A493-4D16-9D39-AE7ED77171BF}"/>
              </a:ext>
            </a:extLst>
          </p:cNvPr>
          <p:cNvGrpSpPr>
            <a:grpSpLocks/>
          </p:cNvGrpSpPr>
          <p:nvPr/>
        </p:nvGrpSpPr>
        <p:grpSpPr bwMode="auto">
          <a:xfrm>
            <a:off x="2257425" y="609600"/>
            <a:ext cx="3505200" cy="1525588"/>
            <a:chOff x="1066800" y="609600"/>
            <a:chExt cx="3505200" cy="1524794"/>
          </a:xfrm>
        </p:grpSpPr>
        <p:cxnSp>
          <p:nvCxnSpPr>
            <p:cNvPr id="5" name="Straight Connector 4">
              <a:extLst>
                <a:ext uri="{FF2B5EF4-FFF2-40B4-BE49-F238E27FC236}">
                  <a16:creationId xmlns:a16="http://schemas.microsoft.com/office/drawing/2014/main" id="{B5AB0041-88CC-4CF0-BB8D-A957CE4AF98F}"/>
                </a:ext>
              </a:extLst>
            </p:cNvPr>
            <p:cNvCxnSpPr/>
            <p:nvPr/>
          </p:nvCxnSpPr>
          <p:spPr>
            <a:xfrm rot="5400000">
              <a:off x="4343480" y="1828165"/>
              <a:ext cx="304641"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8E35899-D478-4F25-8C31-A37F6E01C742}"/>
                </a:ext>
              </a:extLst>
            </p:cNvPr>
            <p:cNvCxnSpPr/>
            <p:nvPr/>
          </p:nvCxnSpPr>
          <p:spPr>
            <a:xfrm rot="5400000">
              <a:off x="1480423" y="1828959"/>
              <a:ext cx="304641"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Isosceles Triangle 6">
              <a:extLst>
                <a:ext uri="{FF2B5EF4-FFF2-40B4-BE49-F238E27FC236}">
                  <a16:creationId xmlns:a16="http://schemas.microsoft.com/office/drawing/2014/main" id="{F4A4A4DE-39F9-4EA5-8FAE-919FF03E801B}"/>
                </a:ext>
              </a:extLst>
            </p:cNvPr>
            <p:cNvSpPr/>
            <p:nvPr/>
          </p:nvSpPr>
          <p:spPr>
            <a:xfrm>
              <a:off x="1447800" y="1142722"/>
              <a:ext cx="304800" cy="304641"/>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A68D5CBD-5AEA-4E74-AE55-CCC1A8DCC433}"/>
                </a:ext>
              </a:extLst>
            </p:cNvPr>
            <p:cNvCxnSpPr/>
            <p:nvPr/>
          </p:nvCxnSpPr>
          <p:spPr>
            <a:xfrm>
              <a:off x="1600200" y="1142722"/>
              <a:ext cx="990600" cy="3046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187EDA7-1644-464A-AB28-D46396388ACA}"/>
                </a:ext>
              </a:extLst>
            </p:cNvPr>
            <p:cNvCxnSpPr/>
            <p:nvPr/>
          </p:nvCxnSpPr>
          <p:spPr>
            <a:xfrm rot="5400000" flipH="1" flipV="1">
              <a:off x="2020094" y="681576"/>
              <a:ext cx="1586" cy="8382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213" name="TextBox 9">
              <a:extLst>
                <a:ext uri="{FF2B5EF4-FFF2-40B4-BE49-F238E27FC236}">
                  <a16:creationId xmlns:a16="http://schemas.microsoft.com/office/drawing/2014/main" id="{5E6FD535-42DF-4324-A308-8B52234B0E8B}"/>
                </a:ext>
              </a:extLst>
            </p:cNvPr>
            <p:cNvSpPr txBox="1">
              <a:spLocks noChangeArrowheads="1"/>
            </p:cNvSpPr>
            <p:nvPr/>
          </p:nvSpPr>
          <p:spPr bwMode="auto">
            <a:xfrm>
              <a:off x="2223868" y="1024596"/>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l-GR" altLang="en-US"/>
                <a:t>θ</a:t>
              </a:r>
              <a:r>
                <a:rPr lang="en-US" altLang="en-US" baseline="-25000"/>
                <a:t>A</a:t>
              </a:r>
            </a:p>
          </p:txBody>
        </p:sp>
        <p:sp>
          <p:nvSpPr>
            <p:cNvPr id="11" name="Freeform 10">
              <a:extLst>
                <a:ext uri="{FF2B5EF4-FFF2-40B4-BE49-F238E27FC236}">
                  <a16:creationId xmlns:a16="http://schemas.microsoft.com/office/drawing/2014/main" id="{612DFEDF-F6B7-4C1C-8E2D-303BCF765D5B}"/>
                </a:ext>
              </a:extLst>
            </p:cNvPr>
            <p:cNvSpPr/>
            <p:nvPr/>
          </p:nvSpPr>
          <p:spPr>
            <a:xfrm>
              <a:off x="2189163" y="1066562"/>
              <a:ext cx="90487" cy="304641"/>
            </a:xfrm>
            <a:custGeom>
              <a:avLst/>
              <a:gdLst>
                <a:gd name="connsiteX0" fmla="*/ 28135 w 103162"/>
                <a:gd name="connsiteY0" fmla="*/ 0 h 309490"/>
                <a:gd name="connsiteX1" fmla="*/ 98473 w 103162"/>
                <a:gd name="connsiteY1" fmla="*/ 211016 h 309490"/>
                <a:gd name="connsiteX2" fmla="*/ 0 w 103162"/>
                <a:gd name="connsiteY2" fmla="*/ 309490 h 309490"/>
                <a:gd name="connsiteX3" fmla="*/ 0 w 103162"/>
                <a:gd name="connsiteY3" fmla="*/ 309490 h 309490"/>
              </a:gdLst>
              <a:ahLst/>
              <a:cxnLst>
                <a:cxn ang="0">
                  <a:pos x="connsiteX0" y="connsiteY0"/>
                </a:cxn>
                <a:cxn ang="0">
                  <a:pos x="connsiteX1" y="connsiteY1"/>
                </a:cxn>
                <a:cxn ang="0">
                  <a:pos x="connsiteX2" y="connsiteY2"/>
                </a:cxn>
                <a:cxn ang="0">
                  <a:pos x="connsiteX3" y="connsiteY3"/>
                </a:cxn>
              </a:cxnLst>
              <a:rect l="l" t="t" r="r" b="b"/>
              <a:pathLst>
                <a:path w="103162" h="309490">
                  <a:moveTo>
                    <a:pt x="28135" y="0"/>
                  </a:moveTo>
                  <a:cubicBezTo>
                    <a:pt x="65648" y="79717"/>
                    <a:pt x="103162" y="159434"/>
                    <a:pt x="98473" y="211016"/>
                  </a:cubicBezTo>
                  <a:cubicBezTo>
                    <a:pt x="93784" y="262598"/>
                    <a:pt x="0" y="309490"/>
                    <a:pt x="0" y="309490"/>
                  </a:cubicBezTo>
                  <a:lnTo>
                    <a:pt x="0" y="309490"/>
                  </a:lnTo>
                </a:path>
              </a:pathLst>
            </a:custGeom>
            <a:ln>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2" name="Freeform 11">
              <a:extLst>
                <a:ext uri="{FF2B5EF4-FFF2-40B4-BE49-F238E27FC236}">
                  <a16:creationId xmlns:a16="http://schemas.microsoft.com/office/drawing/2014/main" id="{9C740510-DEF8-4332-B5D1-F84FC724531D}"/>
                </a:ext>
              </a:extLst>
            </p:cNvPr>
            <p:cNvSpPr/>
            <p:nvPr/>
          </p:nvSpPr>
          <p:spPr>
            <a:xfrm rot="21333261">
              <a:off x="1250950" y="850774"/>
              <a:ext cx="327025" cy="587069"/>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8216" name="TextBox 12">
              <a:extLst>
                <a:ext uri="{FF2B5EF4-FFF2-40B4-BE49-F238E27FC236}">
                  <a16:creationId xmlns:a16="http://schemas.microsoft.com/office/drawing/2014/main" id="{36A974B5-8BA7-42DA-AD91-55826FCD571C}"/>
                </a:ext>
              </a:extLst>
            </p:cNvPr>
            <p:cNvSpPr txBox="1">
              <a:spLocks noChangeArrowheads="1"/>
            </p:cNvSpPr>
            <p:nvPr/>
          </p:nvSpPr>
          <p:spPr bwMode="auto">
            <a:xfrm>
              <a:off x="1066800" y="6096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a:t>
              </a:r>
            </a:p>
          </p:txBody>
        </p:sp>
        <p:cxnSp>
          <p:nvCxnSpPr>
            <p:cNvPr id="14" name="Straight Connector 17">
              <a:extLst>
                <a:ext uri="{FF2B5EF4-FFF2-40B4-BE49-F238E27FC236}">
                  <a16:creationId xmlns:a16="http://schemas.microsoft.com/office/drawing/2014/main" id="{0B21E213-184E-4381-A683-7C17802180A7}"/>
                </a:ext>
              </a:extLst>
            </p:cNvPr>
            <p:cNvCxnSpPr/>
            <p:nvPr/>
          </p:nvCxnSpPr>
          <p:spPr>
            <a:xfrm>
              <a:off x="1600200" y="1829753"/>
              <a:ext cx="2895600" cy="1586"/>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218" name="TextBox 14">
              <a:extLst>
                <a:ext uri="{FF2B5EF4-FFF2-40B4-BE49-F238E27FC236}">
                  <a16:creationId xmlns:a16="http://schemas.microsoft.com/office/drawing/2014/main" id="{AEE470C3-DDA8-4201-AD5F-4572017263E2}"/>
                </a:ext>
              </a:extLst>
            </p:cNvPr>
            <p:cNvSpPr txBox="1">
              <a:spLocks noChangeArrowheads="1"/>
            </p:cNvSpPr>
            <p:nvPr/>
          </p:nvSpPr>
          <p:spPr bwMode="auto">
            <a:xfrm>
              <a:off x="2667000" y="1753394"/>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a:t>
              </a:r>
            </a:p>
          </p:txBody>
        </p:sp>
        <p:sp>
          <p:nvSpPr>
            <p:cNvPr id="16" name="Freeform 15">
              <a:extLst>
                <a:ext uri="{FF2B5EF4-FFF2-40B4-BE49-F238E27FC236}">
                  <a16:creationId xmlns:a16="http://schemas.microsoft.com/office/drawing/2014/main" id="{CC2E8EF9-D674-45C4-9DBD-52220B28CF8F}"/>
                </a:ext>
              </a:extLst>
            </p:cNvPr>
            <p:cNvSpPr/>
            <p:nvPr/>
          </p:nvSpPr>
          <p:spPr>
            <a:xfrm>
              <a:off x="1600200" y="1142722"/>
              <a:ext cx="2819400" cy="214201"/>
            </a:xfrm>
            <a:custGeom>
              <a:avLst/>
              <a:gdLst>
                <a:gd name="connsiteX0" fmla="*/ 0 w 2926080"/>
                <a:gd name="connsiteY0" fmla="*/ 0 h 213360"/>
                <a:gd name="connsiteX1" fmla="*/ 1294228 w 2926080"/>
                <a:gd name="connsiteY1" fmla="*/ 211015 h 213360"/>
                <a:gd name="connsiteX2" fmla="*/ 2926080 w 2926080"/>
                <a:gd name="connsiteY2" fmla="*/ 14067 h 213360"/>
                <a:gd name="connsiteX3" fmla="*/ 2926080 w 2926080"/>
                <a:gd name="connsiteY3" fmla="*/ 14067 h 213360"/>
              </a:gdLst>
              <a:ahLst/>
              <a:cxnLst>
                <a:cxn ang="0">
                  <a:pos x="connsiteX0" y="connsiteY0"/>
                </a:cxn>
                <a:cxn ang="0">
                  <a:pos x="connsiteX1" y="connsiteY1"/>
                </a:cxn>
                <a:cxn ang="0">
                  <a:pos x="connsiteX2" y="connsiteY2"/>
                </a:cxn>
                <a:cxn ang="0">
                  <a:pos x="connsiteX3" y="connsiteY3"/>
                </a:cxn>
              </a:cxnLst>
              <a:rect l="l" t="t" r="r" b="b"/>
              <a:pathLst>
                <a:path w="2926080" h="213360">
                  <a:moveTo>
                    <a:pt x="0" y="0"/>
                  </a:moveTo>
                  <a:cubicBezTo>
                    <a:pt x="403274" y="104335"/>
                    <a:pt x="806548" y="208670"/>
                    <a:pt x="1294228" y="211015"/>
                  </a:cubicBezTo>
                  <a:cubicBezTo>
                    <a:pt x="1781908" y="213360"/>
                    <a:pt x="2926080" y="14067"/>
                    <a:pt x="2926080" y="14067"/>
                  </a:cubicBezTo>
                  <a:lnTo>
                    <a:pt x="2926080" y="14067"/>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7" name="Isosceles Triangle 16">
              <a:extLst>
                <a:ext uri="{FF2B5EF4-FFF2-40B4-BE49-F238E27FC236}">
                  <a16:creationId xmlns:a16="http://schemas.microsoft.com/office/drawing/2014/main" id="{F495217B-E2AD-4A5D-B2FF-FD0F3AA0AD19}"/>
                </a:ext>
              </a:extLst>
            </p:cNvPr>
            <p:cNvSpPr/>
            <p:nvPr/>
          </p:nvSpPr>
          <p:spPr>
            <a:xfrm>
              <a:off x="4267200" y="1142722"/>
              <a:ext cx="304800" cy="304641"/>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0" name="Group 17">
            <a:extLst>
              <a:ext uri="{FF2B5EF4-FFF2-40B4-BE49-F238E27FC236}">
                <a16:creationId xmlns:a16="http://schemas.microsoft.com/office/drawing/2014/main" id="{6B0BA7A7-8B6C-45FA-9FBE-1912749EEA80}"/>
              </a:ext>
            </a:extLst>
          </p:cNvPr>
          <p:cNvGrpSpPr>
            <a:grpSpLocks/>
          </p:cNvGrpSpPr>
          <p:nvPr/>
        </p:nvGrpSpPr>
        <p:grpSpPr bwMode="auto">
          <a:xfrm>
            <a:off x="2105025" y="2133600"/>
            <a:ext cx="3657600" cy="685800"/>
            <a:chOff x="914400" y="2133600"/>
            <a:chExt cx="3657600" cy="685800"/>
          </a:xfrm>
        </p:grpSpPr>
        <p:sp>
          <p:nvSpPr>
            <p:cNvPr id="8200" name="TextBox 18">
              <a:extLst>
                <a:ext uri="{FF2B5EF4-FFF2-40B4-BE49-F238E27FC236}">
                  <a16:creationId xmlns:a16="http://schemas.microsoft.com/office/drawing/2014/main" id="{CFBE3541-9857-4AEB-B62D-81DE86CB481B}"/>
                </a:ext>
              </a:extLst>
            </p:cNvPr>
            <p:cNvSpPr txBox="1">
              <a:spLocks noChangeArrowheads="1"/>
            </p:cNvSpPr>
            <p:nvPr/>
          </p:nvSpPr>
          <p:spPr bwMode="auto">
            <a:xfrm>
              <a:off x="914400" y="2134394"/>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M/EI</a:t>
              </a:r>
            </a:p>
          </p:txBody>
        </p:sp>
        <p:grpSp>
          <p:nvGrpSpPr>
            <p:cNvPr id="8201" name="Group 41">
              <a:extLst>
                <a:ext uri="{FF2B5EF4-FFF2-40B4-BE49-F238E27FC236}">
                  <a16:creationId xmlns:a16="http://schemas.microsoft.com/office/drawing/2014/main" id="{4FAE556A-A264-4BE9-8822-03781C756AC4}"/>
                </a:ext>
              </a:extLst>
            </p:cNvPr>
            <p:cNvGrpSpPr>
              <a:grpSpLocks/>
            </p:cNvGrpSpPr>
            <p:nvPr/>
          </p:nvGrpSpPr>
          <p:grpSpPr bwMode="auto">
            <a:xfrm>
              <a:off x="1447800" y="2133600"/>
              <a:ext cx="3124200" cy="685800"/>
              <a:chOff x="1447800" y="2133600"/>
              <a:chExt cx="3124200" cy="685800"/>
            </a:xfrm>
          </p:grpSpPr>
          <p:grpSp>
            <p:nvGrpSpPr>
              <p:cNvPr id="8202" name="Group 1">
                <a:extLst>
                  <a:ext uri="{FF2B5EF4-FFF2-40B4-BE49-F238E27FC236}">
                    <a16:creationId xmlns:a16="http://schemas.microsoft.com/office/drawing/2014/main" id="{5078A304-CBEE-40CA-88EA-25CE2B522C51}"/>
                  </a:ext>
                </a:extLst>
              </p:cNvPr>
              <p:cNvGrpSpPr>
                <a:grpSpLocks/>
              </p:cNvGrpSpPr>
              <p:nvPr/>
            </p:nvGrpSpPr>
            <p:grpSpPr bwMode="auto">
              <a:xfrm>
                <a:off x="1447800" y="2133600"/>
                <a:ext cx="2971800" cy="685800"/>
                <a:chOff x="5181600" y="3124200"/>
                <a:chExt cx="2971800" cy="685800"/>
              </a:xfrm>
            </p:grpSpPr>
            <p:cxnSp>
              <p:nvCxnSpPr>
                <p:cNvPr id="23" name="Straight Connector 22">
                  <a:extLst>
                    <a:ext uri="{FF2B5EF4-FFF2-40B4-BE49-F238E27FC236}">
                      <a16:creationId xmlns:a16="http://schemas.microsoft.com/office/drawing/2014/main" id="{173021CA-5660-4584-8A3E-08A62B528899}"/>
                    </a:ext>
                  </a:extLst>
                </p:cNvPr>
                <p:cNvCxnSpPr/>
                <p:nvPr/>
              </p:nvCxnSpPr>
              <p:spPr>
                <a:xfrm rot="5400000">
                  <a:off x="5106194" y="3352006"/>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DC4107C-F108-4C7C-88FF-215AE2BD7451}"/>
                    </a:ext>
                  </a:extLst>
                </p:cNvPr>
                <p:cNvCxnSpPr/>
                <p:nvPr/>
              </p:nvCxnSpPr>
              <p:spPr>
                <a:xfrm>
                  <a:off x="5334000" y="3581400"/>
                  <a:ext cx="2819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58C2C13-1243-4DAC-B1BA-17E293A971A6}"/>
                    </a:ext>
                  </a:extLst>
                </p:cNvPr>
                <p:cNvCxnSpPr>
                  <a:endCxn id="22" idx="0"/>
                </p:cNvCxnSpPr>
                <p:nvPr/>
              </p:nvCxnSpPr>
              <p:spPr>
                <a:xfrm>
                  <a:off x="5334000" y="3124200"/>
                  <a:ext cx="281940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Isosceles Triangle 25">
                  <a:extLst>
                    <a:ext uri="{FF2B5EF4-FFF2-40B4-BE49-F238E27FC236}">
                      <a16:creationId xmlns:a16="http://schemas.microsoft.com/office/drawing/2014/main" id="{FF8922AB-1811-4A08-A011-A17FC3708A72}"/>
                    </a:ext>
                  </a:extLst>
                </p:cNvPr>
                <p:cNvSpPr/>
                <p:nvPr/>
              </p:nvSpPr>
              <p:spPr>
                <a:xfrm>
                  <a:off x="5181600" y="3581400"/>
                  <a:ext cx="304800" cy="2286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2" name="Isosceles Triangle 21">
                <a:extLst>
                  <a:ext uri="{FF2B5EF4-FFF2-40B4-BE49-F238E27FC236}">
                    <a16:creationId xmlns:a16="http://schemas.microsoft.com/office/drawing/2014/main" id="{0577A5C2-E7A5-4C27-828C-F9CA6E5A0088}"/>
                  </a:ext>
                </a:extLst>
              </p:cNvPr>
              <p:cNvSpPr/>
              <p:nvPr/>
            </p:nvSpPr>
            <p:spPr>
              <a:xfrm>
                <a:off x="4267200" y="2590800"/>
                <a:ext cx="304800" cy="2286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aphicFrame>
        <p:nvGraphicFramePr>
          <p:cNvPr id="27" name="Object 4">
            <a:extLst>
              <a:ext uri="{FF2B5EF4-FFF2-40B4-BE49-F238E27FC236}">
                <a16:creationId xmlns:a16="http://schemas.microsoft.com/office/drawing/2014/main" id="{B2159883-27F4-4F8D-AD57-170CD14071D8}"/>
              </a:ext>
            </a:extLst>
          </p:cNvPr>
          <p:cNvGraphicFramePr>
            <a:graphicFrameLocks noChangeAspect="1"/>
          </p:cNvGraphicFramePr>
          <p:nvPr/>
        </p:nvGraphicFramePr>
        <p:xfrm>
          <a:off x="3446463" y="5410200"/>
          <a:ext cx="1281112" cy="708025"/>
        </p:xfrm>
        <a:graphic>
          <a:graphicData uri="http://schemas.openxmlformats.org/presentationml/2006/ole">
            <mc:AlternateContent xmlns:mc="http://schemas.openxmlformats.org/markup-compatibility/2006">
              <mc:Choice xmlns:v="urn:schemas-microsoft-com:vml" Requires="v">
                <p:oleObj spid="_x0000_s8224" name="Equation" r:id="rId7" imgW="571252" imgH="393529" progId="Equation.3">
                  <p:embed/>
                </p:oleObj>
              </mc:Choice>
              <mc:Fallback>
                <p:oleObj name="Equation" r:id="rId7" imgW="571252" imgH="393529"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6463" y="5410200"/>
                        <a:ext cx="1281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Rectangle 27">
            <a:extLst>
              <a:ext uri="{FF2B5EF4-FFF2-40B4-BE49-F238E27FC236}">
                <a16:creationId xmlns:a16="http://schemas.microsoft.com/office/drawing/2014/main" id="{C13BCB6C-5DB4-4615-A22E-1E02AE6F62DC}"/>
              </a:ext>
            </a:extLst>
          </p:cNvPr>
          <p:cNvSpPr>
            <a:spLocks noChangeArrowheads="1"/>
          </p:cNvSpPr>
          <p:nvPr/>
        </p:nvSpPr>
        <p:spPr bwMode="auto">
          <a:xfrm>
            <a:off x="1219200" y="228600"/>
            <a:ext cx="998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u="sng">
                <a:solidFill>
                  <a:srgbClr val="FF00FF"/>
                </a:solidFill>
              </a:rPr>
              <a:t>Stiffness</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amond(in)">
                                      <p:cBhvr>
                                        <p:cTn id="18" dur="20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BDDF93-E766-4EAB-98E6-6AFB1C28ABD2}"/>
              </a:ext>
            </a:extLst>
          </p:cNvPr>
          <p:cNvGrpSpPr>
            <a:grpSpLocks/>
          </p:cNvGrpSpPr>
          <p:nvPr/>
        </p:nvGrpSpPr>
        <p:grpSpPr bwMode="auto">
          <a:xfrm>
            <a:off x="838200" y="457200"/>
            <a:ext cx="5029200" cy="1285875"/>
            <a:chOff x="381000" y="914400"/>
            <a:chExt cx="5029200" cy="1285743"/>
          </a:xfrm>
        </p:grpSpPr>
        <p:cxnSp>
          <p:nvCxnSpPr>
            <p:cNvPr id="3" name="Straight Connector 2">
              <a:extLst>
                <a:ext uri="{FF2B5EF4-FFF2-40B4-BE49-F238E27FC236}">
                  <a16:creationId xmlns:a16="http://schemas.microsoft.com/office/drawing/2014/main" id="{BE7C7786-4F35-4610-8D8C-45B06CE03AF0}"/>
                </a:ext>
              </a:extLst>
            </p:cNvPr>
            <p:cNvCxnSpPr>
              <a:endCxn id="7" idx="0"/>
            </p:cNvCxnSpPr>
            <p:nvPr/>
          </p:nvCxnSpPr>
          <p:spPr>
            <a:xfrm>
              <a:off x="458788" y="1516001"/>
              <a:ext cx="480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DD9B687-63DD-434F-9C71-DF538A34DF9A}"/>
                </a:ext>
              </a:extLst>
            </p:cNvPr>
            <p:cNvCxnSpPr/>
            <p:nvPr/>
          </p:nvCxnSpPr>
          <p:spPr>
            <a:xfrm rot="5400000">
              <a:off x="260370" y="1525525"/>
              <a:ext cx="395246"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Isosceles Triangle 4">
              <a:extLst>
                <a:ext uri="{FF2B5EF4-FFF2-40B4-BE49-F238E27FC236}">
                  <a16:creationId xmlns:a16="http://schemas.microsoft.com/office/drawing/2014/main" id="{D0530D61-F01F-41B8-9395-B83E5DD746B3}"/>
                </a:ext>
              </a:extLst>
            </p:cNvPr>
            <p:cNvSpPr/>
            <p:nvPr/>
          </p:nvSpPr>
          <p:spPr>
            <a:xfrm>
              <a:off x="2209800" y="1516001"/>
              <a:ext cx="152400" cy="157146"/>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6" name="Isosceles Triangle 5">
              <a:extLst>
                <a:ext uri="{FF2B5EF4-FFF2-40B4-BE49-F238E27FC236}">
                  <a16:creationId xmlns:a16="http://schemas.microsoft.com/office/drawing/2014/main" id="{19EFD428-A717-4819-9E1D-3354601C9270}"/>
                </a:ext>
              </a:extLst>
            </p:cNvPr>
            <p:cNvSpPr/>
            <p:nvPr/>
          </p:nvSpPr>
          <p:spPr>
            <a:xfrm>
              <a:off x="3887788" y="1516001"/>
              <a:ext cx="152400" cy="157146"/>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7" name="Isosceles Triangle 6">
              <a:extLst>
                <a:ext uri="{FF2B5EF4-FFF2-40B4-BE49-F238E27FC236}">
                  <a16:creationId xmlns:a16="http://schemas.microsoft.com/office/drawing/2014/main" id="{4975CD19-63F5-42A2-BA86-D19EE068E1E6}"/>
                </a:ext>
              </a:extLst>
            </p:cNvPr>
            <p:cNvSpPr/>
            <p:nvPr/>
          </p:nvSpPr>
          <p:spPr>
            <a:xfrm>
              <a:off x="5183188" y="1516001"/>
              <a:ext cx="152400" cy="157146"/>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439C3E8F-B666-4327-B3B5-0A5DEC84BC94}"/>
                </a:ext>
              </a:extLst>
            </p:cNvPr>
            <p:cNvCxnSpPr/>
            <p:nvPr/>
          </p:nvCxnSpPr>
          <p:spPr>
            <a:xfrm rot="5400000">
              <a:off x="338943" y="2000932"/>
              <a:ext cx="23810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60C96A7-D7F7-42F4-93E4-7E390AEF47A8}"/>
                </a:ext>
              </a:extLst>
            </p:cNvPr>
            <p:cNvCxnSpPr/>
            <p:nvPr/>
          </p:nvCxnSpPr>
          <p:spPr>
            <a:xfrm flipV="1">
              <a:off x="458788" y="2025536"/>
              <a:ext cx="4799012" cy="1588"/>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388331A-A1F5-46FC-96B2-9DE2B4CA7684}"/>
                </a:ext>
              </a:extLst>
            </p:cNvPr>
            <p:cNvCxnSpPr/>
            <p:nvPr/>
          </p:nvCxnSpPr>
          <p:spPr>
            <a:xfrm rot="5400000">
              <a:off x="2126473" y="2040615"/>
              <a:ext cx="31746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1D1136-A317-45DE-B6AC-59596948019C}"/>
                </a:ext>
              </a:extLst>
            </p:cNvPr>
            <p:cNvCxnSpPr/>
            <p:nvPr/>
          </p:nvCxnSpPr>
          <p:spPr>
            <a:xfrm rot="5400000">
              <a:off x="3844143" y="2000932"/>
              <a:ext cx="238101"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4BBE009-4B8E-46C3-A6F9-93045695CE3D}"/>
                </a:ext>
              </a:extLst>
            </p:cNvPr>
            <p:cNvCxnSpPr/>
            <p:nvPr/>
          </p:nvCxnSpPr>
          <p:spPr>
            <a:xfrm rot="5400000">
              <a:off x="5099860" y="2040615"/>
              <a:ext cx="31746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47" name="TextBox 50">
              <a:extLst>
                <a:ext uri="{FF2B5EF4-FFF2-40B4-BE49-F238E27FC236}">
                  <a16:creationId xmlns:a16="http://schemas.microsoft.com/office/drawing/2014/main" id="{C04794E6-788A-4D1A-BB89-607F7093810B}"/>
                </a:ext>
              </a:extLst>
            </p:cNvPr>
            <p:cNvSpPr txBox="1">
              <a:spLocks noChangeArrowheads="1"/>
            </p:cNvSpPr>
            <p:nvPr/>
          </p:nvSpPr>
          <p:spPr bwMode="auto">
            <a:xfrm>
              <a:off x="914400" y="1872462"/>
              <a:ext cx="533400"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15ft</a:t>
              </a:r>
            </a:p>
          </p:txBody>
        </p:sp>
        <p:sp>
          <p:nvSpPr>
            <p:cNvPr id="9248" name="TextBox 52">
              <a:extLst>
                <a:ext uri="{FF2B5EF4-FFF2-40B4-BE49-F238E27FC236}">
                  <a16:creationId xmlns:a16="http://schemas.microsoft.com/office/drawing/2014/main" id="{676C1AC3-288A-4780-8315-FAC3E93EA9F1}"/>
                </a:ext>
              </a:extLst>
            </p:cNvPr>
            <p:cNvSpPr txBox="1">
              <a:spLocks noChangeArrowheads="1"/>
            </p:cNvSpPr>
            <p:nvPr/>
          </p:nvSpPr>
          <p:spPr bwMode="auto">
            <a:xfrm>
              <a:off x="2895600" y="1872462"/>
              <a:ext cx="5334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12ft</a:t>
              </a:r>
            </a:p>
          </p:txBody>
        </p:sp>
        <p:sp>
          <p:nvSpPr>
            <p:cNvPr id="9249" name="TextBox 53">
              <a:extLst>
                <a:ext uri="{FF2B5EF4-FFF2-40B4-BE49-F238E27FC236}">
                  <a16:creationId xmlns:a16="http://schemas.microsoft.com/office/drawing/2014/main" id="{674C402E-A8F7-484B-9D3F-884B718F6E5C}"/>
                </a:ext>
              </a:extLst>
            </p:cNvPr>
            <p:cNvSpPr txBox="1">
              <a:spLocks noChangeArrowheads="1"/>
            </p:cNvSpPr>
            <p:nvPr/>
          </p:nvSpPr>
          <p:spPr bwMode="auto">
            <a:xfrm>
              <a:off x="4343400" y="1872462"/>
              <a:ext cx="533400"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10ft</a:t>
              </a:r>
            </a:p>
          </p:txBody>
        </p:sp>
        <p:sp>
          <p:nvSpPr>
            <p:cNvPr id="9250" name="TextBox 4">
              <a:extLst>
                <a:ext uri="{FF2B5EF4-FFF2-40B4-BE49-F238E27FC236}">
                  <a16:creationId xmlns:a16="http://schemas.microsoft.com/office/drawing/2014/main" id="{E5BB50F9-5BB9-47AC-9FD7-D8BDB55FCD7F}"/>
                </a:ext>
              </a:extLst>
            </p:cNvPr>
            <p:cNvSpPr txBox="1">
              <a:spLocks noChangeArrowheads="1"/>
            </p:cNvSpPr>
            <p:nvPr/>
          </p:nvSpPr>
          <p:spPr bwMode="auto">
            <a:xfrm>
              <a:off x="381000" y="10668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sp>
          <p:nvSpPr>
            <p:cNvPr id="9251" name="TextBox 5">
              <a:extLst>
                <a:ext uri="{FF2B5EF4-FFF2-40B4-BE49-F238E27FC236}">
                  <a16:creationId xmlns:a16="http://schemas.microsoft.com/office/drawing/2014/main" id="{0E160881-1EF8-44EB-A31D-2E22448A52DE}"/>
                </a:ext>
              </a:extLst>
            </p:cNvPr>
            <p:cNvSpPr txBox="1">
              <a:spLocks noChangeArrowheads="1"/>
            </p:cNvSpPr>
            <p:nvPr/>
          </p:nvSpPr>
          <p:spPr bwMode="auto">
            <a:xfrm>
              <a:off x="2133600" y="12192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sp>
          <p:nvSpPr>
            <p:cNvPr id="9252" name="TextBox 6">
              <a:extLst>
                <a:ext uri="{FF2B5EF4-FFF2-40B4-BE49-F238E27FC236}">
                  <a16:creationId xmlns:a16="http://schemas.microsoft.com/office/drawing/2014/main" id="{4DCEBF02-51A6-4CDB-9CA1-EC165147F330}"/>
                </a:ext>
              </a:extLst>
            </p:cNvPr>
            <p:cNvSpPr txBox="1">
              <a:spLocks noChangeArrowheads="1"/>
            </p:cNvSpPr>
            <p:nvPr/>
          </p:nvSpPr>
          <p:spPr bwMode="auto">
            <a:xfrm>
              <a:off x="3816925" y="1219200"/>
              <a:ext cx="297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a:t>
              </a:r>
            </a:p>
          </p:txBody>
        </p:sp>
        <p:sp>
          <p:nvSpPr>
            <p:cNvPr id="9253" name="TextBox 7">
              <a:extLst>
                <a:ext uri="{FF2B5EF4-FFF2-40B4-BE49-F238E27FC236}">
                  <a16:creationId xmlns:a16="http://schemas.microsoft.com/office/drawing/2014/main" id="{37505F45-D634-4ACC-93D8-35E14EB58F35}"/>
                </a:ext>
              </a:extLst>
            </p:cNvPr>
            <p:cNvSpPr txBox="1">
              <a:spLocks noChangeArrowheads="1"/>
            </p:cNvSpPr>
            <p:nvPr/>
          </p:nvSpPr>
          <p:spPr bwMode="auto">
            <a:xfrm>
              <a:off x="5105400" y="12192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D</a:t>
              </a:r>
            </a:p>
          </p:txBody>
        </p:sp>
        <p:sp>
          <p:nvSpPr>
            <p:cNvPr id="20" name="Isosceles Triangle 19">
              <a:extLst>
                <a:ext uri="{FF2B5EF4-FFF2-40B4-BE49-F238E27FC236}">
                  <a16:creationId xmlns:a16="http://schemas.microsoft.com/office/drawing/2014/main" id="{0D215DCC-D270-4C07-BE2C-0BD059A3B06B}"/>
                </a:ext>
              </a:extLst>
            </p:cNvPr>
            <p:cNvSpPr/>
            <p:nvPr/>
          </p:nvSpPr>
          <p:spPr>
            <a:xfrm>
              <a:off x="2209800" y="1822357"/>
              <a:ext cx="152400" cy="158734"/>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cxnSp>
          <p:nvCxnSpPr>
            <p:cNvPr id="21" name="Straight Connector 20">
              <a:extLst>
                <a:ext uri="{FF2B5EF4-FFF2-40B4-BE49-F238E27FC236}">
                  <a16:creationId xmlns:a16="http://schemas.microsoft.com/office/drawing/2014/main" id="{6A41054D-51BB-4348-A880-040E67740686}"/>
                </a:ext>
              </a:extLst>
            </p:cNvPr>
            <p:cNvCxnSpPr/>
            <p:nvPr/>
          </p:nvCxnSpPr>
          <p:spPr>
            <a:xfrm rot="5400000">
              <a:off x="2129647" y="1745372"/>
              <a:ext cx="314293"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5A95D7F-DF3B-4B4D-8C5C-19415F461724}"/>
                </a:ext>
              </a:extLst>
            </p:cNvPr>
            <p:cNvCxnSpPr/>
            <p:nvPr/>
          </p:nvCxnSpPr>
          <p:spPr>
            <a:xfrm>
              <a:off x="2362200" y="18287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7292751-2959-4807-A1DA-94678014044D}"/>
                </a:ext>
              </a:extLst>
            </p:cNvPr>
            <p:cNvCxnSpPr/>
            <p:nvPr/>
          </p:nvCxnSpPr>
          <p:spPr>
            <a:xfrm rot="5400000">
              <a:off x="2362217" y="1676322"/>
              <a:ext cx="304769" cy="3175"/>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258" name="TextBox 120">
              <a:extLst>
                <a:ext uri="{FF2B5EF4-FFF2-40B4-BE49-F238E27FC236}">
                  <a16:creationId xmlns:a16="http://schemas.microsoft.com/office/drawing/2014/main" id="{2C7AFFCB-3A68-47DC-B5A5-9580748E1CA0}"/>
                </a:ext>
              </a:extLst>
            </p:cNvPr>
            <p:cNvSpPr txBox="1">
              <a:spLocks noChangeArrowheads="1"/>
            </p:cNvSpPr>
            <p:nvPr/>
          </p:nvSpPr>
          <p:spPr bwMode="auto">
            <a:xfrm>
              <a:off x="2438400" y="1520784"/>
              <a:ext cx="685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0.2</a:t>
              </a:r>
              <a:r>
                <a:rPr lang="en-US" altLang="en-US" sz="1400">
                  <a:latin typeface="Times New Roman" panose="02020603050405020304" pitchFamily="18" charset="0"/>
                  <a:cs typeface="Times New Roman" panose="02020603050405020304" pitchFamily="18" charset="0"/>
                </a:rPr>
                <a:t>"</a:t>
              </a:r>
              <a:endParaRPr lang="en-US" altLang="en-US" sz="1400"/>
            </a:p>
          </p:txBody>
        </p:sp>
        <p:sp>
          <p:nvSpPr>
            <p:cNvPr id="9259" name="TextBox 121">
              <a:extLst>
                <a:ext uri="{FF2B5EF4-FFF2-40B4-BE49-F238E27FC236}">
                  <a16:creationId xmlns:a16="http://schemas.microsoft.com/office/drawing/2014/main" id="{CEAB3365-2E56-4E65-8D53-482E03FA5305}"/>
                </a:ext>
              </a:extLst>
            </p:cNvPr>
            <p:cNvSpPr txBox="1">
              <a:spLocks noChangeArrowheads="1"/>
            </p:cNvSpPr>
            <p:nvPr/>
          </p:nvSpPr>
          <p:spPr bwMode="auto">
            <a:xfrm>
              <a:off x="4648200" y="1219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6’</a:t>
              </a:r>
            </a:p>
          </p:txBody>
        </p:sp>
        <p:sp>
          <p:nvSpPr>
            <p:cNvPr id="9260" name="TextBox 122">
              <a:extLst>
                <a:ext uri="{FF2B5EF4-FFF2-40B4-BE49-F238E27FC236}">
                  <a16:creationId xmlns:a16="http://schemas.microsoft.com/office/drawing/2014/main" id="{3E7B7143-8FC0-4C1A-BF7E-A430B1177D64}"/>
                </a:ext>
              </a:extLst>
            </p:cNvPr>
            <p:cNvSpPr txBox="1">
              <a:spLocks noChangeArrowheads="1"/>
            </p:cNvSpPr>
            <p:nvPr/>
          </p:nvSpPr>
          <p:spPr bwMode="auto">
            <a:xfrm>
              <a:off x="3048000" y="15240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(I)</a:t>
              </a:r>
            </a:p>
          </p:txBody>
        </p:sp>
        <p:sp>
          <p:nvSpPr>
            <p:cNvPr id="9261" name="TextBox 123">
              <a:extLst>
                <a:ext uri="{FF2B5EF4-FFF2-40B4-BE49-F238E27FC236}">
                  <a16:creationId xmlns:a16="http://schemas.microsoft.com/office/drawing/2014/main" id="{8E899E4D-34D4-47AC-BBAD-FDED4150668F}"/>
                </a:ext>
              </a:extLst>
            </p:cNvPr>
            <p:cNvSpPr txBox="1">
              <a:spLocks noChangeArrowheads="1"/>
            </p:cNvSpPr>
            <p:nvPr/>
          </p:nvSpPr>
          <p:spPr bwMode="auto">
            <a:xfrm>
              <a:off x="4419600" y="15240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(I)</a:t>
              </a:r>
            </a:p>
          </p:txBody>
        </p:sp>
        <p:cxnSp>
          <p:nvCxnSpPr>
            <p:cNvPr id="28" name="Straight Arrow Connector 27">
              <a:extLst>
                <a:ext uri="{FF2B5EF4-FFF2-40B4-BE49-F238E27FC236}">
                  <a16:creationId xmlns:a16="http://schemas.microsoft.com/office/drawing/2014/main" id="{41575D56-C4F1-43EA-9FAC-755AE1A620BB}"/>
                </a:ext>
              </a:extLst>
            </p:cNvPr>
            <p:cNvCxnSpPr/>
            <p:nvPr/>
          </p:nvCxnSpPr>
          <p:spPr>
            <a:xfrm rot="5400000">
              <a:off x="4305321" y="1319170"/>
              <a:ext cx="380961" cy="31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63" name="TextBox 126">
              <a:extLst>
                <a:ext uri="{FF2B5EF4-FFF2-40B4-BE49-F238E27FC236}">
                  <a16:creationId xmlns:a16="http://schemas.microsoft.com/office/drawing/2014/main" id="{F4448134-862E-448D-8555-E5568BA8880F}"/>
                </a:ext>
              </a:extLst>
            </p:cNvPr>
            <p:cNvSpPr txBox="1">
              <a:spLocks noChangeArrowheads="1"/>
            </p:cNvSpPr>
            <p:nvPr/>
          </p:nvSpPr>
          <p:spPr bwMode="auto">
            <a:xfrm>
              <a:off x="4031675" y="914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12k</a:t>
              </a:r>
            </a:p>
          </p:txBody>
        </p:sp>
        <p:sp>
          <p:nvSpPr>
            <p:cNvPr id="9264" name="TextBox 127">
              <a:extLst>
                <a:ext uri="{FF2B5EF4-FFF2-40B4-BE49-F238E27FC236}">
                  <a16:creationId xmlns:a16="http://schemas.microsoft.com/office/drawing/2014/main" id="{29E4A591-CABD-4346-85A9-7B81A240C083}"/>
                </a:ext>
              </a:extLst>
            </p:cNvPr>
            <p:cNvSpPr txBox="1">
              <a:spLocks noChangeArrowheads="1"/>
            </p:cNvSpPr>
            <p:nvPr/>
          </p:nvSpPr>
          <p:spPr bwMode="auto">
            <a:xfrm>
              <a:off x="1066800" y="1546882"/>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(I)</a:t>
              </a:r>
            </a:p>
          </p:txBody>
        </p:sp>
      </p:grpSp>
      <p:sp>
        <p:nvSpPr>
          <p:cNvPr id="31" name="TextBox 128">
            <a:extLst>
              <a:ext uri="{FF2B5EF4-FFF2-40B4-BE49-F238E27FC236}">
                <a16:creationId xmlns:a16="http://schemas.microsoft.com/office/drawing/2014/main" id="{64F1C987-2CBE-4915-988B-521155DF11DF}"/>
              </a:ext>
            </a:extLst>
          </p:cNvPr>
          <p:cNvSpPr txBox="1">
            <a:spLocks noChangeArrowheads="1"/>
          </p:cNvSpPr>
          <p:nvPr/>
        </p:nvSpPr>
        <p:spPr bwMode="auto">
          <a:xfrm>
            <a:off x="6096000" y="649288"/>
            <a:ext cx="3048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E=30000ksi   I=200in</a:t>
            </a:r>
            <a:r>
              <a:rPr lang="en-US" altLang="en-US" baseline="30000"/>
              <a:t>4</a:t>
            </a:r>
          </a:p>
          <a:p>
            <a:pPr eaLnBrk="1" hangingPunct="1"/>
            <a:r>
              <a:rPr lang="en-US" altLang="en-US">
                <a:latin typeface="Times New Roman" panose="02020603050405020304" pitchFamily="18" charset="0"/>
                <a:cs typeface="Times New Roman" panose="02020603050405020304" pitchFamily="18" charset="0"/>
              </a:rPr>
              <a:t>∆</a:t>
            </a:r>
            <a:r>
              <a:rPr lang="en-US" altLang="en-US" baseline="-25000">
                <a:latin typeface="Times New Roman" panose="02020603050405020304" pitchFamily="18" charset="0"/>
                <a:cs typeface="Times New Roman" panose="02020603050405020304" pitchFamily="18" charset="0"/>
              </a:rPr>
              <a:t>B</a:t>
            </a:r>
            <a:r>
              <a:rPr lang="en-US" altLang="en-US">
                <a:latin typeface="Times New Roman" panose="02020603050405020304" pitchFamily="18" charset="0"/>
                <a:cs typeface="Times New Roman" panose="02020603050405020304" pitchFamily="18" charset="0"/>
              </a:rPr>
              <a:t>=0.2"    θ</a:t>
            </a:r>
            <a:r>
              <a:rPr lang="en-US" altLang="en-US" baseline="-25000">
                <a:latin typeface="Times New Roman" panose="02020603050405020304" pitchFamily="18" charset="0"/>
                <a:cs typeface="Times New Roman" panose="02020603050405020304" pitchFamily="18" charset="0"/>
              </a:rPr>
              <a:t>A</a:t>
            </a:r>
            <a:r>
              <a:rPr lang="en-US" altLang="en-US">
                <a:latin typeface="Times New Roman" panose="02020603050405020304" pitchFamily="18" charset="0"/>
                <a:cs typeface="Times New Roman" panose="02020603050405020304" pitchFamily="18" charset="0"/>
              </a:rPr>
              <a:t>=0.0015rad (cw)</a:t>
            </a:r>
          </a:p>
        </p:txBody>
      </p:sp>
      <p:sp>
        <p:nvSpPr>
          <p:cNvPr id="32" name="Title 1">
            <a:extLst>
              <a:ext uri="{FF2B5EF4-FFF2-40B4-BE49-F238E27FC236}">
                <a16:creationId xmlns:a16="http://schemas.microsoft.com/office/drawing/2014/main" id="{CD667217-B93F-47A3-BED8-324C5F5B6D77}"/>
              </a:ext>
            </a:extLst>
          </p:cNvPr>
          <p:cNvSpPr txBox="1">
            <a:spLocks/>
          </p:cNvSpPr>
          <p:nvPr/>
        </p:nvSpPr>
        <p:spPr>
          <a:xfrm>
            <a:off x="2590800" y="0"/>
            <a:ext cx="2971800" cy="487363"/>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Aft>
                <a:spcPts val="0"/>
              </a:spcAft>
              <a:defRPr/>
            </a:pPr>
            <a:r>
              <a:rPr lang="en-US" sz="2400" b="1" dirty="0">
                <a:latin typeface="+mj-lt"/>
                <a:ea typeface="+mj-ea"/>
                <a:cs typeface="+mj-cs"/>
              </a:rPr>
              <a:t>Problem No.3</a:t>
            </a:r>
          </a:p>
        </p:txBody>
      </p:sp>
      <p:sp>
        <p:nvSpPr>
          <p:cNvPr id="33" name="TextBox 32">
            <a:extLst>
              <a:ext uri="{FF2B5EF4-FFF2-40B4-BE49-F238E27FC236}">
                <a16:creationId xmlns:a16="http://schemas.microsoft.com/office/drawing/2014/main" id="{EFB33186-B7ED-474E-8288-8FB5345E3BBE}"/>
              </a:ext>
            </a:extLst>
          </p:cNvPr>
          <p:cNvSpPr txBox="1">
            <a:spLocks noChangeArrowheads="1"/>
          </p:cNvSpPr>
          <p:nvPr/>
        </p:nvSpPr>
        <p:spPr bwMode="auto">
          <a:xfrm>
            <a:off x="3048000" y="21336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u="sng">
                <a:solidFill>
                  <a:srgbClr val="FF0000"/>
                </a:solidFill>
              </a:rPr>
              <a:t>Fixed end moment</a:t>
            </a:r>
          </a:p>
        </p:txBody>
      </p:sp>
      <p:graphicFrame>
        <p:nvGraphicFramePr>
          <p:cNvPr id="34" name="Object 33">
            <a:extLst>
              <a:ext uri="{FF2B5EF4-FFF2-40B4-BE49-F238E27FC236}">
                <a16:creationId xmlns:a16="http://schemas.microsoft.com/office/drawing/2014/main" id="{93F71760-B1AF-4AB8-840C-C3149AB9260B}"/>
              </a:ext>
            </a:extLst>
          </p:cNvPr>
          <p:cNvGraphicFramePr>
            <a:graphicFrameLocks noChangeAspect="1"/>
          </p:cNvGraphicFramePr>
          <p:nvPr/>
        </p:nvGraphicFramePr>
        <p:xfrm>
          <a:off x="5715000" y="5029200"/>
          <a:ext cx="2465388" cy="609600"/>
        </p:xfrm>
        <a:graphic>
          <a:graphicData uri="http://schemas.openxmlformats.org/presentationml/2006/ole">
            <mc:AlternateContent xmlns:mc="http://schemas.openxmlformats.org/markup-compatibility/2006">
              <mc:Choice xmlns:v="urn:schemas-microsoft-com:vml" Requires="v">
                <p:oleObj spid="_x0000_s9266" name="Equation" r:id="rId3" imgW="1841500" imgH="419100" progId="Equation.3">
                  <p:embed/>
                </p:oleObj>
              </mc:Choice>
              <mc:Fallback>
                <p:oleObj name="Equation" r:id="rId3" imgW="1841500" imgH="419100" progId="Equation.3">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5029200"/>
                        <a:ext cx="24653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a:extLst>
              <a:ext uri="{FF2B5EF4-FFF2-40B4-BE49-F238E27FC236}">
                <a16:creationId xmlns:a16="http://schemas.microsoft.com/office/drawing/2014/main" id="{29EFD85B-CD8F-43ED-AD83-1630D07A9DAB}"/>
              </a:ext>
            </a:extLst>
          </p:cNvPr>
          <p:cNvSpPr txBox="1">
            <a:spLocks noChangeArrowheads="1"/>
          </p:cNvSpPr>
          <p:nvPr/>
        </p:nvSpPr>
        <p:spPr bwMode="auto">
          <a:xfrm>
            <a:off x="6096000" y="1371600"/>
            <a:ext cx="2362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33CC"/>
                </a:solidFill>
              </a:rPr>
              <a:t>Calculate:</a:t>
            </a:r>
          </a:p>
          <a:p>
            <a:pPr eaLnBrk="1" hangingPunct="1"/>
            <a:r>
              <a:rPr lang="en-US" altLang="en-US">
                <a:solidFill>
                  <a:srgbClr val="FF33CC"/>
                </a:solidFill>
              </a:rPr>
              <a:t>1. Relative  stiffness</a:t>
            </a:r>
          </a:p>
          <a:p>
            <a:pPr eaLnBrk="1" hangingPunct="1"/>
            <a:r>
              <a:rPr lang="en-US" altLang="en-US">
                <a:solidFill>
                  <a:srgbClr val="FF33CC"/>
                </a:solidFill>
              </a:rPr>
              <a:t>2. Fixed end moments</a:t>
            </a:r>
          </a:p>
        </p:txBody>
      </p:sp>
      <p:grpSp>
        <p:nvGrpSpPr>
          <p:cNvPr id="13" name="Group 35">
            <a:extLst>
              <a:ext uri="{FF2B5EF4-FFF2-40B4-BE49-F238E27FC236}">
                <a16:creationId xmlns:a16="http://schemas.microsoft.com/office/drawing/2014/main" id="{2C07CF23-A4DC-4C66-A5C8-8B4F107741D6}"/>
              </a:ext>
            </a:extLst>
          </p:cNvPr>
          <p:cNvGrpSpPr>
            <a:grpSpLocks/>
          </p:cNvGrpSpPr>
          <p:nvPr/>
        </p:nvGrpSpPr>
        <p:grpSpPr bwMode="auto">
          <a:xfrm>
            <a:off x="228600" y="2135188"/>
            <a:ext cx="2590800" cy="2284412"/>
            <a:chOff x="228600" y="2135948"/>
            <a:chExt cx="2590800" cy="2283652"/>
          </a:xfrm>
        </p:grpSpPr>
        <p:sp>
          <p:nvSpPr>
            <p:cNvPr id="9236" name="TextBox 36">
              <a:extLst>
                <a:ext uri="{FF2B5EF4-FFF2-40B4-BE49-F238E27FC236}">
                  <a16:creationId xmlns:a16="http://schemas.microsoft.com/office/drawing/2014/main" id="{8C62F068-67DE-41A2-9CF2-44FC9ADFFA38}"/>
                </a:ext>
              </a:extLst>
            </p:cNvPr>
            <p:cNvSpPr txBox="1">
              <a:spLocks noChangeArrowheads="1"/>
            </p:cNvSpPr>
            <p:nvPr/>
          </p:nvSpPr>
          <p:spPr bwMode="auto">
            <a:xfrm>
              <a:off x="228600" y="2135948"/>
              <a:ext cx="259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u="sng">
                  <a:solidFill>
                    <a:srgbClr val="FF0000"/>
                  </a:solidFill>
                </a:rPr>
                <a:t>Relative stiffness K</a:t>
              </a:r>
            </a:p>
          </p:txBody>
        </p:sp>
        <p:graphicFrame>
          <p:nvGraphicFramePr>
            <p:cNvPr id="9224" name="Object 37">
              <a:extLst>
                <a:ext uri="{FF2B5EF4-FFF2-40B4-BE49-F238E27FC236}">
                  <a16:creationId xmlns:a16="http://schemas.microsoft.com/office/drawing/2014/main" id="{5FC7DF3C-669F-41D2-A33E-470FF6A6B5A7}"/>
                </a:ext>
              </a:extLst>
            </p:cNvPr>
            <p:cNvGraphicFramePr>
              <a:graphicFrameLocks noChangeAspect="1"/>
            </p:cNvGraphicFramePr>
            <p:nvPr/>
          </p:nvGraphicFramePr>
          <p:xfrm>
            <a:off x="558800" y="2651125"/>
            <a:ext cx="1382713" cy="549275"/>
          </p:xfrm>
          <a:graphic>
            <a:graphicData uri="http://schemas.openxmlformats.org/presentationml/2006/ole">
              <mc:AlternateContent xmlns:mc="http://schemas.openxmlformats.org/markup-compatibility/2006">
                <mc:Choice xmlns:v="urn:schemas-microsoft-com:vml" Requires="v">
                  <p:oleObj spid="_x0000_s9267" name="Equation" r:id="rId5" imgW="990170" imgH="393529" progId="Equation.3">
                    <p:embed/>
                  </p:oleObj>
                </mc:Choice>
                <mc:Fallback>
                  <p:oleObj name="Equation" r:id="rId5" imgW="990170" imgH="393529" progId="Equation.3">
                    <p:embed/>
                    <p:pic>
                      <p:nvPicPr>
                        <p:cNvPr id="0" name="Object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 y="2651125"/>
                          <a:ext cx="13827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5" name="Object 3">
              <a:extLst>
                <a:ext uri="{FF2B5EF4-FFF2-40B4-BE49-F238E27FC236}">
                  <a16:creationId xmlns:a16="http://schemas.microsoft.com/office/drawing/2014/main" id="{BDDC59A3-EE38-4E41-9F2E-C07AA377E207}"/>
                </a:ext>
              </a:extLst>
            </p:cNvPr>
            <p:cNvGraphicFramePr>
              <a:graphicFrameLocks noChangeAspect="1"/>
            </p:cNvGraphicFramePr>
            <p:nvPr/>
          </p:nvGraphicFramePr>
          <p:xfrm>
            <a:off x="468313" y="3260725"/>
            <a:ext cx="1682750" cy="549275"/>
          </p:xfrm>
          <a:graphic>
            <a:graphicData uri="http://schemas.openxmlformats.org/presentationml/2006/ole">
              <mc:AlternateContent xmlns:mc="http://schemas.openxmlformats.org/markup-compatibility/2006">
                <mc:Choice xmlns:v="urn:schemas-microsoft-com:vml" Requires="v">
                  <p:oleObj spid="_x0000_s9268" name="Equation" r:id="rId7" imgW="1205977" imgH="393529" progId="Equation.3">
                    <p:embed/>
                  </p:oleObj>
                </mc:Choice>
                <mc:Fallback>
                  <p:oleObj name="Equation" r:id="rId7" imgW="1205977" imgH="393529"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3260725"/>
                          <a:ext cx="1682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6" name="Object 6">
              <a:extLst>
                <a:ext uri="{FF2B5EF4-FFF2-40B4-BE49-F238E27FC236}">
                  <a16:creationId xmlns:a16="http://schemas.microsoft.com/office/drawing/2014/main" id="{84E4A8F4-DA17-4F88-BB02-452227448C4A}"/>
                </a:ext>
              </a:extLst>
            </p:cNvPr>
            <p:cNvGraphicFramePr>
              <a:graphicFrameLocks noChangeAspect="1"/>
            </p:cNvGraphicFramePr>
            <p:nvPr/>
          </p:nvGraphicFramePr>
          <p:xfrm>
            <a:off x="461963" y="3870325"/>
            <a:ext cx="1577975" cy="549275"/>
          </p:xfrm>
          <a:graphic>
            <a:graphicData uri="http://schemas.openxmlformats.org/presentationml/2006/ole">
              <mc:AlternateContent xmlns:mc="http://schemas.openxmlformats.org/markup-compatibility/2006">
                <mc:Choice xmlns:v="urn:schemas-microsoft-com:vml" Requires="v">
                  <p:oleObj spid="_x0000_s9269" name="Equation" r:id="rId9" imgW="1129810" imgH="393529" progId="Equation.3">
                    <p:embed/>
                  </p:oleObj>
                </mc:Choice>
                <mc:Fallback>
                  <p:oleObj name="Equation" r:id="rId9" imgW="1129810" imgH="393529"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963" y="3870325"/>
                          <a:ext cx="15779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1" name="Object 10">
            <a:extLst>
              <a:ext uri="{FF2B5EF4-FFF2-40B4-BE49-F238E27FC236}">
                <a16:creationId xmlns:a16="http://schemas.microsoft.com/office/drawing/2014/main" id="{7F218DD6-29C9-464F-9914-E8D836E5591F}"/>
              </a:ext>
            </a:extLst>
          </p:cNvPr>
          <p:cNvGraphicFramePr>
            <a:graphicFrameLocks noChangeAspect="1"/>
          </p:cNvGraphicFramePr>
          <p:nvPr/>
        </p:nvGraphicFramePr>
        <p:xfrm>
          <a:off x="5562600" y="5715000"/>
          <a:ext cx="2757488" cy="609600"/>
        </p:xfrm>
        <a:graphic>
          <a:graphicData uri="http://schemas.openxmlformats.org/presentationml/2006/ole">
            <mc:AlternateContent xmlns:mc="http://schemas.openxmlformats.org/markup-compatibility/2006">
              <mc:Choice xmlns:v="urn:schemas-microsoft-com:vml" Requires="v">
                <p:oleObj spid="_x0000_s9270" name="Equation" r:id="rId11" imgW="2057400" imgH="419100" progId="Equation.3">
                  <p:embed/>
                </p:oleObj>
              </mc:Choice>
              <mc:Fallback>
                <p:oleObj name="Equation" r:id="rId11" imgW="2057400" imgH="419100" progId="Equation.3">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2600" y="5715000"/>
                        <a:ext cx="2757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 name="TextBox 41">
            <a:extLst>
              <a:ext uri="{FF2B5EF4-FFF2-40B4-BE49-F238E27FC236}">
                <a16:creationId xmlns:a16="http://schemas.microsoft.com/office/drawing/2014/main" id="{C2B2FDD1-FE73-4640-A09D-CA13BB3D9E7A}"/>
              </a:ext>
            </a:extLst>
          </p:cNvPr>
          <p:cNvSpPr txBox="1">
            <a:spLocks noChangeArrowheads="1"/>
          </p:cNvSpPr>
          <p:nvPr/>
        </p:nvSpPr>
        <p:spPr bwMode="auto">
          <a:xfrm>
            <a:off x="2895600" y="25908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u="sng">
                <a:solidFill>
                  <a:srgbClr val="00B0F0"/>
                </a:solidFill>
              </a:rPr>
              <a:t>FEM due to settlement</a:t>
            </a:r>
          </a:p>
        </p:txBody>
      </p:sp>
      <p:graphicFrame>
        <p:nvGraphicFramePr>
          <p:cNvPr id="43" name="Object 11">
            <a:extLst>
              <a:ext uri="{FF2B5EF4-FFF2-40B4-BE49-F238E27FC236}">
                <a16:creationId xmlns:a16="http://schemas.microsoft.com/office/drawing/2014/main" id="{B974D204-F33A-43CB-B856-FB2B7657B687}"/>
              </a:ext>
            </a:extLst>
          </p:cNvPr>
          <p:cNvGraphicFramePr>
            <a:graphicFrameLocks noChangeAspect="1"/>
          </p:cNvGraphicFramePr>
          <p:nvPr/>
        </p:nvGraphicFramePr>
        <p:xfrm>
          <a:off x="2447925" y="3067050"/>
          <a:ext cx="3810000" cy="571500"/>
        </p:xfrm>
        <a:graphic>
          <a:graphicData uri="http://schemas.openxmlformats.org/presentationml/2006/ole">
            <mc:AlternateContent xmlns:mc="http://schemas.openxmlformats.org/markup-compatibility/2006">
              <mc:Choice xmlns:v="urn:schemas-microsoft-com:vml" Requires="v">
                <p:oleObj spid="_x0000_s9271" name="Equation" r:id="rId13" imgW="2844800" imgH="393700" progId="Equation.3">
                  <p:embed/>
                </p:oleObj>
              </mc:Choice>
              <mc:Fallback>
                <p:oleObj name="Equation" r:id="rId13" imgW="2844800" imgH="393700"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47925" y="3067050"/>
                        <a:ext cx="3810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 name="Object 12">
            <a:extLst>
              <a:ext uri="{FF2B5EF4-FFF2-40B4-BE49-F238E27FC236}">
                <a16:creationId xmlns:a16="http://schemas.microsoft.com/office/drawing/2014/main" id="{35AB7EBA-0D42-47E9-BBA7-CA811014DD8B}"/>
              </a:ext>
            </a:extLst>
          </p:cNvPr>
          <p:cNvGraphicFramePr>
            <a:graphicFrameLocks noChangeAspect="1"/>
          </p:cNvGraphicFramePr>
          <p:nvPr/>
        </p:nvGraphicFramePr>
        <p:xfrm>
          <a:off x="2471738" y="3810000"/>
          <a:ext cx="4081462" cy="571500"/>
        </p:xfrm>
        <a:graphic>
          <a:graphicData uri="http://schemas.openxmlformats.org/presentationml/2006/ole">
            <mc:AlternateContent xmlns:mc="http://schemas.openxmlformats.org/markup-compatibility/2006">
              <mc:Choice xmlns:v="urn:schemas-microsoft-com:vml" Requires="v">
                <p:oleObj spid="_x0000_s9272" name="Equation" r:id="rId15" imgW="3048000" imgH="393700" progId="Equation.3">
                  <p:embed/>
                </p:oleObj>
              </mc:Choice>
              <mc:Fallback>
                <p:oleObj name="Equation" r:id="rId15" imgW="3048000" imgH="393700" progId="Equation.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71738" y="3810000"/>
                        <a:ext cx="40814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 name="TextBox 44">
            <a:extLst>
              <a:ext uri="{FF2B5EF4-FFF2-40B4-BE49-F238E27FC236}">
                <a16:creationId xmlns:a16="http://schemas.microsoft.com/office/drawing/2014/main" id="{0FD01C62-252E-4832-9D91-FFF3B1670727}"/>
              </a:ext>
            </a:extLst>
          </p:cNvPr>
          <p:cNvSpPr txBox="1">
            <a:spLocks noChangeArrowheads="1"/>
          </p:cNvSpPr>
          <p:nvPr/>
        </p:nvSpPr>
        <p:spPr bwMode="auto">
          <a:xfrm>
            <a:off x="5715000" y="46482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u="sng">
                <a:solidFill>
                  <a:srgbClr val="00B0F0"/>
                </a:solidFill>
              </a:rPr>
              <a:t>FEM due to load</a:t>
            </a:r>
          </a:p>
        </p:txBody>
      </p:sp>
      <p:graphicFrame>
        <p:nvGraphicFramePr>
          <p:cNvPr id="46" name="Object 13">
            <a:extLst>
              <a:ext uri="{FF2B5EF4-FFF2-40B4-BE49-F238E27FC236}">
                <a16:creationId xmlns:a16="http://schemas.microsoft.com/office/drawing/2014/main" id="{4DA48C6E-E587-42EA-8AEC-09B5B0FF7F9C}"/>
              </a:ext>
            </a:extLst>
          </p:cNvPr>
          <p:cNvGraphicFramePr>
            <a:graphicFrameLocks noChangeAspect="1"/>
          </p:cNvGraphicFramePr>
          <p:nvPr/>
        </p:nvGraphicFramePr>
        <p:xfrm>
          <a:off x="636588" y="4953000"/>
          <a:ext cx="3892550" cy="571500"/>
        </p:xfrm>
        <a:graphic>
          <a:graphicData uri="http://schemas.openxmlformats.org/presentationml/2006/ole">
            <mc:AlternateContent xmlns:mc="http://schemas.openxmlformats.org/markup-compatibility/2006">
              <mc:Choice xmlns:v="urn:schemas-microsoft-com:vml" Requires="v">
                <p:oleObj spid="_x0000_s9273" name="Equation" r:id="rId17" imgW="2908300" imgH="393700" progId="Equation.3">
                  <p:embed/>
                </p:oleObj>
              </mc:Choice>
              <mc:Fallback>
                <p:oleObj name="Equation" r:id="rId17" imgW="2908300" imgH="393700" progId="Equation.3">
                  <p:embed/>
                  <p:pic>
                    <p:nvPicPr>
                      <p:cNvPr id="0"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6588" y="4953000"/>
                        <a:ext cx="3892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 name="Object 14">
            <a:extLst>
              <a:ext uri="{FF2B5EF4-FFF2-40B4-BE49-F238E27FC236}">
                <a16:creationId xmlns:a16="http://schemas.microsoft.com/office/drawing/2014/main" id="{0CFC2380-35E4-4980-850A-6E7869CBA2B7}"/>
              </a:ext>
            </a:extLst>
          </p:cNvPr>
          <p:cNvGraphicFramePr>
            <a:graphicFrameLocks noChangeAspect="1"/>
          </p:cNvGraphicFramePr>
          <p:nvPr/>
        </p:nvGraphicFramePr>
        <p:xfrm>
          <a:off x="1041400" y="5867400"/>
          <a:ext cx="1495425" cy="314325"/>
        </p:xfrm>
        <a:graphic>
          <a:graphicData uri="http://schemas.openxmlformats.org/presentationml/2006/ole">
            <mc:AlternateContent xmlns:mc="http://schemas.openxmlformats.org/markup-compatibility/2006">
              <mc:Choice xmlns:v="urn:schemas-microsoft-com:vml" Requires="v">
                <p:oleObj spid="_x0000_s9274" name="Equation" r:id="rId19" imgW="1117115" imgH="215806" progId="Equation.3">
                  <p:embed/>
                </p:oleObj>
              </mc:Choice>
              <mc:Fallback>
                <p:oleObj name="Equation" r:id="rId19" imgW="1117115" imgH="215806" progId="Equation.3">
                  <p:embed/>
                  <p:pic>
                    <p:nvPicPr>
                      <p:cNvPr id="0" name="Object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41400" y="5867400"/>
                        <a:ext cx="14954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 name="TextBox 47">
            <a:extLst>
              <a:ext uri="{FF2B5EF4-FFF2-40B4-BE49-F238E27FC236}">
                <a16:creationId xmlns:a16="http://schemas.microsoft.com/office/drawing/2014/main" id="{04AF03DD-6328-4EB2-A01E-A086562BBF37}"/>
              </a:ext>
            </a:extLst>
          </p:cNvPr>
          <p:cNvSpPr txBox="1">
            <a:spLocks noChangeArrowheads="1"/>
          </p:cNvSpPr>
          <p:nvPr/>
        </p:nvSpPr>
        <p:spPr bwMode="auto">
          <a:xfrm>
            <a:off x="838200" y="45720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u="sng">
                <a:solidFill>
                  <a:srgbClr val="00B0F0"/>
                </a:solidFill>
              </a:rPr>
              <a:t>FEM due to rotation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amond(in)">
                                      <p:cBhvr>
                                        <p:cTn id="7" dur="2000"/>
                                        <p:tgtEl>
                                          <p:spTgt spid="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diamond(in)">
                                      <p:cBhvr>
                                        <p:cTn id="15" dur="2000"/>
                                        <p:tgtEl>
                                          <p:spTgt spid="3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amond(in)">
                                      <p:cBhvr>
                                        <p:cTn id="26" dur="20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ox(in)">
                                      <p:cBhvr>
                                        <p:cTn id="31" dur="5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box(in)">
                                      <p:cBhvr>
                                        <p:cTn id="36" dur="500"/>
                                        <p:tgtEl>
                                          <p:spTgt spid="4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ox(in)">
                                      <p:cBhvr>
                                        <p:cTn id="41" dur="500"/>
                                        <p:tgtEl>
                                          <p:spTgt spid="4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box(in)">
                                      <p:cBhvr>
                                        <p:cTn id="46" dur="500"/>
                                        <p:tgtEl>
                                          <p:spTgt spid="4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ppt_x"/>
                                          </p:val>
                                        </p:tav>
                                        <p:tav tm="100000">
                                          <p:val>
                                            <p:strVal val="#ppt_x"/>
                                          </p:val>
                                        </p:tav>
                                      </p:tavLst>
                                    </p:anim>
                                    <p:anim calcmode="lin" valueType="num">
                                      <p:cBhvr additive="base">
                                        <p:cTn id="5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box(in)">
                                      <p:cBhvr>
                                        <p:cTn id="57" dur="500"/>
                                        <p:tgtEl>
                                          <p:spTgt spid="4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box(in)">
                                      <p:cBhvr>
                                        <p:cTn id="62" dur="500"/>
                                        <p:tgtEl>
                                          <p:spTgt spid="4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linds(horizontal)">
                                      <p:cBhvr>
                                        <p:cTn id="67" dur="500"/>
                                        <p:tgtEl>
                                          <p:spTgt spid="4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ox(in)">
                                      <p:cBhvr>
                                        <p:cTn id="72" dur="500"/>
                                        <p:tgtEl>
                                          <p:spTgt spid="3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box(in)">
                                      <p:cBhvr>
                                        <p:cTn id="7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5" grpId="0"/>
      <p:bldP spid="42" grpId="0"/>
      <p:bldP spid="45"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99173B9-8EE3-4895-A91C-5B9BEE4A5F4C}"/>
              </a:ext>
            </a:extLst>
          </p:cNvPr>
          <p:cNvGraphicFramePr>
            <a:graphicFrameLocks noGrp="1"/>
          </p:cNvGraphicFramePr>
          <p:nvPr/>
        </p:nvGraphicFramePr>
        <p:xfrm>
          <a:off x="1295400" y="762000"/>
          <a:ext cx="7010400" cy="1752600"/>
        </p:xfrm>
        <a:graphic>
          <a:graphicData uri="http://schemas.openxmlformats.org/drawingml/2006/table">
            <a:tbl>
              <a:tblPr/>
              <a:tblGrid>
                <a:gridCol w="662734">
                  <a:extLst>
                    <a:ext uri="{9D8B030D-6E8A-4147-A177-3AD203B41FA5}">
                      <a16:colId xmlns:a16="http://schemas.microsoft.com/office/drawing/2014/main" val="20000"/>
                    </a:ext>
                  </a:extLst>
                </a:gridCol>
                <a:gridCol w="1149215">
                  <a:extLst>
                    <a:ext uri="{9D8B030D-6E8A-4147-A177-3AD203B41FA5}">
                      <a16:colId xmlns:a16="http://schemas.microsoft.com/office/drawing/2014/main" val="20001"/>
                    </a:ext>
                  </a:extLst>
                </a:gridCol>
                <a:gridCol w="866409">
                  <a:extLst>
                    <a:ext uri="{9D8B030D-6E8A-4147-A177-3AD203B41FA5}">
                      <a16:colId xmlns:a16="http://schemas.microsoft.com/office/drawing/2014/main" val="20002"/>
                    </a:ext>
                  </a:extLst>
                </a:gridCol>
                <a:gridCol w="866409">
                  <a:extLst>
                    <a:ext uri="{9D8B030D-6E8A-4147-A177-3AD203B41FA5}">
                      <a16:colId xmlns:a16="http://schemas.microsoft.com/office/drawing/2014/main" val="20003"/>
                    </a:ext>
                  </a:extLst>
                </a:gridCol>
                <a:gridCol w="866409">
                  <a:extLst>
                    <a:ext uri="{9D8B030D-6E8A-4147-A177-3AD203B41FA5}">
                      <a16:colId xmlns:a16="http://schemas.microsoft.com/office/drawing/2014/main" val="20004"/>
                    </a:ext>
                  </a:extLst>
                </a:gridCol>
                <a:gridCol w="866409">
                  <a:extLst>
                    <a:ext uri="{9D8B030D-6E8A-4147-A177-3AD203B41FA5}">
                      <a16:colId xmlns:a16="http://schemas.microsoft.com/office/drawing/2014/main" val="20005"/>
                    </a:ext>
                  </a:extLst>
                </a:gridCol>
                <a:gridCol w="866409">
                  <a:extLst>
                    <a:ext uri="{9D8B030D-6E8A-4147-A177-3AD203B41FA5}">
                      <a16:colId xmlns:a16="http://schemas.microsoft.com/office/drawing/2014/main" val="20006"/>
                    </a:ext>
                  </a:extLst>
                </a:gridCol>
                <a:gridCol w="866409">
                  <a:extLst>
                    <a:ext uri="{9D8B030D-6E8A-4147-A177-3AD203B41FA5}">
                      <a16:colId xmlns:a16="http://schemas.microsoft.com/office/drawing/2014/main" val="20007"/>
                    </a:ext>
                  </a:extLst>
                </a:gridCol>
              </a:tblGrid>
              <a:tr h="350520">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latin typeface="Calibri"/>
                          <a:ea typeface="Times New Roman"/>
                          <a:cs typeface="Times New Roman"/>
                        </a:rPr>
                        <a:t>Joint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2100" dirty="0">
                          <a:latin typeface="Calibri"/>
                          <a:ea typeface="Times New Roman"/>
                          <a:cs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2100" dirty="0">
                          <a:latin typeface="Calibri"/>
                          <a:ea typeface="Times New Roman"/>
                          <a:cs typeface="Times New Roman"/>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0520">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solidFill>
                            <a:srgbClr val="FF0000"/>
                          </a:solidFill>
                          <a:latin typeface="Calibri"/>
                          <a:ea typeface="Times New Roman"/>
                          <a:cs typeface="Times New Roman"/>
                        </a:rPr>
                        <a:t>Member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BA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BC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CB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CD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DC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0520">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100" dirty="0">
                          <a:latin typeface="Calibri"/>
                          <a:ea typeface="Times New Roman"/>
                          <a:cs typeface="Times New Roman"/>
                        </a:rPr>
                        <a:t>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0520">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700" dirty="0">
                          <a:latin typeface="Calibri"/>
                          <a:ea typeface="Times New Roman"/>
                          <a:cs typeface="Times New Roman"/>
                        </a:rPr>
                        <a:t>Modified</a:t>
                      </a:r>
                      <a:r>
                        <a:rPr lang="en-US" sz="2100" dirty="0">
                          <a:latin typeface="Calibri"/>
                          <a:ea typeface="Times New Roman"/>
                          <a:cs typeface="Times New Roman"/>
                        </a:rPr>
                        <a:t> 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0520">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100" dirty="0">
                          <a:latin typeface="Calibri"/>
                          <a:ea typeface="Times New Roman"/>
                          <a:cs typeface="Times New Roman"/>
                        </a:rPr>
                        <a:t>D.F.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0.44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0.56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0.53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0.47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3" name="Table 2">
            <a:extLst>
              <a:ext uri="{FF2B5EF4-FFF2-40B4-BE49-F238E27FC236}">
                <a16:creationId xmlns:a16="http://schemas.microsoft.com/office/drawing/2014/main" id="{52697B0C-491B-4D17-AD07-EEAD6D48B0F0}"/>
              </a:ext>
            </a:extLst>
          </p:cNvPr>
          <p:cNvGraphicFramePr>
            <a:graphicFrameLocks noGrp="1"/>
          </p:cNvGraphicFramePr>
          <p:nvPr/>
        </p:nvGraphicFramePr>
        <p:xfrm>
          <a:off x="1295400" y="4602163"/>
          <a:ext cx="7010400" cy="350837"/>
        </p:xfrm>
        <a:graphic>
          <a:graphicData uri="http://schemas.openxmlformats.org/drawingml/2006/table">
            <a:tbl>
              <a:tblPr/>
              <a:tblGrid>
                <a:gridCol w="662734">
                  <a:extLst>
                    <a:ext uri="{9D8B030D-6E8A-4147-A177-3AD203B41FA5}">
                      <a16:colId xmlns:a16="http://schemas.microsoft.com/office/drawing/2014/main" val="20000"/>
                    </a:ext>
                  </a:extLst>
                </a:gridCol>
                <a:gridCol w="1149215">
                  <a:extLst>
                    <a:ext uri="{9D8B030D-6E8A-4147-A177-3AD203B41FA5}">
                      <a16:colId xmlns:a16="http://schemas.microsoft.com/office/drawing/2014/main" val="20001"/>
                    </a:ext>
                  </a:extLst>
                </a:gridCol>
                <a:gridCol w="866409">
                  <a:extLst>
                    <a:ext uri="{9D8B030D-6E8A-4147-A177-3AD203B41FA5}">
                      <a16:colId xmlns:a16="http://schemas.microsoft.com/office/drawing/2014/main" val="20002"/>
                    </a:ext>
                  </a:extLst>
                </a:gridCol>
                <a:gridCol w="866409">
                  <a:extLst>
                    <a:ext uri="{9D8B030D-6E8A-4147-A177-3AD203B41FA5}">
                      <a16:colId xmlns:a16="http://schemas.microsoft.com/office/drawing/2014/main" val="20003"/>
                    </a:ext>
                  </a:extLst>
                </a:gridCol>
                <a:gridCol w="866409">
                  <a:extLst>
                    <a:ext uri="{9D8B030D-6E8A-4147-A177-3AD203B41FA5}">
                      <a16:colId xmlns:a16="http://schemas.microsoft.com/office/drawing/2014/main" val="20004"/>
                    </a:ext>
                  </a:extLst>
                </a:gridCol>
                <a:gridCol w="866409">
                  <a:extLst>
                    <a:ext uri="{9D8B030D-6E8A-4147-A177-3AD203B41FA5}">
                      <a16:colId xmlns:a16="http://schemas.microsoft.com/office/drawing/2014/main" val="20005"/>
                    </a:ext>
                  </a:extLst>
                </a:gridCol>
                <a:gridCol w="866409">
                  <a:extLst>
                    <a:ext uri="{9D8B030D-6E8A-4147-A177-3AD203B41FA5}">
                      <a16:colId xmlns:a16="http://schemas.microsoft.com/office/drawing/2014/main" val="20006"/>
                    </a:ext>
                  </a:extLst>
                </a:gridCol>
                <a:gridCol w="866409">
                  <a:extLst>
                    <a:ext uri="{9D8B030D-6E8A-4147-A177-3AD203B41FA5}">
                      <a16:colId xmlns:a16="http://schemas.microsoft.com/office/drawing/2014/main" val="20007"/>
                    </a:ext>
                  </a:extLst>
                </a:gridCol>
              </a:tblGrid>
              <a:tr h="350837">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latin typeface="Calibri"/>
                          <a:ea typeface="Times New Roman"/>
                          <a:cs typeface="Times New Roman"/>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b="1" dirty="0">
                          <a:solidFill>
                            <a:srgbClr val="3333FF"/>
                          </a:solidFill>
                          <a:latin typeface="Calibri"/>
                          <a:ea typeface="Times New Roman"/>
                          <a:cs typeface="Times New Roman"/>
                        </a:rPr>
                        <a:t>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b="1" dirty="0">
                          <a:solidFill>
                            <a:srgbClr val="3333FF"/>
                          </a:solidFill>
                          <a:latin typeface="Calibri"/>
                          <a:ea typeface="Times New Roman"/>
                          <a:cs typeface="Times New Roman"/>
                        </a:rPr>
                        <a:t>18.37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b="1" dirty="0">
                          <a:solidFill>
                            <a:srgbClr val="3333FF"/>
                          </a:solidFill>
                          <a:latin typeface="Calibri"/>
                          <a:ea typeface="Times New Roman"/>
                          <a:cs typeface="Times New Roman"/>
                        </a:rPr>
                        <a:t>-18.37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b="1" dirty="0">
                          <a:solidFill>
                            <a:srgbClr val="3333FF"/>
                          </a:solidFill>
                          <a:latin typeface="Calibri"/>
                          <a:ea typeface="Times New Roman"/>
                          <a:cs typeface="Times New Roman"/>
                        </a:rPr>
                        <a:t>-23.75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b="1" dirty="0">
                          <a:solidFill>
                            <a:srgbClr val="3333FF"/>
                          </a:solidFill>
                          <a:latin typeface="Calibri"/>
                          <a:ea typeface="Times New Roman"/>
                          <a:cs typeface="Times New Roman"/>
                        </a:rPr>
                        <a:t>23.75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100" b="1" dirty="0">
                        <a:solidFill>
                          <a:srgbClr val="3333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71DDD178-6B1B-42EF-A61F-0BC808610790}"/>
              </a:ext>
            </a:extLst>
          </p:cNvPr>
          <p:cNvGraphicFramePr>
            <a:graphicFrameLocks noGrp="1"/>
          </p:cNvGraphicFramePr>
          <p:nvPr/>
        </p:nvGraphicFramePr>
        <p:xfrm>
          <a:off x="1295400" y="2516188"/>
          <a:ext cx="7010400" cy="701675"/>
        </p:xfrm>
        <a:graphic>
          <a:graphicData uri="http://schemas.openxmlformats.org/drawingml/2006/table">
            <a:tbl>
              <a:tblPr/>
              <a:tblGrid>
                <a:gridCol w="662734">
                  <a:extLst>
                    <a:ext uri="{9D8B030D-6E8A-4147-A177-3AD203B41FA5}">
                      <a16:colId xmlns:a16="http://schemas.microsoft.com/office/drawing/2014/main" val="20000"/>
                    </a:ext>
                  </a:extLst>
                </a:gridCol>
                <a:gridCol w="1149215">
                  <a:extLst>
                    <a:ext uri="{9D8B030D-6E8A-4147-A177-3AD203B41FA5}">
                      <a16:colId xmlns:a16="http://schemas.microsoft.com/office/drawing/2014/main" val="20001"/>
                    </a:ext>
                  </a:extLst>
                </a:gridCol>
                <a:gridCol w="866409">
                  <a:extLst>
                    <a:ext uri="{9D8B030D-6E8A-4147-A177-3AD203B41FA5}">
                      <a16:colId xmlns:a16="http://schemas.microsoft.com/office/drawing/2014/main" val="20002"/>
                    </a:ext>
                  </a:extLst>
                </a:gridCol>
                <a:gridCol w="866409">
                  <a:extLst>
                    <a:ext uri="{9D8B030D-6E8A-4147-A177-3AD203B41FA5}">
                      <a16:colId xmlns:a16="http://schemas.microsoft.com/office/drawing/2014/main" val="20003"/>
                    </a:ext>
                  </a:extLst>
                </a:gridCol>
                <a:gridCol w="866409">
                  <a:extLst>
                    <a:ext uri="{9D8B030D-6E8A-4147-A177-3AD203B41FA5}">
                      <a16:colId xmlns:a16="http://schemas.microsoft.com/office/drawing/2014/main" val="20004"/>
                    </a:ext>
                  </a:extLst>
                </a:gridCol>
                <a:gridCol w="866409">
                  <a:extLst>
                    <a:ext uri="{9D8B030D-6E8A-4147-A177-3AD203B41FA5}">
                      <a16:colId xmlns:a16="http://schemas.microsoft.com/office/drawing/2014/main" val="20005"/>
                    </a:ext>
                  </a:extLst>
                </a:gridCol>
                <a:gridCol w="866409">
                  <a:extLst>
                    <a:ext uri="{9D8B030D-6E8A-4147-A177-3AD203B41FA5}">
                      <a16:colId xmlns:a16="http://schemas.microsoft.com/office/drawing/2014/main" val="20006"/>
                    </a:ext>
                  </a:extLst>
                </a:gridCol>
                <a:gridCol w="866409">
                  <a:extLst>
                    <a:ext uri="{9D8B030D-6E8A-4147-A177-3AD203B41FA5}">
                      <a16:colId xmlns:a16="http://schemas.microsoft.com/office/drawing/2014/main" val="20007"/>
                    </a:ext>
                  </a:extLst>
                </a:gridCol>
              </a:tblGrid>
              <a:tr h="701675">
                <a:tc>
                  <a:txBody>
                    <a:bodyPr/>
                    <a:lstStyle/>
                    <a:p>
                      <a:pPr marL="0" marR="0">
                        <a:lnSpc>
                          <a:spcPct val="115000"/>
                        </a:lnSpc>
                        <a:spcBef>
                          <a:spcPts val="0"/>
                        </a:spcBef>
                        <a:spcAft>
                          <a:spcPts val="0"/>
                        </a:spcAft>
                      </a:pPr>
                      <a:r>
                        <a:rPr lang="en-US" sz="1900" dirty="0">
                          <a:latin typeface="Calibri"/>
                          <a:ea typeface="Times New Roman"/>
                          <a:cs typeface="Times New Roman"/>
                        </a:rPr>
                        <a:t>1st</a:t>
                      </a:r>
                    </a:p>
                    <a:p>
                      <a:pPr marL="0" marR="0">
                        <a:lnSpc>
                          <a:spcPct val="115000"/>
                        </a:lnSpc>
                        <a:spcBef>
                          <a:spcPts val="0"/>
                        </a:spcBef>
                        <a:spcAft>
                          <a:spcPts val="0"/>
                        </a:spcAft>
                      </a:pPr>
                      <a:r>
                        <a:rPr lang="en-US" sz="1900" dirty="0">
                          <a:latin typeface="Calibri"/>
                          <a:ea typeface="Times New Roman"/>
                          <a:cs typeface="Times New Roman"/>
                        </a:rPr>
                        <a:t>cycle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latin typeface="Calibri"/>
                          <a:ea typeface="Times New Roman"/>
                          <a:cs typeface="Times New Roman"/>
                        </a:rPr>
                        <a:t>FEM</a:t>
                      </a:r>
                    </a:p>
                    <a:p>
                      <a:pPr marL="0" marR="0">
                        <a:lnSpc>
                          <a:spcPct val="115000"/>
                        </a:lnSpc>
                        <a:spcBef>
                          <a:spcPts val="0"/>
                        </a:spcBef>
                        <a:spcAft>
                          <a:spcPts val="0"/>
                        </a:spcAft>
                      </a:pPr>
                      <a:r>
                        <a:rPr lang="en-US" sz="2100" dirty="0">
                          <a:latin typeface="Calibri"/>
                          <a:ea typeface="Times New Roman"/>
                          <a:cs typeface="Times New Roman"/>
                        </a:rPr>
                        <a:t>Balance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mn-lt"/>
                          <a:ea typeface="Times New Roman"/>
                          <a:cs typeface="Times New Roman"/>
                        </a:rPr>
                        <a:t>10.19</a:t>
                      </a:r>
                      <a:endParaRPr lang="en-US" sz="2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-28.93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-28.93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17.28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-11.52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612943D7-D75B-46A6-BE91-C6FD04392A0E}"/>
              </a:ext>
            </a:extLst>
          </p:cNvPr>
          <p:cNvSpPr txBox="1">
            <a:spLocks noChangeArrowheads="1"/>
          </p:cNvSpPr>
          <p:nvPr/>
        </p:nvSpPr>
        <p:spPr bwMode="auto">
          <a:xfrm>
            <a:off x="4038600" y="2836863"/>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a:solidFill>
                  <a:srgbClr val="FF0000"/>
                </a:solidFill>
              </a:rPr>
              <a:t>8.26</a:t>
            </a:r>
          </a:p>
        </p:txBody>
      </p:sp>
      <p:sp>
        <p:nvSpPr>
          <p:cNvPr id="6" name="TextBox 5">
            <a:extLst>
              <a:ext uri="{FF2B5EF4-FFF2-40B4-BE49-F238E27FC236}">
                <a16:creationId xmlns:a16="http://schemas.microsoft.com/office/drawing/2014/main" id="{05949073-228C-4B57-B6CB-F2C2A32A31D5}"/>
              </a:ext>
            </a:extLst>
          </p:cNvPr>
          <p:cNvSpPr txBox="1">
            <a:spLocks noChangeArrowheads="1"/>
          </p:cNvSpPr>
          <p:nvPr/>
        </p:nvSpPr>
        <p:spPr bwMode="auto">
          <a:xfrm>
            <a:off x="3352800" y="284797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a:t>
            </a:r>
          </a:p>
        </p:txBody>
      </p:sp>
      <p:sp>
        <p:nvSpPr>
          <p:cNvPr id="7" name="TextBox 6">
            <a:extLst>
              <a:ext uri="{FF2B5EF4-FFF2-40B4-BE49-F238E27FC236}">
                <a16:creationId xmlns:a16="http://schemas.microsoft.com/office/drawing/2014/main" id="{3E4CCE62-029B-4D03-83EB-526E28557BB1}"/>
              </a:ext>
            </a:extLst>
          </p:cNvPr>
          <p:cNvSpPr txBox="1">
            <a:spLocks noChangeArrowheads="1"/>
          </p:cNvSpPr>
          <p:nvPr/>
        </p:nvSpPr>
        <p:spPr bwMode="auto">
          <a:xfrm>
            <a:off x="4876800" y="283686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a:solidFill>
                  <a:srgbClr val="FF0000"/>
                </a:solidFill>
              </a:rPr>
              <a:t>10.48</a:t>
            </a:r>
          </a:p>
        </p:txBody>
      </p:sp>
      <p:sp>
        <p:nvSpPr>
          <p:cNvPr id="8" name="TextBox 7">
            <a:extLst>
              <a:ext uri="{FF2B5EF4-FFF2-40B4-BE49-F238E27FC236}">
                <a16:creationId xmlns:a16="http://schemas.microsoft.com/office/drawing/2014/main" id="{C40AFCB1-4DD9-48C5-BD2F-044180FAC31D}"/>
              </a:ext>
            </a:extLst>
          </p:cNvPr>
          <p:cNvSpPr txBox="1">
            <a:spLocks noChangeArrowheads="1"/>
          </p:cNvSpPr>
          <p:nvPr/>
        </p:nvSpPr>
        <p:spPr bwMode="auto">
          <a:xfrm>
            <a:off x="5791200" y="2836863"/>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a:solidFill>
                  <a:srgbClr val="FF0000"/>
                </a:solidFill>
              </a:rPr>
              <a:t>6.17</a:t>
            </a:r>
          </a:p>
        </p:txBody>
      </p:sp>
      <p:sp>
        <p:nvSpPr>
          <p:cNvPr id="9" name="TextBox 8">
            <a:extLst>
              <a:ext uri="{FF2B5EF4-FFF2-40B4-BE49-F238E27FC236}">
                <a16:creationId xmlns:a16="http://schemas.microsoft.com/office/drawing/2014/main" id="{E5E3AE41-3638-4B8C-849E-6DEB81B80A13}"/>
              </a:ext>
            </a:extLst>
          </p:cNvPr>
          <p:cNvSpPr txBox="1">
            <a:spLocks noChangeArrowheads="1"/>
          </p:cNvSpPr>
          <p:nvPr/>
        </p:nvSpPr>
        <p:spPr bwMode="auto">
          <a:xfrm>
            <a:off x="6615113" y="283686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a:solidFill>
                  <a:srgbClr val="FF0000"/>
                </a:solidFill>
              </a:rPr>
              <a:t>5.48</a:t>
            </a:r>
          </a:p>
        </p:txBody>
      </p:sp>
      <p:sp>
        <p:nvSpPr>
          <p:cNvPr id="10" name="TextBox 9">
            <a:extLst>
              <a:ext uri="{FF2B5EF4-FFF2-40B4-BE49-F238E27FC236}">
                <a16:creationId xmlns:a16="http://schemas.microsoft.com/office/drawing/2014/main" id="{3377AF15-66C7-4D41-BC5B-C58BC02A0BAA}"/>
              </a:ext>
            </a:extLst>
          </p:cNvPr>
          <p:cNvSpPr txBox="1">
            <a:spLocks noChangeArrowheads="1"/>
          </p:cNvSpPr>
          <p:nvPr/>
        </p:nvSpPr>
        <p:spPr bwMode="auto">
          <a:xfrm>
            <a:off x="7467600" y="283686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a:solidFill>
                  <a:srgbClr val="FF0000"/>
                </a:solidFill>
              </a:rPr>
              <a:t>11.52</a:t>
            </a:r>
          </a:p>
        </p:txBody>
      </p:sp>
      <p:graphicFrame>
        <p:nvGraphicFramePr>
          <p:cNvPr id="11" name="Table 10">
            <a:extLst>
              <a:ext uri="{FF2B5EF4-FFF2-40B4-BE49-F238E27FC236}">
                <a16:creationId xmlns:a16="http://schemas.microsoft.com/office/drawing/2014/main" id="{276D90CF-A39A-4613-B03B-67FEB7EDF7DD}"/>
              </a:ext>
            </a:extLst>
          </p:cNvPr>
          <p:cNvGraphicFramePr>
            <a:graphicFrameLocks noGrp="1"/>
          </p:cNvGraphicFramePr>
          <p:nvPr/>
        </p:nvGraphicFramePr>
        <p:xfrm>
          <a:off x="1295400" y="3216275"/>
          <a:ext cx="7010400" cy="701675"/>
        </p:xfrm>
        <a:graphic>
          <a:graphicData uri="http://schemas.openxmlformats.org/drawingml/2006/table">
            <a:tbl>
              <a:tblPr/>
              <a:tblGrid>
                <a:gridCol w="662734">
                  <a:extLst>
                    <a:ext uri="{9D8B030D-6E8A-4147-A177-3AD203B41FA5}">
                      <a16:colId xmlns:a16="http://schemas.microsoft.com/office/drawing/2014/main" val="20000"/>
                    </a:ext>
                  </a:extLst>
                </a:gridCol>
                <a:gridCol w="1149215">
                  <a:extLst>
                    <a:ext uri="{9D8B030D-6E8A-4147-A177-3AD203B41FA5}">
                      <a16:colId xmlns:a16="http://schemas.microsoft.com/office/drawing/2014/main" val="20001"/>
                    </a:ext>
                  </a:extLst>
                </a:gridCol>
                <a:gridCol w="866409">
                  <a:extLst>
                    <a:ext uri="{9D8B030D-6E8A-4147-A177-3AD203B41FA5}">
                      <a16:colId xmlns:a16="http://schemas.microsoft.com/office/drawing/2014/main" val="20002"/>
                    </a:ext>
                  </a:extLst>
                </a:gridCol>
                <a:gridCol w="866409">
                  <a:extLst>
                    <a:ext uri="{9D8B030D-6E8A-4147-A177-3AD203B41FA5}">
                      <a16:colId xmlns:a16="http://schemas.microsoft.com/office/drawing/2014/main" val="20003"/>
                    </a:ext>
                  </a:extLst>
                </a:gridCol>
                <a:gridCol w="866409">
                  <a:extLst>
                    <a:ext uri="{9D8B030D-6E8A-4147-A177-3AD203B41FA5}">
                      <a16:colId xmlns:a16="http://schemas.microsoft.com/office/drawing/2014/main" val="20004"/>
                    </a:ext>
                  </a:extLst>
                </a:gridCol>
                <a:gridCol w="866409">
                  <a:extLst>
                    <a:ext uri="{9D8B030D-6E8A-4147-A177-3AD203B41FA5}">
                      <a16:colId xmlns:a16="http://schemas.microsoft.com/office/drawing/2014/main" val="20005"/>
                    </a:ext>
                  </a:extLst>
                </a:gridCol>
                <a:gridCol w="866409">
                  <a:extLst>
                    <a:ext uri="{9D8B030D-6E8A-4147-A177-3AD203B41FA5}">
                      <a16:colId xmlns:a16="http://schemas.microsoft.com/office/drawing/2014/main" val="20006"/>
                    </a:ext>
                  </a:extLst>
                </a:gridCol>
                <a:gridCol w="866409">
                  <a:extLst>
                    <a:ext uri="{9D8B030D-6E8A-4147-A177-3AD203B41FA5}">
                      <a16:colId xmlns:a16="http://schemas.microsoft.com/office/drawing/2014/main" val="20007"/>
                    </a:ext>
                  </a:extLst>
                </a:gridCol>
              </a:tblGrid>
              <a:tr h="701675">
                <a:tc>
                  <a:txBody>
                    <a:bodyPr/>
                    <a:lstStyle/>
                    <a:p>
                      <a:pPr marL="0" marR="0">
                        <a:lnSpc>
                          <a:spcPct val="115000"/>
                        </a:lnSpc>
                        <a:spcBef>
                          <a:spcPts val="0"/>
                        </a:spcBef>
                        <a:spcAft>
                          <a:spcPts val="0"/>
                        </a:spcAft>
                      </a:pPr>
                      <a:r>
                        <a:rPr lang="en-US" sz="1900" dirty="0">
                          <a:latin typeface="Calibri"/>
                          <a:ea typeface="Times New Roman"/>
                          <a:cs typeface="Times New Roman"/>
                        </a:rPr>
                        <a:t>2nd</a:t>
                      </a:r>
                    </a:p>
                    <a:p>
                      <a:pPr marL="0" marR="0">
                        <a:lnSpc>
                          <a:spcPct val="115000"/>
                        </a:lnSpc>
                        <a:spcBef>
                          <a:spcPts val="0"/>
                        </a:spcBef>
                        <a:spcAft>
                          <a:spcPts val="0"/>
                        </a:spcAft>
                      </a:pPr>
                      <a:r>
                        <a:rPr lang="en-US" sz="1900" dirty="0">
                          <a:latin typeface="Calibri"/>
                          <a:ea typeface="Times New Roman"/>
                          <a:cs typeface="Times New Roman"/>
                        </a:rPr>
                        <a:t>cycle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latin typeface="Calibri"/>
                          <a:ea typeface="Times New Roman"/>
                          <a:cs typeface="Times New Roman"/>
                        </a:rPr>
                        <a:t>CO</a:t>
                      </a:r>
                    </a:p>
                    <a:p>
                      <a:pPr marL="0" marR="0">
                        <a:lnSpc>
                          <a:spcPct val="115000"/>
                        </a:lnSpc>
                        <a:spcBef>
                          <a:spcPts val="0"/>
                        </a:spcBef>
                        <a:spcAft>
                          <a:spcPts val="0"/>
                        </a:spcAft>
                      </a:pPr>
                      <a:r>
                        <a:rPr lang="en-US" sz="2100" dirty="0">
                          <a:latin typeface="Calibri"/>
                          <a:ea typeface="Times New Roman"/>
                          <a:cs typeface="Times New Roman"/>
                        </a:rPr>
                        <a:t>Balance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4.13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3.08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5.24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5.76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2" name="TextBox 11">
            <a:extLst>
              <a:ext uri="{FF2B5EF4-FFF2-40B4-BE49-F238E27FC236}">
                <a16:creationId xmlns:a16="http://schemas.microsoft.com/office/drawing/2014/main" id="{65ED2F6E-53B8-442B-8035-8B26F0CAD978}"/>
              </a:ext>
            </a:extLst>
          </p:cNvPr>
          <p:cNvSpPr txBox="1">
            <a:spLocks noChangeArrowheads="1"/>
          </p:cNvSpPr>
          <p:nvPr/>
        </p:nvSpPr>
        <p:spPr bwMode="auto">
          <a:xfrm>
            <a:off x="3962400" y="353695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a:solidFill>
                  <a:srgbClr val="FF0000"/>
                </a:solidFill>
              </a:rPr>
              <a:t>-1.36</a:t>
            </a:r>
          </a:p>
        </p:txBody>
      </p:sp>
      <p:sp>
        <p:nvSpPr>
          <p:cNvPr id="13" name="TextBox 12">
            <a:extLst>
              <a:ext uri="{FF2B5EF4-FFF2-40B4-BE49-F238E27FC236}">
                <a16:creationId xmlns:a16="http://schemas.microsoft.com/office/drawing/2014/main" id="{2F1C1160-5837-4211-AEAF-F7B6DC5A0DF4}"/>
              </a:ext>
            </a:extLst>
          </p:cNvPr>
          <p:cNvSpPr txBox="1">
            <a:spLocks noChangeArrowheads="1"/>
          </p:cNvSpPr>
          <p:nvPr/>
        </p:nvSpPr>
        <p:spPr bwMode="auto">
          <a:xfrm>
            <a:off x="3352800" y="3548063"/>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a:t>
            </a:r>
          </a:p>
        </p:txBody>
      </p:sp>
      <p:sp>
        <p:nvSpPr>
          <p:cNvPr id="14" name="TextBox 13">
            <a:extLst>
              <a:ext uri="{FF2B5EF4-FFF2-40B4-BE49-F238E27FC236}">
                <a16:creationId xmlns:a16="http://schemas.microsoft.com/office/drawing/2014/main" id="{ADB520E6-FDB2-4DC5-9C55-497F837913E3}"/>
              </a:ext>
            </a:extLst>
          </p:cNvPr>
          <p:cNvSpPr txBox="1">
            <a:spLocks noChangeArrowheads="1"/>
          </p:cNvSpPr>
          <p:nvPr/>
        </p:nvSpPr>
        <p:spPr bwMode="auto">
          <a:xfrm>
            <a:off x="4876800" y="353695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a:solidFill>
                  <a:srgbClr val="FF0000"/>
                </a:solidFill>
              </a:rPr>
              <a:t>-1.72</a:t>
            </a:r>
          </a:p>
        </p:txBody>
      </p:sp>
      <p:sp>
        <p:nvSpPr>
          <p:cNvPr id="15" name="TextBox 14">
            <a:extLst>
              <a:ext uri="{FF2B5EF4-FFF2-40B4-BE49-F238E27FC236}">
                <a16:creationId xmlns:a16="http://schemas.microsoft.com/office/drawing/2014/main" id="{01F2659D-8F75-43EC-8ED7-E4719F39D665}"/>
              </a:ext>
            </a:extLst>
          </p:cNvPr>
          <p:cNvSpPr txBox="1">
            <a:spLocks noChangeArrowheads="1"/>
          </p:cNvSpPr>
          <p:nvPr/>
        </p:nvSpPr>
        <p:spPr bwMode="auto">
          <a:xfrm>
            <a:off x="5715000" y="353695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a:solidFill>
                  <a:srgbClr val="FF0000"/>
                </a:solidFill>
              </a:rPr>
              <a:t>-5.83</a:t>
            </a:r>
          </a:p>
        </p:txBody>
      </p:sp>
      <p:sp>
        <p:nvSpPr>
          <p:cNvPr id="16" name="TextBox 15">
            <a:extLst>
              <a:ext uri="{FF2B5EF4-FFF2-40B4-BE49-F238E27FC236}">
                <a16:creationId xmlns:a16="http://schemas.microsoft.com/office/drawing/2014/main" id="{CA27D9ED-D2C1-4A23-874D-FD4499DA7F40}"/>
              </a:ext>
            </a:extLst>
          </p:cNvPr>
          <p:cNvSpPr txBox="1">
            <a:spLocks noChangeArrowheads="1"/>
          </p:cNvSpPr>
          <p:nvPr/>
        </p:nvSpPr>
        <p:spPr bwMode="auto">
          <a:xfrm>
            <a:off x="6586538" y="353695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a:solidFill>
                  <a:srgbClr val="FF0000"/>
                </a:solidFill>
              </a:rPr>
              <a:t>-5.17</a:t>
            </a:r>
          </a:p>
        </p:txBody>
      </p:sp>
      <p:graphicFrame>
        <p:nvGraphicFramePr>
          <p:cNvPr id="17" name="Table 16">
            <a:extLst>
              <a:ext uri="{FF2B5EF4-FFF2-40B4-BE49-F238E27FC236}">
                <a16:creationId xmlns:a16="http://schemas.microsoft.com/office/drawing/2014/main" id="{09AAEED3-271F-4B6C-B8E5-0C71868A1B2E}"/>
              </a:ext>
            </a:extLst>
          </p:cNvPr>
          <p:cNvGraphicFramePr>
            <a:graphicFrameLocks noGrp="1"/>
          </p:cNvGraphicFramePr>
          <p:nvPr/>
        </p:nvGraphicFramePr>
        <p:xfrm>
          <a:off x="1295400" y="3902075"/>
          <a:ext cx="7010400" cy="701675"/>
        </p:xfrm>
        <a:graphic>
          <a:graphicData uri="http://schemas.openxmlformats.org/drawingml/2006/table">
            <a:tbl>
              <a:tblPr/>
              <a:tblGrid>
                <a:gridCol w="662734">
                  <a:extLst>
                    <a:ext uri="{9D8B030D-6E8A-4147-A177-3AD203B41FA5}">
                      <a16:colId xmlns:a16="http://schemas.microsoft.com/office/drawing/2014/main" val="20000"/>
                    </a:ext>
                  </a:extLst>
                </a:gridCol>
                <a:gridCol w="1149215">
                  <a:extLst>
                    <a:ext uri="{9D8B030D-6E8A-4147-A177-3AD203B41FA5}">
                      <a16:colId xmlns:a16="http://schemas.microsoft.com/office/drawing/2014/main" val="20001"/>
                    </a:ext>
                  </a:extLst>
                </a:gridCol>
                <a:gridCol w="866409">
                  <a:extLst>
                    <a:ext uri="{9D8B030D-6E8A-4147-A177-3AD203B41FA5}">
                      <a16:colId xmlns:a16="http://schemas.microsoft.com/office/drawing/2014/main" val="20002"/>
                    </a:ext>
                  </a:extLst>
                </a:gridCol>
                <a:gridCol w="866409">
                  <a:extLst>
                    <a:ext uri="{9D8B030D-6E8A-4147-A177-3AD203B41FA5}">
                      <a16:colId xmlns:a16="http://schemas.microsoft.com/office/drawing/2014/main" val="20003"/>
                    </a:ext>
                  </a:extLst>
                </a:gridCol>
                <a:gridCol w="866409">
                  <a:extLst>
                    <a:ext uri="{9D8B030D-6E8A-4147-A177-3AD203B41FA5}">
                      <a16:colId xmlns:a16="http://schemas.microsoft.com/office/drawing/2014/main" val="20004"/>
                    </a:ext>
                  </a:extLst>
                </a:gridCol>
                <a:gridCol w="866409">
                  <a:extLst>
                    <a:ext uri="{9D8B030D-6E8A-4147-A177-3AD203B41FA5}">
                      <a16:colId xmlns:a16="http://schemas.microsoft.com/office/drawing/2014/main" val="20005"/>
                    </a:ext>
                  </a:extLst>
                </a:gridCol>
                <a:gridCol w="866409">
                  <a:extLst>
                    <a:ext uri="{9D8B030D-6E8A-4147-A177-3AD203B41FA5}">
                      <a16:colId xmlns:a16="http://schemas.microsoft.com/office/drawing/2014/main" val="20006"/>
                    </a:ext>
                  </a:extLst>
                </a:gridCol>
                <a:gridCol w="866409">
                  <a:extLst>
                    <a:ext uri="{9D8B030D-6E8A-4147-A177-3AD203B41FA5}">
                      <a16:colId xmlns:a16="http://schemas.microsoft.com/office/drawing/2014/main" val="20007"/>
                    </a:ext>
                  </a:extLst>
                </a:gridCol>
              </a:tblGrid>
              <a:tr h="701675">
                <a:tc>
                  <a:txBody>
                    <a:bodyPr/>
                    <a:lstStyle/>
                    <a:p>
                      <a:pPr marL="0" marR="0">
                        <a:lnSpc>
                          <a:spcPct val="115000"/>
                        </a:lnSpc>
                        <a:spcBef>
                          <a:spcPts val="0"/>
                        </a:spcBef>
                        <a:spcAft>
                          <a:spcPts val="0"/>
                        </a:spcAft>
                      </a:pPr>
                      <a:r>
                        <a:rPr lang="en-US" sz="1900" dirty="0">
                          <a:latin typeface="Calibri"/>
                          <a:ea typeface="Times New Roman"/>
                          <a:cs typeface="Times New Roman"/>
                        </a:rPr>
                        <a:t>3rd</a:t>
                      </a:r>
                    </a:p>
                    <a:p>
                      <a:pPr marL="0" marR="0">
                        <a:lnSpc>
                          <a:spcPct val="115000"/>
                        </a:lnSpc>
                        <a:spcBef>
                          <a:spcPts val="0"/>
                        </a:spcBef>
                        <a:spcAft>
                          <a:spcPts val="0"/>
                        </a:spcAft>
                      </a:pPr>
                      <a:r>
                        <a:rPr lang="en-US" sz="1900" dirty="0">
                          <a:latin typeface="Calibri"/>
                          <a:ea typeface="Times New Roman"/>
                          <a:cs typeface="Times New Roman"/>
                        </a:rPr>
                        <a:t>cycle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latin typeface="Calibri"/>
                          <a:ea typeface="Times New Roman"/>
                          <a:cs typeface="Times New Roman"/>
                        </a:rPr>
                        <a:t>CO</a:t>
                      </a:r>
                    </a:p>
                    <a:p>
                      <a:pPr marL="0" marR="0">
                        <a:lnSpc>
                          <a:spcPct val="115000"/>
                        </a:lnSpc>
                        <a:spcBef>
                          <a:spcPts val="0"/>
                        </a:spcBef>
                        <a:spcAft>
                          <a:spcPts val="0"/>
                        </a:spcAft>
                      </a:pPr>
                      <a:r>
                        <a:rPr lang="en-US" sz="2100" dirty="0">
                          <a:latin typeface="Calibri"/>
                          <a:ea typeface="Times New Roman"/>
                          <a:cs typeface="Times New Roman"/>
                        </a:rPr>
                        <a:t>Balance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b="1" dirty="0">
                          <a:latin typeface="Calibri"/>
                          <a:ea typeface="Times New Roman"/>
                          <a:cs typeface="Times New Roman"/>
                        </a:rPr>
                        <a:t>-0.68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-2.92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-0.86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8" name="TextBox 17">
            <a:extLst>
              <a:ext uri="{FF2B5EF4-FFF2-40B4-BE49-F238E27FC236}">
                <a16:creationId xmlns:a16="http://schemas.microsoft.com/office/drawing/2014/main" id="{01128BC5-4C21-48C5-9BAE-15C9FFF27BE9}"/>
              </a:ext>
            </a:extLst>
          </p:cNvPr>
          <p:cNvSpPr txBox="1">
            <a:spLocks noChangeArrowheads="1"/>
          </p:cNvSpPr>
          <p:nvPr/>
        </p:nvSpPr>
        <p:spPr bwMode="auto">
          <a:xfrm>
            <a:off x="3962400" y="422275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a:solidFill>
                  <a:srgbClr val="FF0000"/>
                </a:solidFill>
              </a:rPr>
              <a:t>1.28</a:t>
            </a:r>
          </a:p>
        </p:txBody>
      </p:sp>
      <p:sp>
        <p:nvSpPr>
          <p:cNvPr id="19" name="TextBox 18">
            <a:extLst>
              <a:ext uri="{FF2B5EF4-FFF2-40B4-BE49-F238E27FC236}">
                <a16:creationId xmlns:a16="http://schemas.microsoft.com/office/drawing/2014/main" id="{D563F056-C68A-48B0-9732-F2FED4E8A6CB}"/>
              </a:ext>
            </a:extLst>
          </p:cNvPr>
          <p:cNvSpPr txBox="1">
            <a:spLocks noChangeArrowheads="1"/>
          </p:cNvSpPr>
          <p:nvPr/>
        </p:nvSpPr>
        <p:spPr bwMode="auto">
          <a:xfrm>
            <a:off x="3352800" y="4233863"/>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a:t>
            </a:r>
          </a:p>
        </p:txBody>
      </p:sp>
      <p:sp>
        <p:nvSpPr>
          <p:cNvPr id="20" name="TextBox 19">
            <a:extLst>
              <a:ext uri="{FF2B5EF4-FFF2-40B4-BE49-F238E27FC236}">
                <a16:creationId xmlns:a16="http://schemas.microsoft.com/office/drawing/2014/main" id="{1FE4AABA-BFAA-40AE-A21A-F2238D0B9278}"/>
              </a:ext>
            </a:extLst>
          </p:cNvPr>
          <p:cNvSpPr txBox="1">
            <a:spLocks noChangeArrowheads="1"/>
          </p:cNvSpPr>
          <p:nvPr/>
        </p:nvSpPr>
        <p:spPr bwMode="auto">
          <a:xfrm>
            <a:off x="4876800" y="422275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a:solidFill>
                  <a:srgbClr val="FF0000"/>
                </a:solidFill>
              </a:rPr>
              <a:t>1.64</a:t>
            </a:r>
          </a:p>
        </p:txBody>
      </p:sp>
      <p:sp>
        <p:nvSpPr>
          <p:cNvPr id="21" name="TextBox 20">
            <a:extLst>
              <a:ext uri="{FF2B5EF4-FFF2-40B4-BE49-F238E27FC236}">
                <a16:creationId xmlns:a16="http://schemas.microsoft.com/office/drawing/2014/main" id="{2598311F-34B1-405C-A864-753AA45C827D}"/>
              </a:ext>
            </a:extLst>
          </p:cNvPr>
          <p:cNvSpPr txBox="1">
            <a:spLocks noChangeArrowheads="1"/>
          </p:cNvSpPr>
          <p:nvPr/>
        </p:nvSpPr>
        <p:spPr bwMode="auto">
          <a:xfrm>
            <a:off x="5715000" y="422275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a:solidFill>
                  <a:srgbClr val="FF0000"/>
                </a:solidFill>
              </a:rPr>
              <a:t>0.46</a:t>
            </a:r>
          </a:p>
        </p:txBody>
      </p:sp>
      <p:sp>
        <p:nvSpPr>
          <p:cNvPr id="22" name="TextBox 21">
            <a:extLst>
              <a:ext uri="{FF2B5EF4-FFF2-40B4-BE49-F238E27FC236}">
                <a16:creationId xmlns:a16="http://schemas.microsoft.com/office/drawing/2014/main" id="{A604D5EB-FBED-4BD3-96AF-F227093E49B2}"/>
              </a:ext>
            </a:extLst>
          </p:cNvPr>
          <p:cNvSpPr txBox="1">
            <a:spLocks noChangeArrowheads="1"/>
          </p:cNvSpPr>
          <p:nvPr/>
        </p:nvSpPr>
        <p:spPr bwMode="auto">
          <a:xfrm>
            <a:off x="6553200" y="422275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a:solidFill>
                  <a:srgbClr val="FF0000"/>
                </a:solidFill>
              </a:rPr>
              <a:t>0.4</a:t>
            </a:r>
          </a:p>
        </p:txBody>
      </p:sp>
      <p:sp>
        <p:nvSpPr>
          <p:cNvPr id="23" name="TextBox 22">
            <a:extLst>
              <a:ext uri="{FF2B5EF4-FFF2-40B4-BE49-F238E27FC236}">
                <a16:creationId xmlns:a16="http://schemas.microsoft.com/office/drawing/2014/main" id="{2326DE41-1531-48D4-8EEE-5C4D7D65409B}"/>
              </a:ext>
            </a:extLst>
          </p:cNvPr>
          <p:cNvSpPr txBox="1">
            <a:spLocks noChangeArrowheads="1"/>
          </p:cNvSpPr>
          <p:nvPr/>
        </p:nvSpPr>
        <p:spPr bwMode="auto">
          <a:xfrm>
            <a:off x="3276600" y="163513"/>
            <a:ext cx="304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u="sng">
                <a:solidFill>
                  <a:srgbClr val="FF00FF"/>
                </a:solidFill>
              </a:rPr>
              <a:t>Modified stiffness method</a:t>
            </a:r>
          </a:p>
        </p:txBody>
      </p:sp>
      <p:cxnSp>
        <p:nvCxnSpPr>
          <p:cNvPr id="24" name="Straight Arrow Connector 23">
            <a:extLst>
              <a:ext uri="{FF2B5EF4-FFF2-40B4-BE49-F238E27FC236}">
                <a16:creationId xmlns:a16="http://schemas.microsoft.com/office/drawing/2014/main" id="{E26A3CB7-3E4D-4E82-ABFF-8BF6074B2253}"/>
              </a:ext>
            </a:extLst>
          </p:cNvPr>
          <p:cNvCxnSpPr/>
          <p:nvPr/>
        </p:nvCxnSpPr>
        <p:spPr>
          <a:xfrm rot="5400000">
            <a:off x="7162801" y="4114800"/>
            <a:ext cx="1524000" cy="3175"/>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F8CA6910-70C6-4C72-BA02-3A54525C0AE6}"/>
              </a:ext>
            </a:extLst>
          </p:cNvPr>
          <p:cNvGrpSpPr>
            <a:grpSpLocks/>
          </p:cNvGrpSpPr>
          <p:nvPr/>
        </p:nvGrpSpPr>
        <p:grpSpPr bwMode="auto">
          <a:xfrm>
            <a:off x="1600200" y="5181600"/>
            <a:ext cx="5029200" cy="809625"/>
            <a:chOff x="1600200" y="5181600"/>
            <a:chExt cx="5029200" cy="809932"/>
          </a:xfrm>
        </p:grpSpPr>
        <p:cxnSp>
          <p:nvCxnSpPr>
            <p:cNvPr id="26" name="Straight Connector 25">
              <a:extLst>
                <a:ext uri="{FF2B5EF4-FFF2-40B4-BE49-F238E27FC236}">
                  <a16:creationId xmlns:a16="http://schemas.microsoft.com/office/drawing/2014/main" id="{86E63C6F-0319-44F7-87DB-253BB894E127}"/>
                </a:ext>
              </a:extLst>
            </p:cNvPr>
            <p:cNvCxnSpPr>
              <a:endCxn id="30" idx="0"/>
            </p:cNvCxnSpPr>
            <p:nvPr/>
          </p:nvCxnSpPr>
          <p:spPr>
            <a:xfrm>
              <a:off x="1677988" y="5781903"/>
              <a:ext cx="480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1EF56CA-4DCA-4213-8281-C006E706690B}"/>
                </a:ext>
              </a:extLst>
            </p:cNvPr>
            <p:cNvCxnSpPr/>
            <p:nvPr/>
          </p:nvCxnSpPr>
          <p:spPr>
            <a:xfrm rot="5400000">
              <a:off x="1478681" y="5792226"/>
              <a:ext cx="397025"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Isosceles Triangle 27">
              <a:extLst>
                <a:ext uri="{FF2B5EF4-FFF2-40B4-BE49-F238E27FC236}">
                  <a16:creationId xmlns:a16="http://schemas.microsoft.com/office/drawing/2014/main" id="{3F0EDFBB-0FCE-4F02-9365-FE43D4161E00}"/>
                </a:ext>
              </a:extLst>
            </p:cNvPr>
            <p:cNvSpPr/>
            <p:nvPr/>
          </p:nvSpPr>
          <p:spPr>
            <a:xfrm>
              <a:off x="3429000" y="5781903"/>
              <a:ext cx="152400" cy="158810"/>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29" name="Isosceles Triangle 28">
              <a:extLst>
                <a:ext uri="{FF2B5EF4-FFF2-40B4-BE49-F238E27FC236}">
                  <a16:creationId xmlns:a16="http://schemas.microsoft.com/office/drawing/2014/main" id="{FA468D71-B1FC-42BD-A551-9E9A515BF5F9}"/>
                </a:ext>
              </a:extLst>
            </p:cNvPr>
            <p:cNvSpPr/>
            <p:nvPr/>
          </p:nvSpPr>
          <p:spPr>
            <a:xfrm>
              <a:off x="5106988" y="5781903"/>
              <a:ext cx="152400" cy="158810"/>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30" name="Isosceles Triangle 29">
              <a:extLst>
                <a:ext uri="{FF2B5EF4-FFF2-40B4-BE49-F238E27FC236}">
                  <a16:creationId xmlns:a16="http://schemas.microsoft.com/office/drawing/2014/main" id="{9FD62862-E1E1-4607-9074-39F8C2F2145A}"/>
                </a:ext>
              </a:extLst>
            </p:cNvPr>
            <p:cNvSpPr/>
            <p:nvPr/>
          </p:nvSpPr>
          <p:spPr>
            <a:xfrm>
              <a:off x="6402388" y="5781903"/>
              <a:ext cx="152400" cy="158810"/>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37031" name="TextBox 4">
              <a:extLst>
                <a:ext uri="{FF2B5EF4-FFF2-40B4-BE49-F238E27FC236}">
                  <a16:creationId xmlns:a16="http://schemas.microsoft.com/office/drawing/2014/main" id="{349BEF7A-6728-4496-9DC8-AC24DDBF27E3}"/>
                </a:ext>
              </a:extLst>
            </p:cNvPr>
            <p:cNvSpPr txBox="1">
              <a:spLocks noChangeArrowheads="1"/>
            </p:cNvSpPr>
            <p:nvPr/>
          </p:nvSpPr>
          <p:spPr bwMode="auto">
            <a:xfrm>
              <a:off x="1600200" y="53340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sp>
          <p:nvSpPr>
            <p:cNvPr id="37032" name="TextBox 5">
              <a:extLst>
                <a:ext uri="{FF2B5EF4-FFF2-40B4-BE49-F238E27FC236}">
                  <a16:creationId xmlns:a16="http://schemas.microsoft.com/office/drawing/2014/main" id="{87BD8B5C-8C29-467D-9D4E-7485F5CC0BA8}"/>
                </a:ext>
              </a:extLst>
            </p:cNvPr>
            <p:cNvSpPr txBox="1">
              <a:spLocks noChangeArrowheads="1"/>
            </p:cNvSpPr>
            <p:nvPr/>
          </p:nvSpPr>
          <p:spPr bwMode="auto">
            <a:xfrm>
              <a:off x="3352800" y="54864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sp>
          <p:nvSpPr>
            <p:cNvPr id="37033" name="TextBox 6">
              <a:extLst>
                <a:ext uri="{FF2B5EF4-FFF2-40B4-BE49-F238E27FC236}">
                  <a16:creationId xmlns:a16="http://schemas.microsoft.com/office/drawing/2014/main" id="{D86B2C14-411C-437F-B1C0-5CD26A045540}"/>
                </a:ext>
              </a:extLst>
            </p:cNvPr>
            <p:cNvSpPr txBox="1">
              <a:spLocks noChangeArrowheads="1"/>
            </p:cNvSpPr>
            <p:nvPr/>
          </p:nvSpPr>
          <p:spPr bwMode="auto">
            <a:xfrm>
              <a:off x="5036125" y="5486400"/>
              <a:ext cx="297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a:t>
              </a:r>
            </a:p>
          </p:txBody>
        </p:sp>
        <p:sp>
          <p:nvSpPr>
            <p:cNvPr id="37034" name="TextBox 7">
              <a:extLst>
                <a:ext uri="{FF2B5EF4-FFF2-40B4-BE49-F238E27FC236}">
                  <a16:creationId xmlns:a16="http://schemas.microsoft.com/office/drawing/2014/main" id="{39453C73-4C89-40EC-891C-2B418D417DF8}"/>
                </a:ext>
              </a:extLst>
            </p:cNvPr>
            <p:cNvSpPr txBox="1">
              <a:spLocks noChangeArrowheads="1"/>
            </p:cNvSpPr>
            <p:nvPr/>
          </p:nvSpPr>
          <p:spPr bwMode="auto">
            <a:xfrm>
              <a:off x="6324600" y="54864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D</a:t>
              </a:r>
            </a:p>
          </p:txBody>
        </p:sp>
        <p:cxnSp>
          <p:nvCxnSpPr>
            <p:cNvPr id="35" name="Straight Arrow Connector 34">
              <a:extLst>
                <a:ext uri="{FF2B5EF4-FFF2-40B4-BE49-F238E27FC236}">
                  <a16:creationId xmlns:a16="http://schemas.microsoft.com/office/drawing/2014/main" id="{34D64427-1B8B-42F8-AD34-9622CDDB70F2}"/>
                </a:ext>
              </a:extLst>
            </p:cNvPr>
            <p:cNvCxnSpPr/>
            <p:nvPr/>
          </p:nvCxnSpPr>
          <p:spPr>
            <a:xfrm rot="5400000">
              <a:off x="5524429" y="5586566"/>
              <a:ext cx="381144" cy="31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036" name="TextBox 126">
              <a:extLst>
                <a:ext uri="{FF2B5EF4-FFF2-40B4-BE49-F238E27FC236}">
                  <a16:creationId xmlns:a16="http://schemas.microsoft.com/office/drawing/2014/main" id="{4C05467B-D4BF-47CD-B72F-8C8B59CF6472}"/>
                </a:ext>
              </a:extLst>
            </p:cNvPr>
            <p:cNvSpPr txBox="1">
              <a:spLocks noChangeArrowheads="1"/>
            </p:cNvSpPr>
            <p:nvPr/>
          </p:nvSpPr>
          <p:spPr bwMode="auto">
            <a:xfrm>
              <a:off x="5250875" y="51816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12k</a:t>
              </a:r>
            </a:p>
          </p:txBody>
        </p:sp>
      </p:grpSp>
      <p:sp>
        <p:nvSpPr>
          <p:cNvPr id="37" name="TextBox 36">
            <a:extLst>
              <a:ext uri="{FF2B5EF4-FFF2-40B4-BE49-F238E27FC236}">
                <a16:creationId xmlns:a16="http://schemas.microsoft.com/office/drawing/2014/main" id="{A7BE1536-DAFE-4A34-A617-F73DECA14DDA}"/>
              </a:ext>
            </a:extLst>
          </p:cNvPr>
          <p:cNvSpPr txBox="1">
            <a:spLocks noChangeArrowheads="1"/>
          </p:cNvSpPr>
          <p:nvPr/>
        </p:nvSpPr>
        <p:spPr bwMode="auto">
          <a:xfrm>
            <a:off x="3048000" y="6181725"/>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FF00FF"/>
                </a:solidFill>
              </a:rPr>
              <a:t>Draw SFD &amp; BMD</a:t>
            </a:r>
          </a:p>
        </p:txBody>
      </p:sp>
      <p:grpSp>
        <p:nvGrpSpPr>
          <p:cNvPr id="31" name="Group 37">
            <a:extLst>
              <a:ext uri="{FF2B5EF4-FFF2-40B4-BE49-F238E27FC236}">
                <a16:creationId xmlns:a16="http://schemas.microsoft.com/office/drawing/2014/main" id="{EED2CDCA-DE7A-4CBD-BFBE-398B9693844D}"/>
              </a:ext>
            </a:extLst>
          </p:cNvPr>
          <p:cNvGrpSpPr>
            <a:grpSpLocks/>
          </p:cNvGrpSpPr>
          <p:nvPr/>
        </p:nvGrpSpPr>
        <p:grpSpPr bwMode="auto">
          <a:xfrm>
            <a:off x="1781175" y="5546725"/>
            <a:ext cx="3676650" cy="565150"/>
            <a:chOff x="1780736" y="5546441"/>
            <a:chExt cx="3677528" cy="565718"/>
          </a:xfrm>
        </p:grpSpPr>
        <p:sp>
          <p:nvSpPr>
            <p:cNvPr id="39" name="Freeform 38">
              <a:extLst>
                <a:ext uri="{FF2B5EF4-FFF2-40B4-BE49-F238E27FC236}">
                  <a16:creationId xmlns:a16="http://schemas.microsoft.com/office/drawing/2014/main" id="{42E04186-99F6-4ED4-90D5-32AD4AA0B7BF}"/>
                </a:ext>
              </a:extLst>
            </p:cNvPr>
            <p:cNvSpPr/>
            <p:nvPr/>
          </p:nvSpPr>
          <p:spPr>
            <a:xfrm flipH="1">
              <a:off x="3247936" y="5546441"/>
              <a:ext cx="152436" cy="549827"/>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3333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0" name="Freeform 39">
              <a:extLst>
                <a:ext uri="{FF2B5EF4-FFF2-40B4-BE49-F238E27FC236}">
                  <a16:creationId xmlns:a16="http://schemas.microsoft.com/office/drawing/2014/main" id="{8534517B-BAC2-4E6E-B1CC-8280409E4DA2}"/>
                </a:ext>
              </a:extLst>
            </p:cNvPr>
            <p:cNvSpPr/>
            <p:nvPr/>
          </p:nvSpPr>
          <p:spPr>
            <a:xfrm>
              <a:off x="3657609" y="5546441"/>
              <a:ext cx="152436" cy="549827"/>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3333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1" name="Freeform 40">
              <a:extLst>
                <a:ext uri="{FF2B5EF4-FFF2-40B4-BE49-F238E27FC236}">
                  <a16:creationId xmlns:a16="http://schemas.microsoft.com/office/drawing/2014/main" id="{8C90A472-042E-46F5-A233-B74F12CF06A1}"/>
                </a:ext>
              </a:extLst>
            </p:cNvPr>
            <p:cNvSpPr/>
            <p:nvPr/>
          </p:nvSpPr>
          <p:spPr>
            <a:xfrm flipH="1">
              <a:off x="4924737" y="5562332"/>
              <a:ext cx="152436" cy="549827"/>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3333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2" name="Freeform 41">
              <a:extLst>
                <a:ext uri="{FF2B5EF4-FFF2-40B4-BE49-F238E27FC236}">
                  <a16:creationId xmlns:a16="http://schemas.microsoft.com/office/drawing/2014/main" id="{9DE1732F-4400-4A56-BEB2-1B7EE0616E6C}"/>
                </a:ext>
              </a:extLst>
            </p:cNvPr>
            <p:cNvSpPr/>
            <p:nvPr/>
          </p:nvSpPr>
          <p:spPr>
            <a:xfrm>
              <a:off x="5305828" y="5562332"/>
              <a:ext cx="152436" cy="549827"/>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3333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3" name="Freeform 42">
              <a:extLst>
                <a:ext uri="{FF2B5EF4-FFF2-40B4-BE49-F238E27FC236}">
                  <a16:creationId xmlns:a16="http://schemas.microsoft.com/office/drawing/2014/main" id="{BBBBEDCD-0ABC-4267-90D9-FEFBDA3F79FC}"/>
                </a:ext>
              </a:extLst>
            </p:cNvPr>
            <p:cNvSpPr/>
            <p:nvPr/>
          </p:nvSpPr>
          <p:spPr>
            <a:xfrm>
              <a:off x="1780736" y="5562332"/>
              <a:ext cx="152436" cy="549827"/>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3333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amond(in)">
                                      <p:cBhvr>
                                        <p:cTn id="7" dur="20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ppt_x"/>
                                          </p:val>
                                        </p:tav>
                                        <p:tav tm="100000">
                                          <p:val>
                                            <p:strVal val="#ppt_x"/>
                                          </p:val>
                                        </p:tav>
                                      </p:tavLst>
                                    </p:anim>
                                    <p:anim calcmode="lin" valueType="num">
                                      <p:cBhvr additive="base">
                                        <p:cTn id="59" dur="500" fill="hold"/>
                                        <p:tgtEl>
                                          <p:spTgt spid="1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ppt_x"/>
                                          </p:val>
                                        </p:tav>
                                        <p:tav tm="100000">
                                          <p:val>
                                            <p:strVal val="#ppt_x"/>
                                          </p:val>
                                        </p:tav>
                                      </p:tavLst>
                                    </p:anim>
                                    <p:anim calcmode="lin" valueType="num">
                                      <p:cBhvr additive="base">
                                        <p:cTn id="7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fill="hold"/>
                                        <p:tgtEl>
                                          <p:spTgt spid="24"/>
                                        </p:tgtEl>
                                        <p:attrNameLst>
                                          <p:attrName>ppt_x</p:attrName>
                                        </p:attrNameLst>
                                      </p:cBhvr>
                                      <p:tavLst>
                                        <p:tav tm="0">
                                          <p:val>
                                            <p:strVal val="#ppt_x"/>
                                          </p:val>
                                        </p:tav>
                                        <p:tav tm="100000">
                                          <p:val>
                                            <p:strVal val="#ppt_x"/>
                                          </p:val>
                                        </p:tav>
                                      </p:tavLst>
                                    </p:anim>
                                    <p:anim calcmode="lin" valueType="num">
                                      <p:cBhvr additive="base">
                                        <p:cTn id="7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fill="hold"/>
                                        <p:tgtEl>
                                          <p:spTgt spid="17"/>
                                        </p:tgtEl>
                                        <p:attrNameLst>
                                          <p:attrName>ppt_x</p:attrName>
                                        </p:attrNameLst>
                                      </p:cBhvr>
                                      <p:tavLst>
                                        <p:tav tm="0">
                                          <p:val>
                                            <p:strVal val="#ppt_x"/>
                                          </p:val>
                                        </p:tav>
                                        <p:tav tm="100000">
                                          <p:val>
                                            <p:strVal val="#ppt_x"/>
                                          </p:val>
                                        </p:tav>
                                      </p:tavLst>
                                    </p:anim>
                                    <p:anim calcmode="lin" valueType="num">
                                      <p:cBhvr additive="base">
                                        <p:cTn id="8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8" presetClass="entr" presetSubtype="16" fill="hold" grpId="0"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diamond(in)">
                                      <p:cBhvr>
                                        <p:cTn id="88" dur="2000"/>
                                        <p:tgtEl>
                                          <p:spTgt spid="19"/>
                                        </p:tgtEl>
                                      </p:cBhvr>
                                    </p:animEffect>
                                  </p:childTnLst>
                                </p:cTn>
                              </p:par>
                              <p:par>
                                <p:cTn id="89" presetID="8" presetClass="entr" presetSubtype="16"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diamond(in)">
                                      <p:cBhvr>
                                        <p:cTn id="91" dur="2000"/>
                                        <p:tgtEl>
                                          <p:spTgt spid="18"/>
                                        </p:tgtEl>
                                      </p:cBhvr>
                                    </p:animEffect>
                                  </p:childTnLst>
                                </p:cTn>
                              </p:par>
                              <p:par>
                                <p:cTn id="92" presetID="8" presetClass="entr" presetSubtype="16"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diamond(in)">
                                      <p:cBhvr>
                                        <p:cTn id="94" dur="2000"/>
                                        <p:tgtEl>
                                          <p:spTgt spid="20"/>
                                        </p:tgtEl>
                                      </p:cBhvr>
                                    </p:animEffect>
                                  </p:childTnLst>
                                </p:cTn>
                              </p:par>
                              <p:par>
                                <p:cTn id="95" presetID="8"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diamond(in)">
                                      <p:cBhvr>
                                        <p:cTn id="97" dur="2000"/>
                                        <p:tgtEl>
                                          <p:spTgt spid="21"/>
                                        </p:tgtEl>
                                      </p:cBhvr>
                                    </p:animEffect>
                                  </p:childTnLst>
                                </p:cTn>
                              </p:par>
                              <p:par>
                                <p:cTn id="98" presetID="8" presetClass="entr" presetSubtype="16"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diamond(in)">
                                      <p:cBhvr>
                                        <p:cTn id="100" dur="2000"/>
                                        <p:tgtEl>
                                          <p:spTgt spid="22"/>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8" presetClass="entr" presetSubtype="16" fill="hold" nodeType="clickEffect">
                                  <p:stCondLst>
                                    <p:cond delay="0"/>
                                  </p:stCondLst>
                                  <p:childTnLst>
                                    <p:set>
                                      <p:cBhvr>
                                        <p:cTn id="104" dur="1" fill="hold">
                                          <p:stCondLst>
                                            <p:cond delay="0"/>
                                          </p:stCondLst>
                                        </p:cTn>
                                        <p:tgtEl>
                                          <p:spTgt spid="3"/>
                                        </p:tgtEl>
                                        <p:attrNameLst>
                                          <p:attrName>style.visibility</p:attrName>
                                        </p:attrNameLst>
                                      </p:cBhvr>
                                      <p:to>
                                        <p:strVal val="visible"/>
                                      </p:to>
                                    </p:set>
                                    <p:animEffect transition="in" filter="diamond(in)">
                                      <p:cBhvr>
                                        <p:cTn id="105" dur="2000"/>
                                        <p:tgtEl>
                                          <p:spTgt spid="3"/>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8" presetClass="entr" presetSubtype="16" fill="hold" nodeType="click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diamond(in)">
                                      <p:cBhvr>
                                        <p:cTn id="110" dur="2000"/>
                                        <p:tgtEl>
                                          <p:spTgt spid="25"/>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8" presetClass="entr" presetSubtype="16" fill="hold" nodeType="click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diamond(in)">
                                      <p:cBhvr>
                                        <p:cTn id="115" dur="2000"/>
                                        <p:tgtEl>
                                          <p:spTgt spid="31"/>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additive="base">
                                        <p:cTn id="120" dur="500" fill="hold"/>
                                        <p:tgtEl>
                                          <p:spTgt spid="37"/>
                                        </p:tgtEl>
                                        <p:attrNameLst>
                                          <p:attrName>ppt_x</p:attrName>
                                        </p:attrNameLst>
                                      </p:cBhvr>
                                      <p:tavLst>
                                        <p:tav tm="0">
                                          <p:val>
                                            <p:strVal val="#ppt_x"/>
                                          </p:val>
                                        </p:tav>
                                        <p:tav tm="100000">
                                          <p:val>
                                            <p:strVal val="#ppt_x"/>
                                          </p:val>
                                        </p:tav>
                                      </p:tavLst>
                                    </p:anim>
                                    <p:anim calcmode="lin" valueType="num">
                                      <p:cBhvr additive="base">
                                        <p:cTn id="12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P spid="16" grpId="0"/>
      <p:bldP spid="18" grpId="0"/>
      <p:bldP spid="19" grpId="0"/>
      <p:bldP spid="20" grpId="0"/>
      <p:bldP spid="21" grpId="0"/>
      <p:bldP spid="22" grpId="0"/>
      <p:bldP spid="23" grpId="0"/>
      <p:bldP spid="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EECC1B90-2B7A-46A1-831B-9975B84631FF}"/>
              </a:ext>
            </a:extLst>
          </p:cNvPr>
          <p:cNvSpPr txBox="1">
            <a:spLocks noChangeArrowheads="1"/>
          </p:cNvSpPr>
          <p:nvPr/>
        </p:nvSpPr>
        <p:spPr bwMode="auto">
          <a:xfrm>
            <a:off x="5257800" y="1524000"/>
            <a:ext cx="2362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33CC"/>
                </a:solidFill>
              </a:rPr>
              <a:t>Calculate:</a:t>
            </a:r>
          </a:p>
          <a:p>
            <a:pPr eaLnBrk="1" hangingPunct="1"/>
            <a:r>
              <a:rPr lang="en-US" altLang="en-US">
                <a:solidFill>
                  <a:srgbClr val="FF33CC"/>
                </a:solidFill>
              </a:rPr>
              <a:t>1. Relative  stiffness</a:t>
            </a:r>
          </a:p>
          <a:p>
            <a:pPr eaLnBrk="1" hangingPunct="1"/>
            <a:r>
              <a:rPr lang="en-US" altLang="en-US">
                <a:solidFill>
                  <a:srgbClr val="FF33CC"/>
                </a:solidFill>
              </a:rPr>
              <a:t>2. Fixed end moments</a:t>
            </a:r>
          </a:p>
        </p:txBody>
      </p:sp>
      <p:grpSp>
        <p:nvGrpSpPr>
          <p:cNvPr id="2" name="Group 66">
            <a:extLst>
              <a:ext uri="{FF2B5EF4-FFF2-40B4-BE49-F238E27FC236}">
                <a16:creationId xmlns:a16="http://schemas.microsoft.com/office/drawing/2014/main" id="{976E8D3C-3C98-45CC-A2FF-A99C37C97255}"/>
              </a:ext>
            </a:extLst>
          </p:cNvPr>
          <p:cNvGrpSpPr>
            <a:grpSpLocks/>
          </p:cNvGrpSpPr>
          <p:nvPr/>
        </p:nvGrpSpPr>
        <p:grpSpPr bwMode="auto">
          <a:xfrm>
            <a:off x="685800" y="625475"/>
            <a:ext cx="4432300" cy="2298700"/>
            <a:chOff x="685800" y="625823"/>
            <a:chExt cx="4432590" cy="2297913"/>
          </a:xfrm>
        </p:grpSpPr>
        <p:cxnSp>
          <p:nvCxnSpPr>
            <p:cNvPr id="10256" name="AutoShape 4">
              <a:extLst>
                <a:ext uri="{FF2B5EF4-FFF2-40B4-BE49-F238E27FC236}">
                  <a16:creationId xmlns:a16="http://schemas.microsoft.com/office/drawing/2014/main" id="{FC132A08-F149-408E-AD52-D1174C862B6B}"/>
                </a:ext>
              </a:extLst>
            </p:cNvPr>
            <p:cNvCxnSpPr>
              <a:cxnSpLocks noChangeShapeType="1"/>
            </p:cNvCxnSpPr>
            <p:nvPr/>
          </p:nvCxnSpPr>
          <p:spPr bwMode="auto">
            <a:xfrm>
              <a:off x="1266041" y="1524000"/>
              <a:ext cx="3382159"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0257" name="AutoShape 5">
              <a:extLst>
                <a:ext uri="{FF2B5EF4-FFF2-40B4-BE49-F238E27FC236}">
                  <a16:creationId xmlns:a16="http://schemas.microsoft.com/office/drawing/2014/main" id="{CD001373-AAEC-4598-A308-A23A89141D0E}"/>
                </a:ext>
              </a:extLst>
            </p:cNvPr>
            <p:cNvCxnSpPr>
              <a:cxnSpLocks noChangeShapeType="1"/>
            </p:cNvCxnSpPr>
            <p:nvPr/>
          </p:nvCxnSpPr>
          <p:spPr bwMode="auto">
            <a:xfrm rot="16200000" flipH="1">
              <a:off x="824896" y="1087235"/>
              <a:ext cx="873529"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0258" name="AutoShape 6">
              <a:extLst>
                <a:ext uri="{FF2B5EF4-FFF2-40B4-BE49-F238E27FC236}">
                  <a16:creationId xmlns:a16="http://schemas.microsoft.com/office/drawing/2014/main" id="{0F00B5E0-EECC-4DCD-A8FD-3C790A43E1CB}"/>
                </a:ext>
              </a:extLst>
            </p:cNvPr>
            <p:cNvCxnSpPr>
              <a:cxnSpLocks noChangeShapeType="1"/>
            </p:cNvCxnSpPr>
            <p:nvPr/>
          </p:nvCxnSpPr>
          <p:spPr bwMode="auto">
            <a:xfrm>
              <a:off x="3100281" y="1540213"/>
              <a:ext cx="1739" cy="103774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0259" name="AutoShape 11">
              <a:extLst>
                <a:ext uri="{FF2B5EF4-FFF2-40B4-BE49-F238E27FC236}">
                  <a16:creationId xmlns:a16="http://schemas.microsoft.com/office/drawing/2014/main" id="{CE869960-C3B4-4B31-92F7-313CF166A16D}"/>
                </a:ext>
              </a:extLst>
            </p:cNvPr>
            <p:cNvCxnSpPr>
              <a:cxnSpLocks noChangeShapeType="1"/>
            </p:cNvCxnSpPr>
            <p:nvPr/>
          </p:nvCxnSpPr>
          <p:spPr bwMode="auto">
            <a:xfrm rot="10800000">
              <a:off x="2895601" y="2590800"/>
              <a:ext cx="429941" cy="1084"/>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sp>
          <p:nvSpPr>
            <p:cNvPr id="10260" name="Text Box 15">
              <a:extLst>
                <a:ext uri="{FF2B5EF4-FFF2-40B4-BE49-F238E27FC236}">
                  <a16:creationId xmlns:a16="http://schemas.microsoft.com/office/drawing/2014/main" id="{E4FDF70A-69A7-47AD-BD84-375194831BE7}"/>
                </a:ext>
              </a:extLst>
            </p:cNvPr>
            <p:cNvSpPr txBox="1">
              <a:spLocks noChangeArrowheads="1"/>
            </p:cNvSpPr>
            <p:nvPr/>
          </p:nvSpPr>
          <p:spPr bwMode="auto">
            <a:xfrm>
              <a:off x="2057400" y="914400"/>
              <a:ext cx="760148" cy="36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a:solidFill>
                    <a:srgbClr val="FF0000"/>
                  </a:solidFill>
                </a:rPr>
                <a:t>2k/ft</a:t>
              </a:r>
              <a:endParaRPr lang="en-US" altLang="en-US">
                <a:solidFill>
                  <a:srgbClr val="FF0000"/>
                </a:solidFill>
                <a:latin typeface="Arial" panose="020B0604020202020204" pitchFamily="34" charset="0"/>
              </a:endParaRPr>
            </a:p>
          </p:txBody>
        </p:sp>
        <p:sp>
          <p:nvSpPr>
            <p:cNvPr id="10261" name="Freeform 19">
              <a:extLst>
                <a:ext uri="{FF2B5EF4-FFF2-40B4-BE49-F238E27FC236}">
                  <a16:creationId xmlns:a16="http://schemas.microsoft.com/office/drawing/2014/main" id="{A3C4BA22-5420-4F3A-8118-54C6AE3FCE53}"/>
                </a:ext>
              </a:extLst>
            </p:cNvPr>
            <p:cNvSpPr>
              <a:spLocks/>
            </p:cNvSpPr>
            <p:nvPr/>
          </p:nvSpPr>
          <p:spPr bwMode="auto">
            <a:xfrm>
              <a:off x="2158359" y="1380024"/>
              <a:ext cx="516622" cy="161059"/>
            </a:xfrm>
            <a:custGeom>
              <a:avLst/>
              <a:gdLst>
                <a:gd name="T0" fmla="*/ 0 w 636"/>
                <a:gd name="T1" fmla="*/ 161059 h 304"/>
                <a:gd name="T2" fmla="*/ 244502 w 636"/>
                <a:gd name="T3" fmla="*/ 1589 h 304"/>
                <a:gd name="T4" fmla="*/ 516622 w 636"/>
                <a:gd name="T5" fmla="*/ 152582 h 304"/>
                <a:gd name="T6" fmla="*/ 0 60000 65536"/>
                <a:gd name="T7" fmla="*/ 0 60000 65536"/>
                <a:gd name="T8" fmla="*/ 0 60000 65536"/>
                <a:gd name="T9" fmla="*/ 0 w 636"/>
                <a:gd name="T10" fmla="*/ 0 h 304"/>
                <a:gd name="T11" fmla="*/ 636 w 636"/>
                <a:gd name="T12" fmla="*/ 304 h 304"/>
              </a:gdLst>
              <a:ahLst/>
              <a:cxnLst>
                <a:cxn ang="T6">
                  <a:pos x="T0" y="T1"/>
                </a:cxn>
                <a:cxn ang="T7">
                  <a:pos x="T2" y="T3"/>
                </a:cxn>
                <a:cxn ang="T8">
                  <a:pos x="T4" y="T5"/>
                </a:cxn>
              </a:cxnLst>
              <a:rect l="T9" t="T10" r="T11" b="T12"/>
              <a:pathLst>
                <a:path w="636" h="304">
                  <a:moveTo>
                    <a:pt x="0" y="304"/>
                  </a:moveTo>
                  <a:cubicBezTo>
                    <a:pt x="97" y="155"/>
                    <a:pt x="195" y="6"/>
                    <a:pt x="301" y="3"/>
                  </a:cubicBezTo>
                  <a:cubicBezTo>
                    <a:pt x="407" y="0"/>
                    <a:pt x="580" y="241"/>
                    <a:pt x="636" y="288"/>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10262" name="Freeform 20">
              <a:extLst>
                <a:ext uri="{FF2B5EF4-FFF2-40B4-BE49-F238E27FC236}">
                  <a16:creationId xmlns:a16="http://schemas.microsoft.com/office/drawing/2014/main" id="{7D2D8AA5-6594-42C0-8A67-4370281F148B}"/>
                </a:ext>
              </a:extLst>
            </p:cNvPr>
            <p:cNvSpPr>
              <a:spLocks/>
            </p:cNvSpPr>
            <p:nvPr/>
          </p:nvSpPr>
          <p:spPr bwMode="auto">
            <a:xfrm>
              <a:off x="2691506" y="1351295"/>
              <a:ext cx="405296" cy="188918"/>
            </a:xfrm>
            <a:custGeom>
              <a:avLst/>
              <a:gdLst>
                <a:gd name="T0" fmla="*/ 0 w 636"/>
                <a:gd name="T1" fmla="*/ 188918 h 304"/>
                <a:gd name="T2" fmla="*/ 191815 w 636"/>
                <a:gd name="T3" fmla="*/ 1864 h 304"/>
                <a:gd name="T4" fmla="*/ 405296 w 636"/>
                <a:gd name="T5" fmla="*/ 178975 h 304"/>
                <a:gd name="T6" fmla="*/ 0 60000 65536"/>
                <a:gd name="T7" fmla="*/ 0 60000 65536"/>
                <a:gd name="T8" fmla="*/ 0 60000 65536"/>
                <a:gd name="T9" fmla="*/ 0 w 636"/>
                <a:gd name="T10" fmla="*/ 0 h 304"/>
                <a:gd name="T11" fmla="*/ 636 w 636"/>
                <a:gd name="T12" fmla="*/ 304 h 304"/>
              </a:gdLst>
              <a:ahLst/>
              <a:cxnLst>
                <a:cxn ang="T6">
                  <a:pos x="T0" y="T1"/>
                </a:cxn>
                <a:cxn ang="T7">
                  <a:pos x="T2" y="T3"/>
                </a:cxn>
                <a:cxn ang="T8">
                  <a:pos x="T4" y="T5"/>
                </a:cxn>
              </a:cxnLst>
              <a:rect l="T9" t="T10" r="T11" b="T12"/>
              <a:pathLst>
                <a:path w="636" h="304">
                  <a:moveTo>
                    <a:pt x="0" y="304"/>
                  </a:moveTo>
                  <a:cubicBezTo>
                    <a:pt x="97" y="155"/>
                    <a:pt x="195" y="6"/>
                    <a:pt x="301" y="3"/>
                  </a:cubicBezTo>
                  <a:cubicBezTo>
                    <a:pt x="407" y="0"/>
                    <a:pt x="580" y="241"/>
                    <a:pt x="636" y="288"/>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10263" name="Freeform 21">
              <a:extLst>
                <a:ext uri="{FF2B5EF4-FFF2-40B4-BE49-F238E27FC236}">
                  <a16:creationId xmlns:a16="http://schemas.microsoft.com/office/drawing/2014/main" id="{A1CDD925-3E50-4063-B60D-F4AC56304D48}"/>
                </a:ext>
              </a:extLst>
            </p:cNvPr>
            <p:cNvSpPr>
              <a:spLocks/>
            </p:cNvSpPr>
            <p:nvPr/>
          </p:nvSpPr>
          <p:spPr bwMode="auto">
            <a:xfrm flipH="1">
              <a:off x="2209801" y="1143000"/>
              <a:ext cx="133406" cy="222225"/>
            </a:xfrm>
            <a:custGeom>
              <a:avLst/>
              <a:gdLst>
                <a:gd name="T0" fmla="*/ 0 w 545"/>
                <a:gd name="T1" fmla="*/ 222225 h 440"/>
                <a:gd name="T2" fmla="*/ 32801 w 545"/>
                <a:gd name="T3" fmla="*/ 31819 h 440"/>
                <a:gd name="T4" fmla="*/ 133406 w 545"/>
                <a:gd name="T5" fmla="*/ 31819 h 440"/>
                <a:gd name="T6" fmla="*/ 0 60000 65536"/>
                <a:gd name="T7" fmla="*/ 0 60000 65536"/>
                <a:gd name="T8" fmla="*/ 0 60000 65536"/>
                <a:gd name="T9" fmla="*/ 0 w 545"/>
                <a:gd name="T10" fmla="*/ 0 h 440"/>
                <a:gd name="T11" fmla="*/ 545 w 545"/>
                <a:gd name="T12" fmla="*/ 440 h 440"/>
              </a:gdLst>
              <a:ahLst/>
              <a:cxnLst>
                <a:cxn ang="T6">
                  <a:pos x="T0" y="T1"/>
                </a:cxn>
                <a:cxn ang="T7">
                  <a:pos x="T2" y="T3"/>
                </a:cxn>
                <a:cxn ang="T8">
                  <a:pos x="T4" y="T5"/>
                </a:cxn>
              </a:cxnLst>
              <a:rect l="T9" t="T10" r="T11" b="T12"/>
              <a:pathLst>
                <a:path w="545" h="440">
                  <a:moveTo>
                    <a:pt x="0" y="440"/>
                  </a:moveTo>
                  <a:cubicBezTo>
                    <a:pt x="21" y="283"/>
                    <a:pt x="43" y="126"/>
                    <a:pt x="134" y="63"/>
                  </a:cubicBezTo>
                  <a:cubicBezTo>
                    <a:pt x="225" y="0"/>
                    <a:pt x="477" y="63"/>
                    <a:pt x="545" y="63"/>
                  </a:cubicBezTo>
                </a:path>
              </a:pathLst>
            </a:custGeom>
            <a:noFill/>
            <a:ln w="9525">
              <a:solidFill>
                <a:srgbClr val="FF0000"/>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10264" name="Text Box 22">
              <a:extLst>
                <a:ext uri="{FF2B5EF4-FFF2-40B4-BE49-F238E27FC236}">
                  <a16:creationId xmlns:a16="http://schemas.microsoft.com/office/drawing/2014/main" id="{1F262371-0461-48F5-92F0-25ED33CEECAE}"/>
                </a:ext>
              </a:extLst>
            </p:cNvPr>
            <p:cNvSpPr txBox="1">
              <a:spLocks noChangeArrowheads="1"/>
            </p:cNvSpPr>
            <p:nvPr/>
          </p:nvSpPr>
          <p:spPr bwMode="auto">
            <a:xfrm>
              <a:off x="2976169" y="2557218"/>
              <a:ext cx="393990" cy="36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t>D</a:t>
              </a:r>
              <a:endParaRPr lang="en-US" altLang="en-US" sz="1400">
                <a:latin typeface="Arial" panose="020B0604020202020204" pitchFamily="34" charset="0"/>
              </a:endParaRPr>
            </a:p>
          </p:txBody>
        </p:sp>
        <p:sp>
          <p:nvSpPr>
            <p:cNvPr id="10265" name="Text Box 23">
              <a:extLst>
                <a:ext uri="{FF2B5EF4-FFF2-40B4-BE49-F238E27FC236}">
                  <a16:creationId xmlns:a16="http://schemas.microsoft.com/office/drawing/2014/main" id="{FAA9C18A-4FF1-463D-9EBA-05E5434F771C}"/>
                </a:ext>
              </a:extLst>
            </p:cNvPr>
            <p:cNvSpPr txBox="1">
              <a:spLocks noChangeArrowheads="1"/>
            </p:cNvSpPr>
            <p:nvPr/>
          </p:nvSpPr>
          <p:spPr bwMode="auto">
            <a:xfrm>
              <a:off x="1026100" y="625823"/>
              <a:ext cx="393990" cy="36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t>A</a:t>
              </a:r>
              <a:endParaRPr lang="en-US" altLang="en-US" sz="1400">
                <a:latin typeface="Arial" panose="020B0604020202020204" pitchFamily="34" charset="0"/>
              </a:endParaRPr>
            </a:p>
          </p:txBody>
        </p:sp>
        <p:sp>
          <p:nvSpPr>
            <p:cNvPr id="10266" name="Text Box 27">
              <a:extLst>
                <a:ext uri="{FF2B5EF4-FFF2-40B4-BE49-F238E27FC236}">
                  <a16:creationId xmlns:a16="http://schemas.microsoft.com/office/drawing/2014/main" id="{3BBBF9A6-DBEF-42DB-BCB0-A035737EB98A}"/>
                </a:ext>
              </a:extLst>
            </p:cNvPr>
            <p:cNvSpPr txBox="1">
              <a:spLocks noChangeAspect="1" noChangeArrowheads="1"/>
            </p:cNvSpPr>
            <p:nvPr/>
          </p:nvSpPr>
          <p:spPr bwMode="auto">
            <a:xfrm>
              <a:off x="1524000" y="1970026"/>
              <a:ext cx="562759" cy="31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a:t>8ft</a:t>
              </a:r>
              <a:endParaRPr lang="en-US" altLang="en-US">
                <a:latin typeface="Arial" panose="020B0604020202020204" pitchFamily="34" charset="0"/>
              </a:endParaRPr>
            </a:p>
          </p:txBody>
        </p:sp>
        <p:sp>
          <p:nvSpPr>
            <p:cNvPr id="10267" name="Text Box 28">
              <a:extLst>
                <a:ext uri="{FF2B5EF4-FFF2-40B4-BE49-F238E27FC236}">
                  <a16:creationId xmlns:a16="http://schemas.microsoft.com/office/drawing/2014/main" id="{A9730B38-8761-4CEF-9DBA-5751B64D99F9}"/>
                </a:ext>
              </a:extLst>
            </p:cNvPr>
            <p:cNvSpPr txBox="1">
              <a:spLocks noChangeArrowheads="1"/>
            </p:cNvSpPr>
            <p:nvPr/>
          </p:nvSpPr>
          <p:spPr bwMode="auto">
            <a:xfrm>
              <a:off x="1240206" y="1261404"/>
              <a:ext cx="393990" cy="36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t>B</a:t>
              </a:r>
              <a:endParaRPr lang="en-US" altLang="en-US" sz="1400">
                <a:latin typeface="Arial" panose="020B0604020202020204" pitchFamily="34" charset="0"/>
              </a:endParaRPr>
            </a:p>
          </p:txBody>
        </p:sp>
        <p:sp>
          <p:nvSpPr>
            <p:cNvPr id="10268" name="Text Box 29">
              <a:extLst>
                <a:ext uri="{FF2B5EF4-FFF2-40B4-BE49-F238E27FC236}">
                  <a16:creationId xmlns:a16="http://schemas.microsoft.com/office/drawing/2014/main" id="{C58A7E28-A08C-4112-A154-8483348D8A3E}"/>
                </a:ext>
              </a:extLst>
            </p:cNvPr>
            <p:cNvSpPr txBox="1">
              <a:spLocks noChangeArrowheads="1"/>
            </p:cNvSpPr>
            <p:nvPr/>
          </p:nvSpPr>
          <p:spPr bwMode="auto">
            <a:xfrm>
              <a:off x="2994173" y="1281648"/>
              <a:ext cx="393990" cy="36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t>C</a:t>
              </a:r>
              <a:endParaRPr lang="en-US" altLang="en-US" sz="1400">
                <a:latin typeface="Arial" panose="020B0604020202020204" pitchFamily="34" charset="0"/>
              </a:endParaRPr>
            </a:p>
          </p:txBody>
        </p:sp>
        <p:sp>
          <p:nvSpPr>
            <p:cNvPr id="10269" name="Text Box 30">
              <a:extLst>
                <a:ext uri="{FF2B5EF4-FFF2-40B4-BE49-F238E27FC236}">
                  <a16:creationId xmlns:a16="http://schemas.microsoft.com/office/drawing/2014/main" id="{5B871929-A18E-487E-8C8C-BF88CC908E02}"/>
                </a:ext>
              </a:extLst>
            </p:cNvPr>
            <p:cNvSpPr txBox="1">
              <a:spLocks noChangeArrowheads="1"/>
            </p:cNvSpPr>
            <p:nvPr/>
          </p:nvSpPr>
          <p:spPr bwMode="auto">
            <a:xfrm>
              <a:off x="4724400" y="1295400"/>
              <a:ext cx="393990" cy="36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t>E</a:t>
              </a:r>
              <a:endParaRPr lang="en-US" altLang="en-US" sz="1400">
                <a:latin typeface="Arial" panose="020B0604020202020204" pitchFamily="34" charset="0"/>
              </a:endParaRPr>
            </a:p>
          </p:txBody>
        </p:sp>
        <p:cxnSp>
          <p:nvCxnSpPr>
            <p:cNvPr id="10270" name="AutoShape 31">
              <a:extLst>
                <a:ext uri="{FF2B5EF4-FFF2-40B4-BE49-F238E27FC236}">
                  <a16:creationId xmlns:a16="http://schemas.microsoft.com/office/drawing/2014/main" id="{7D5377C5-9D13-4C1F-9811-D973ADC7CA85}"/>
                </a:ext>
              </a:extLst>
            </p:cNvPr>
            <p:cNvCxnSpPr>
              <a:cxnSpLocks noChangeShapeType="1"/>
            </p:cNvCxnSpPr>
            <p:nvPr/>
          </p:nvCxnSpPr>
          <p:spPr bwMode="auto">
            <a:xfrm>
              <a:off x="1459807" y="782800"/>
              <a:ext cx="0" cy="1392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271" name="AutoShape 32">
              <a:extLst>
                <a:ext uri="{FF2B5EF4-FFF2-40B4-BE49-F238E27FC236}">
                  <a16:creationId xmlns:a16="http://schemas.microsoft.com/office/drawing/2014/main" id="{91C7E7BC-004A-42AA-AB05-4FD178BE4737}"/>
                </a:ext>
              </a:extLst>
            </p:cNvPr>
            <p:cNvCxnSpPr>
              <a:cxnSpLocks noChangeShapeType="1"/>
            </p:cNvCxnSpPr>
            <p:nvPr/>
          </p:nvCxnSpPr>
          <p:spPr bwMode="auto">
            <a:xfrm>
              <a:off x="1083212" y="645247"/>
              <a:ext cx="376595" cy="1588"/>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sp>
          <p:nvSpPr>
            <p:cNvPr id="10272" name="Text Box 36">
              <a:extLst>
                <a:ext uri="{FF2B5EF4-FFF2-40B4-BE49-F238E27FC236}">
                  <a16:creationId xmlns:a16="http://schemas.microsoft.com/office/drawing/2014/main" id="{422756A1-8CE1-4989-9FCA-9606D6D30959}"/>
                </a:ext>
              </a:extLst>
            </p:cNvPr>
            <p:cNvSpPr txBox="1">
              <a:spLocks noChangeArrowheads="1"/>
            </p:cNvSpPr>
            <p:nvPr/>
          </p:nvSpPr>
          <p:spPr bwMode="auto">
            <a:xfrm>
              <a:off x="685800" y="838201"/>
              <a:ext cx="630381" cy="30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a:t>12ft</a:t>
              </a:r>
              <a:endParaRPr lang="en-US" altLang="en-US">
                <a:latin typeface="Arial" panose="020B0604020202020204" pitchFamily="34" charset="0"/>
              </a:endParaRPr>
            </a:p>
          </p:txBody>
        </p:sp>
        <p:sp>
          <p:nvSpPr>
            <p:cNvPr id="30" name="Freeform 29">
              <a:extLst>
                <a:ext uri="{FF2B5EF4-FFF2-40B4-BE49-F238E27FC236}">
                  <a16:creationId xmlns:a16="http://schemas.microsoft.com/office/drawing/2014/main" id="{EEE9CA97-3014-4F3F-98B4-5819E3C3866B}"/>
                </a:ext>
              </a:extLst>
            </p:cNvPr>
            <p:cNvSpPr/>
            <p:nvPr/>
          </p:nvSpPr>
          <p:spPr>
            <a:xfrm rot="19292291">
              <a:off x="1181132" y="1144758"/>
              <a:ext cx="488982" cy="680804"/>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0274" name="AutoShape 7">
              <a:extLst>
                <a:ext uri="{FF2B5EF4-FFF2-40B4-BE49-F238E27FC236}">
                  <a16:creationId xmlns:a16="http://schemas.microsoft.com/office/drawing/2014/main" id="{F9234BDE-25A7-464A-BC92-CABBB4D0F29C}"/>
                </a:ext>
              </a:extLst>
            </p:cNvPr>
            <p:cNvSpPr>
              <a:spLocks noChangeArrowheads="1"/>
            </p:cNvSpPr>
            <p:nvPr/>
          </p:nvSpPr>
          <p:spPr bwMode="auto">
            <a:xfrm>
              <a:off x="4496193" y="1524000"/>
              <a:ext cx="304407" cy="160188"/>
            </a:xfrm>
            <a:prstGeom prst="triangle">
              <a:avLst>
                <a:gd name="adj" fmla="val 50000"/>
              </a:avLst>
            </a:prstGeom>
            <a:solidFill>
              <a:srgbClr val="FFFF00"/>
            </a:solidFill>
            <a:ln w="3810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grpSp>
          <p:nvGrpSpPr>
            <p:cNvPr id="10275" name="Group 39">
              <a:extLst>
                <a:ext uri="{FF2B5EF4-FFF2-40B4-BE49-F238E27FC236}">
                  <a16:creationId xmlns:a16="http://schemas.microsoft.com/office/drawing/2014/main" id="{731DC0A1-423C-4718-A4D1-4AA05BDDBDC1}"/>
                </a:ext>
              </a:extLst>
            </p:cNvPr>
            <p:cNvGrpSpPr>
              <a:grpSpLocks/>
            </p:cNvGrpSpPr>
            <p:nvPr/>
          </p:nvGrpSpPr>
          <p:grpSpPr bwMode="auto">
            <a:xfrm>
              <a:off x="3324664" y="1143000"/>
              <a:ext cx="1130520" cy="381000"/>
              <a:chOff x="3352800" y="1143000"/>
              <a:chExt cx="1130520" cy="381000"/>
            </a:xfrm>
          </p:grpSpPr>
          <p:cxnSp>
            <p:nvCxnSpPr>
              <p:cNvPr id="35" name="Straight Arrow Connector 34">
                <a:extLst>
                  <a:ext uri="{FF2B5EF4-FFF2-40B4-BE49-F238E27FC236}">
                    <a16:creationId xmlns:a16="http://schemas.microsoft.com/office/drawing/2014/main" id="{71708E13-E5B3-4323-A644-1766F6C73D08}"/>
                  </a:ext>
                </a:extLst>
              </p:cNvPr>
              <p:cNvCxnSpPr/>
              <p:nvPr/>
            </p:nvCxnSpPr>
            <p:spPr>
              <a:xfrm rot="5400000">
                <a:off x="3162893" y="1332812"/>
                <a:ext cx="38087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7C3A76C-C2C0-4F01-801F-ABE4A4AF6E6E}"/>
                  </a:ext>
                </a:extLst>
              </p:cNvPr>
              <p:cNvCxnSpPr/>
              <p:nvPr/>
            </p:nvCxnSpPr>
            <p:spPr>
              <a:xfrm rot="5400000">
                <a:off x="3405797" y="1332812"/>
                <a:ext cx="380870"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C67C28F-131B-4159-9279-A417704B6ED8}"/>
                  </a:ext>
                </a:extLst>
              </p:cNvPr>
              <p:cNvCxnSpPr/>
              <p:nvPr/>
            </p:nvCxnSpPr>
            <p:spPr>
              <a:xfrm rot="5400000">
                <a:off x="3694741" y="1332812"/>
                <a:ext cx="380870"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2659B60-EB7D-4707-94B7-CC8C4A3F6E5D}"/>
                  </a:ext>
                </a:extLst>
              </p:cNvPr>
              <p:cNvCxnSpPr/>
              <p:nvPr/>
            </p:nvCxnSpPr>
            <p:spPr>
              <a:xfrm rot="5400000">
                <a:off x="3999561" y="1332812"/>
                <a:ext cx="380870"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8490D37-4A23-444F-A17E-7DEC92E6B5BD}"/>
                  </a:ext>
                </a:extLst>
              </p:cNvPr>
              <p:cNvCxnSpPr/>
              <p:nvPr/>
            </p:nvCxnSpPr>
            <p:spPr>
              <a:xfrm rot="5400000">
                <a:off x="4291680" y="1332812"/>
                <a:ext cx="380870"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266F4545-44C6-45CD-AC89-F69A815C9FC3}"/>
                </a:ext>
              </a:extLst>
            </p:cNvPr>
            <p:cNvCxnSpPr/>
            <p:nvPr/>
          </p:nvCxnSpPr>
          <p:spPr>
            <a:xfrm rot="5400000">
              <a:off x="2667238" y="2057180"/>
              <a:ext cx="533217" cy="3810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8B10DF3-F983-4079-A496-685B1E0B3B96}"/>
                </a:ext>
              </a:extLst>
            </p:cNvPr>
            <p:cNvCxnSpPr/>
            <p:nvPr/>
          </p:nvCxnSpPr>
          <p:spPr>
            <a:xfrm>
              <a:off x="2749685" y="2514301"/>
              <a:ext cx="381025"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FFE707F-00FE-4163-A4EC-AC16F33C7251}"/>
                </a:ext>
              </a:extLst>
            </p:cNvPr>
            <p:cNvCxnSpPr/>
            <p:nvPr/>
          </p:nvCxnSpPr>
          <p:spPr>
            <a:xfrm>
              <a:off x="2916384" y="2285779"/>
              <a:ext cx="228615"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272B8BF-D803-4C17-A67D-CE872010A6B7}"/>
                </a:ext>
              </a:extLst>
            </p:cNvPr>
            <p:cNvCxnSpPr/>
            <p:nvPr/>
          </p:nvCxnSpPr>
          <p:spPr>
            <a:xfrm rot="5400000">
              <a:off x="1181973" y="2019965"/>
              <a:ext cx="2269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4BEFA5-9360-4AE9-8526-0E03E61FC57D}"/>
                </a:ext>
              </a:extLst>
            </p:cNvPr>
            <p:cNvCxnSpPr/>
            <p:nvPr/>
          </p:nvCxnSpPr>
          <p:spPr>
            <a:xfrm rot="5400000">
              <a:off x="2020228" y="2019965"/>
              <a:ext cx="2269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F547FE4-DCDB-4554-8C75-C82C5EFE0E62}"/>
                </a:ext>
              </a:extLst>
            </p:cNvPr>
            <p:cNvCxnSpPr/>
            <p:nvPr/>
          </p:nvCxnSpPr>
          <p:spPr>
            <a:xfrm>
              <a:off x="1295440" y="1981084"/>
              <a:ext cx="3353019" cy="1587"/>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7CCB1B1-56E4-4E1C-9A25-8B29864D238E}"/>
                </a:ext>
              </a:extLst>
            </p:cNvPr>
            <p:cNvCxnSpPr/>
            <p:nvPr/>
          </p:nvCxnSpPr>
          <p:spPr>
            <a:xfrm rot="5400000">
              <a:off x="4532612" y="1976323"/>
              <a:ext cx="230108" cy="1587"/>
            </a:xfrm>
            <a:prstGeom prst="line">
              <a:avLst/>
            </a:prstGeom>
          </p:spPr>
          <p:style>
            <a:lnRef idx="1">
              <a:schemeClr val="accent1"/>
            </a:lnRef>
            <a:fillRef idx="0">
              <a:schemeClr val="accent1"/>
            </a:fillRef>
            <a:effectRef idx="0">
              <a:schemeClr val="accent1"/>
            </a:effectRef>
            <a:fontRef idx="minor">
              <a:schemeClr val="tx1"/>
            </a:fontRef>
          </p:style>
        </p:cxnSp>
        <p:sp>
          <p:nvSpPr>
            <p:cNvPr id="10283" name="Text Box 27">
              <a:extLst>
                <a:ext uri="{FF2B5EF4-FFF2-40B4-BE49-F238E27FC236}">
                  <a16:creationId xmlns:a16="http://schemas.microsoft.com/office/drawing/2014/main" id="{5533695A-84A5-44CE-A86E-22069CD54579}"/>
                </a:ext>
              </a:extLst>
            </p:cNvPr>
            <p:cNvSpPr txBox="1">
              <a:spLocks noChangeAspect="1" noChangeArrowheads="1"/>
            </p:cNvSpPr>
            <p:nvPr/>
          </p:nvSpPr>
          <p:spPr bwMode="auto">
            <a:xfrm>
              <a:off x="2332841" y="1981200"/>
              <a:ext cx="562759" cy="31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a:t>8ft</a:t>
              </a:r>
              <a:endParaRPr lang="en-US" altLang="en-US">
                <a:latin typeface="Arial" panose="020B0604020202020204" pitchFamily="34" charset="0"/>
              </a:endParaRPr>
            </a:p>
          </p:txBody>
        </p:sp>
        <p:sp>
          <p:nvSpPr>
            <p:cNvPr id="10284" name="Text Box 27">
              <a:extLst>
                <a:ext uri="{FF2B5EF4-FFF2-40B4-BE49-F238E27FC236}">
                  <a16:creationId xmlns:a16="http://schemas.microsoft.com/office/drawing/2014/main" id="{18FE1BAA-3138-41ED-B809-BBAE3A6771C7}"/>
                </a:ext>
              </a:extLst>
            </p:cNvPr>
            <p:cNvSpPr txBox="1">
              <a:spLocks noChangeAspect="1" noChangeArrowheads="1"/>
            </p:cNvSpPr>
            <p:nvPr/>
          </p:nvSpPr>
          <p:spPr bwMode="auto">
            <a:xfrm>
              <a:off x="3032709" y="1600200"/>
              <a:ext cx="472491" cy="26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a:t>6ft</a:t>
              </a:r>
              <a:endParaRPr lang="en-US" altLang="en-US">
                <a:latin typeface="Arial" panose="020B0604020202020204" pitchFamily="34" charset="0"/>
              </a:endParaRPr>
            </a:p>
          </p:txBody>
        </p:sp>
        <p:sp>
          <p:nvSpPr>
            <p:cNvPr id="10285" name="Text Box 27">
              <a:extLst>
                <a:ext uri="{FF2B5EF4-FFF2-40B4-BE49-F238E27FC236}">
                  <a16:creationId xmlns:a16="http://schemas.microsoft.com/office/drawing/2014/main" id="{7C9171D5-FDF5-45BE-AB06-745140D1C80A}"/>
                </a:ext>
              </a:extLst>
            </p:cNvPr>
            <p:cNvSpPr txBox="1">
              <a:spLocks noChangeAspect="1" noChangeArrowheads="1"/>
            </p:cNvSpPr>
            <p:nvPr/>
          </p:nvSpPr>
          <p:spPr bwMode="auto">
            <a:xfrm>
              <a:off x="3076136" y="2133600"/>
              <a:ext cx="472491" cy="26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a:t>6ft</a:t>
              </a:r>
              <a:endParaRPr lang="en-US" altLang="en-US">
                <a:latin typeface="Arial" panose="020B0604020202020204" pitchFamily="34" charset="0"/>
              </a:endParaRPr>
            </a:p>
          </p:txBody>
        </p:sp>
        <p:sp>
          <p:nvSpPr>
            <p:cNvPr id="10286" name="Text Box 15">
              <a:extLst>
                <a:ext uri="{FF2B5EF4-FFF2-40B4-BE49-F238E27FC236}">
                  <a16:creationId xmlns:a16="http://schemas.microsoft.com/office/drawing/2014/main" id="{C66F01EC-6D35-4495-9B24-4064E92F8E16}"/>
                </a:ext>
              </a:extLst>
            </p:cNvPr>
            <p:cNvSpPr txBox="1">
              <a:spLocks noChangeArrowheads="1"/>
            </p:cNvSpPr>
            <p:nvPr/>
          </p:nvSpPr>
          <p:spPr bwMode="auto">
            <a:xfrm>
              <a:off x="1676400" y="15240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a:solidFill>
                    <a:srgbClr val="FF0000"/>
                  </a:solidFill>
                </a:rPr>
                <a:t>20k-ft</a:t>
              </a:r>
              <a:endParaRPr lang="en-US" altLang="en-US">
                <a:solidFill>
                  <a:srgbClr val="FF0000"/>
                </a:solidFill>
                <a:latin typeface="Arial" panose="020B0604020202020204" pitchFamily="34" charset="0"/>
              </a:endParaRPr>
            </a:p>
          </p:txBody>
        </p:sp>
        <p:sp>
          <p:nvSpPr>
            <p:cNvPr id="10287" name="Freeform 21">
              <a:extLst>
                <a:ext uri="{FF2B5EF4-FFF2-40B4-BE49-F238E27FC236}">
                  <a16:creationId xmlns:a16="http://schemas.microsoft.com/office/drawing/2014/main" id="{9D8715AC-D54A-4197-84D0-F26B932DB1AF}"/>
                </a:ext>
              </a:extLst>
            </p:cNvPr>
            <p:cNvSpPr>
              <a:spLocks/>
            </p:cNvSpPr>
            <p:nvPr/>
          </p:nvSpPr>
          <p:spPr bwMode="auto">
            <a:xfrm flipH="1" flipV="1">
              <a:off x="2438400" y="2536360"/>
              <a:ext cx="285806" cy="130639"/>
            </a:xfrm>
            <a:custGeom>
              <a:avLst/>
              <a:gdLst>
                <a:gd name="T0" fmla="*/ 0 w 545"/>
                <a:gd name="T1" fmla="*/ 130639 h 440"/>
                <a:gd name="T2" fmla="*/ 70272 w 545"/>
                <a:gd name="T3" fmla="*/ 18705 h 440"/>
                <a:gd name="T4" fmla="*/ 285806 w 545"/>
                <a:gd name="T5" fmla="*/ 18705 h 440"/>
                <a:gd name="T6" fmla="*/ 0 60000 65536"/>
                <a:gd name="T7" fmla="*/ 0 60000 65536"/>
                <a:gd name="T8" fmla="*/ 0 60000 65536"/>
                <a:gd name="T9" fmla="*/ 0 w 545"/>
                <a:gd name="T10" fmla="*/ 0 h 440"/>
                <a:gd name="T11" fmla="*/ 545 w 545"/>
                <a:gd name="T12" fmla="*/ 440 h 440"/>
              </a:gdLst>
              <a:ahLst/>
              <a:cxnLst>
                <a:cxn ang="T6">
                  <a:pos x="T0" y="T1"/>
                </a:cxn>
                <a:cxn ang="T7">
                  <a:pos x="T2" y="T3"/>
                </a:cxn>
                <a:cxn ang="T8">
                  <a:pos x="T4" y="T5"/>
                </a:cxn>
              </a:cxnLst>
              <a:rect l="T9" t="T10" r="T11" b="T12"/>
              <a:pathLst>
                <a:path w="545" h="440">
                  <a:moveTo>
                    <a:pt x="0" y="440"/>
                  </a:moveTo>
                  <a:cubicBezTo>
                    <a:pt x="21" y="283"/>
                    <a:pt x="43" y="126"/>
                    <a:pt x="134" y="63"/>
                  </a:cubicBezTo>
                  <a:cubicBezTo>
                    <a:pt x="225" y="0"/>
                    <a:pt x="477" y="63"/>
                    <a:pt x="545" y="63"/>
                  </a:cubicBezTo>
                </a:path>
              </a:pathLst>
            </a:custGeom>
            <a:noFill/>
            <a:ln w="9525">
              <a:solidFill>
                <a:srgbClr val="FF0000"/>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10288" name="Text Box 15">
              <a:extLst>
                <a:ext uri="{FF2B5EF4-FFF2-40B4-BE49-F238E27FC236}">
                  <a16:creationId xmlns:a16="http://schemas.microsoft.com/office/drawing/2014/main" id="{3E020753-A7C1-44B1-8A31-D1F65932F3DD}"/>
                </a:ext>
              </a:extLst>
            </p:cNvPr>
            <p:cNvSpPr txBox="1">
              <a:spLocks noChangeArrowheads="1"/>
            </p:cNvSpPr>
            <p:nvPr/>
          </p:nvSpPr>
          <p:spPr bwMode="auto">
            <a:xfrm>
              <a:off x="4114800" y="838200"/>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a:solidFill>
                    <a:srgbClr val="FF0000"/>
                  </a:solidFill>
                </a:rPr>
                <a:t>5k  each</a:t>
              </a:r>
              <a:endParaRPr lang="en-US" altLang="en-US">
                <a:solidFill>
                  <a:srgbClr val="FF0000"/>
                </a:solidFill>
                <a:latin typeface="Arial" panose="020B0604020202020204" pitchFamily="34" charset="0"/>
              </a:endParaRPr>
            </a:p>
          </p:txBody>
        </p:sp>
        <p:sp>
          <p:nvSpPr>
            <p:cNvPr id="10289" name="Text Box 15">
              <a:extLst>
                <a:ext uri="{FF2B5EF4-FFF2-40B4-BE49-F238E27FC236}">
                  <a16:creationId xmlns:a16="http://schemas.microsoft.com/office/drawing/2014/main" id="{549306AC-7775-4A53-9AA7-587A62E44429}"/>
                </a:ext>
              </a:extLst>
            </p:cNvPr>
            <p:cNvSpPr txBox="1">
              <a:spLocks noChangeArrowheads="1"/>
            </p:cNvSpPr>
            <p:nvPr/>
          </p:nvSpPr>
          <p:spPr bwMode="auto">
            <a:xfrm>
              <a:off x="2057400" y="2590800"/>
              <a:ext cx="64359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a:solidFill>
                    <a:srgbClr val="FF0000"/>
                  </a:solidFill>
                </a:rPr>
                <a:t>3k/ft</a:t>
              </a:r>
              <a:endParaRPr lang="en-US" altLang="en-US">
                <a:solidFill>
                  <a:srgbClr val="FF0000"/>
                </a:solidFill>
                <a:latin typeface="Arial" panose="020B0604020202020204" pitchFamily="34" charset="0"/>
              </a:endParaRPr>
            </a:p>
          </p:txBody>
        </p:sp>
        <p:sp>
          <p:nvSpPr>
            <p:cNvPr id="10290" name="Text Box 27">
              <a:extLst>
                <a:ext uri="{FF2B5EF4-FFF2-40B4-BE49-F238E27FC236}">
                  <a16:creationId xmlns:a16="http://schemas.microsoft.com/office/drawing/2014/main" id="{02D0A465-3AD4-4086-A3B0-B42D8B2396DC}"/>
                </a:ext>
              </a:extLst>
            </p:cNvPr>
            <p:cNvSpPr txBox="1">
              <a:spLocks noChangeAspect="1" noChangeArrowheads="1"/>
            </p:cNvSpPr>
            <p:nvPr/>
          </p:nvSpPr>
          <p:spPr bwMode="auto">
            <a:xfrm>
              <a:off x="3810000" y="1947204"/>
              <a:ext cx="609600" cy="34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a:t>16ft</a:t>
              </a:r>
              <a:endParaRPr lang="en-US" altLang="en-US">
                <a:latin typeface="Arial" panose="020B0604020202020204" pitchFamily="34" charset="0"/>
              </a:endParaRPr>
            </a:p>
          </p:txBody>
        </p:sp>
      </p:grpSp>
      <p:sp>
        <p:nvSpPr>
          <p:cNvPr id="63" name="Title 1">
            <a:extLst>
              <a:ext uri="{FF2B5EF4-FFF2-40B4-BE49-F238E27FC236}">
                <a16:creationId xmlns:a16="http://schemas.microsoft.com/office/drawing/2014/main" id="{EC3D0260-C656-4F1F-A8D3-90586C4B9B40}"/>
              </a:ext>
            </a:extLst>
          </p:cNvPr>
          <p:cNvSpPr txBox="1">
            <a:spLocks/>
          </p:cNvSpPr>
          <p:nvPr/>
        </p:nvSpPr>
        <p:spPr>
          <a:xfrm>
            <a:off x="2590800" y="0"/>
            <a:ext cx="2971800" cy="487363"/>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Aft>
                <a:spcPts val="0"/>
              </a:spcAft>
              <a:defRPr/>
            </a:pPr>
            <a:r>
              <a:rPr lang="en-US" sz="2400" b="1" dirty="0">
                <a:latin typeface="+mj-lt"/>
                <a:ea typeface="+mj-ea"/>
                <a:cs typeface="+mj-cs"/>
              </a:rPr>
              <a:t>Problem No. 4</a:t>
            </a:r>
          </a:p>
        </p:txBody>
      </p:sp>
      <p:sp>
        <p:nvSpPr>
          <p:cNvPr id="44" name="TextBox 43">
            <a:extLst>
              <a:ext uri="{FF2B5EF4-FFF2-40B4-BE49-F238E27FC236}">
                <a16:creationId xmlns:a16="http://schemas.microsoft.com/office/drawing/2014/main" id="{0943ADF1-BCD7-42E7-A3CF-B87E68FDFD9F}"/>
              </a:ext>
            </a:extLst>
          </p:cNvPr>
          <p:cNvSpPr txBox="1">
            <a:spLocks noChangeArrowheads="1"/>
          </p:cNvSpPr>
          <p:nvPr/>
        </p:nvSpPr>
        <p:spPr bwMode="auto">
          <a:xfrm>
            <a:off x="1066800" y="30480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FF0000"/>
                </a:solidFill>
              </a:rPr>
              <a:t>Relative stiffness K</a:t>
            </a:r>
          </a:p>
        </p:txBody>
      </p:sp>
      <p:graphicFrame>
        <p:nvGraphicFramePr>
          <p:cNvPr id="46" name="Object 45">
            <a:extLst>
              <a:ext uri="{FF2B5EF4-FFF2-40B4-BE49-F238E27FC236}">
                <a16:creationId xmlns:a16="http://schemas.microsoft.com/office/drawing/2014/main" id="{DAC00B1D-804A-4695-A8D6-7D0F459083A4}"/>
              </a:ext>
            </a:extLst>
          </p:cNvPr>
          <p:cNvGraphicFramePr>
            <a:graphicFrameLocks noChangeAspect="1"/>
          </p:cNvGraphicFramePr>
          <p:nvPr/>
        </p:nvGraphicFramePr>
        <p:xfrm>
          <a:off x="1262063" y="3429000"/>
          <a:ext cx="1435100" cy="549275"/>
        </p:xfrm>
        <a:graphic>
          <a:graphicData uri="http://schemas.openxmlformats.org/presentationml/2006/ole">
            <mc:AlternateContent xmlns:mc="http://schemas.openxmlformats.org/markup-compatibility/2006">
              <mc:Choice xmlns:v="urn:schemas-microsoft-com:vml" Requires="v">
                <p:oleObj spid="_x0000_s10297" name="Equation" r:id="rId3" imgW="1028254" imgH="393529" progId="Equation.3">
                  <p:embed/>
                </p:oleObj>
              </mc:Choice>
              <mc:Fallback>
                <p:oleObj name="Equation" r:id="rId3" imgW="1028254" imgH="393529" progId="Equation.3">
                  <p:embed/>
                  <p:pic>
                    <p:nvPicPr>
                      <p:cNvPr id="0" name="Object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063" y="3429000"/>
                        <a:ext cx="1435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 name="Object 3">
            <a:extLst>
              <a:ext uri="{FF2B5EF4-FFF2-40B4-BE49-F238E27FC236}">
                <a16:creationId xmlns:a16="http://schemas.microsoft.com/office/drawing/2014/main" id="{5B736875-CCD8-4751-A7D5-AB6A912EB4A6}"/>
              </a:ext>
            </a:extLst>
          </p:cNvPr>
          <p:cNvGraphicFramePr>
            <a:graphicFrameLocks noChangeAspect="1"/>
          </p:cNvGraphicFramePr>
          <p:nvPr/>
        </p:nvGraphicFramePr>
        <p:xfrm>
          <a:off x="1054100" y="4038600"/>
          <a:ext cx="1576388" cy="549275"/>
        </p:xfrm>
        <a:graphic>
          <a:graphicData uri="http://schemas.openxmlformats.org/presentationml/2006/ole">
            <mc:AlternateContent xmlns:mc="http://schemas.openxmlformats.org/markup-compatibility/2006">
              <mc:Choice xmlns:v="urn:schemas-microsoft-com:vml" Requires="v">
                <p:oleObj spid="_x0000_s10298" name="Equation" r:id="rId5" imgW="1129810" imgH="393529" progId="Equation.3">
                  <p:embed/>
                </p:oleObj>
              </mc:Choice>
              <mc:Fallback>
                <p:oleObj name="Equation" r:id="rId5" imgW="1129810" imgH="393529"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100" y="4038600"/>
                        <a:ext cx="15763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 name="TextBox 48">
            <a:extLst>
              <a:ext uri="{FF2B5EF4-FFF2-40B4-BE49-F238E27FC236}">
                <a16:creationId xmlns:a16="http://schemas.microsoft.com/office/drawing/2014/main" id="{D17C97D9-5B03-45E8-BAC4-0DA5C2F65659}"/>
              </a:ext>
            </a:extLst>
          </p:cNvPr>
          <p:cNvSpPr txBox="1">
            <a:spLocks noChangeArrowheads="1"/>
          </p:cNvSpPr>
          <p:nvPr/>
        </p:nvSpPr>
        <p:spPr bwMode="auto">
          <a:xfrm>
            <a:off x="3810000" y="30480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3333FF"/>
                </a:solidFill>
              </a:rPr>
              <a:t>Fixed end moment</a:t>
            </a:r>
          </a:p>
        </p:txBody>
      </p:sp>
      <p:graphicFrame>
        <p:nvGraphicFramePr>
          <p:cNvPr id="51" name="Object 4">
            <a:extLst>
              <a:ext uri="{FF2B5EF4-FFF2-40B4-BE49-F238E27FC236}">
                <a16:creationId xmlns:a16="http://schemas.microsoft.com/office/drawing/2014/main" id="{816F8257-2C85-43DB-90F1-B2084CD74FB1}"/>
              </a:ext>
            </a:extLst>
          </p:cNvPr>
          <p:cNvGraphicFramePr>
            <a:graphicFrameLocks noChangeAspect="1"/>
          </p:cNvGraphicFramePr>
          <p:nvPr/>
        </p:nvGraphicFramePr>
        <p:xfrm>
          <a:off x="3825875" y="3429000"/>
          <a:ext cx="2851150" cy="584200"/>
        </p:xfrm>
        <a:graphic>
          <a:graphicData uri="http://schemas.openxmlformats.org/presentationml/2006/ole">
            <mc:AlternateContent xmlns:mc="http://schemas.openxmlformats.org/markup-compatibility/2006">
              <mc:Choice xmlns:v="urn:schemas-microsoft-com:vml" Requires="v">
                <p:oleObj spid="_x0000_s10299" name="Equation" r:id="rId7" imgW="2044700" imgH="419100" progId="Equation.3">
                  <p:embed/>
                </p:oleObj>
              </mc:Choice>
              <mc:Fallback>
                <p:oleObj name="Equation" r:id="rId7" imgW="2044700" imgH="4191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5875" y="3429000"/>
                        <a:ext cx="2851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 name="Object 6">
            <a:extLst>
              <a:ext uri="{FF2B5EF4-FFF2-40B4-BE49-F238E27FC236}">
                <a16:creationId xmlns:a16="http://schemas.microsoft.com/office/drawing/2014/main" id="{04171A78-9557-4CB6-9C07-10F27031C653}"/>
              </a:ext>
            </a:extLst>
          </p:cNvPr>
          <p:cNvGraphicFramePr>
            <a:graphicFrameLocks noChangeAspect="1"/>
          </p:cNvGraphicFramePr>
          <p:nvPr/>
        </p:nvGraphicFramePr>
        <p:xfrm>
          <a:off x="3810000" y="4673600"/>
          <a:ext cx="2036763" cy="584200"/>
        </p:xfrm>
        <a:graphic>
          <a:graphicData uri="http://schemas.openxmlformats.org/presentationml/2006/ole">
            <mc:AlternateContent xmlns:mc="http://schemas.openxmlformats.org/markup-compatibility/2006">
              <mc:Choice xmlns:v="urn:schemas-microsoft-com:vml" Requires="v">
                <p:oleObj spid="_x0000_s10300" name="Equation" r:id="rId9" imgW="1460500" imgH="419100" progId="Equation.3">
                  <p:embed/>
                </p:oleObj>
              </mc:Choice>
              <mc:Fallback>
                <p:oleObj name="Equation" r:id="rId9" imgW="1460500" imgH="41910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4673600"/>
                        <a:ext cx="2036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 name="Object 6">
            <a:extLst>
              <a:ext uri="{FF2B5EF4-FFF2-40B4-BE49-F238E27FC236}">
                <a16:creationId xmlns:a16="http://schemas.microsoft.com/office/drawing/2014/main" id="{E7E7A45A-D04A-4A37-8CDA-1B95CC52B47E}"/>
              </a:ext>
            </a:extLst>
          </p:cNvPr>
          <p:cNvGraphicFramePr>
            <a:graphicFrameLocks noChangeAspect="1"/>
          </p:cNvGraphicFramePr>
          <p:nvPr/>
        </p:nvGraphicFramePr>
        <p:xfrm>
          <a:off x="1266825" y="4648200"/>
          <a:ext cx="1435100" cy="549275"/>
        </p:xfrm>
        <a:graphic>
          <a:graphicData uri="http://schemas.openxmlformats.org/presentationml/2006/ole">
            <mc:AlternateContent xmlns:mc="http://schemas.openxmlformats.org/markup-compatibility/2006">
              <mc:Choice xmlns:v="urn:schemas-microsoft-com:vml" Requires="v">
                <p:oleObj spid="_x0000_s10301" name="Equation" r:id="rId11" imgW="1028254" imgH="393529" progId="Equation.3">
                  <p:embed/>
                </p:oleObj>
              </mc:Choice>
              <mc:Fallback>
                <p:oleObj name="Equation" r:id="rId11" imgW="1028254" imgH="393529"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66825" y="4648200"/>
                        <a:ext cx="1435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 name="Object 7">
            <a:extLst>
              <a:ext uri="{FF2B5EF4-FFF2-40B4-BE49-F238E27FC236}">
                <a16:creationId xmlns:a16="http://schemas.microsoft.com/office/drawing/2014/main" id="{2BD16DDD-AA15-445D-BE7A-79DCC5867787}"/>
              </a:ext>
            </a:extLst>
          </p:cNvPr>
          <p:cNvGraphicFramePr>
            <a:graphicFrameLocks noChangeAspect="1"/>
          </p:cNvGraphicFramePr>
          <p:nvPr/>
        </p:nvGraphicFramePr>
        <p:xfrm>
          <a:off x="3806825" y="4038600"/>
          <a:ext cx="3438525" cy="584200"/>
        </p:xfrm>
        <a:graphic>
          <a:graphicData uri="http://schemas.openxmlformats.org/presentationml/2006/ole">
            <mc:AlternateContent xmlns:mc="http://schemas.openxmlformats.org/markup-compatibility/2006">
              <mc:Choice xmlns:v="urn:schemas-microsoft-com:vml" Requires="v">
                <p:oleObj spid="_x0000_s10302" name="Equation" r:id="rId13" imgW="2463800" imgH="419100" progId="Equation.3">
                  <p:embed/>
                </p:oleObj>
              </mc:Choice>
              <mc:Fallback>
                <p:oleObj name="Equation" r:id="rId13" imgW="2463800" imgH="41910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06825" y="4038600"/>
                        <a:ext cx="3438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 name="Object 8">
            <a:extLst>
              <a:ext uri="{FF2B5EF4-FFF2-40B4-BE49-F238E27FC236}">
                <a16:creationId xmlns:a16="http://schemas.microsoft.com/office/drawing/2014/main" id="{B095E7A8-EBD7-41C3-B519-35E5EDD9464F}"/>
              </a:ext>
            </a:extLst>
          </p:cNvPr>
          <p:cNvGraphicFramePr>
            <a:graphicFrameLocks noChangeAspect="1"/>
          </p:cNvGraphicFramePr>
          <p:nvPr/>
        </p:nvGraphicFramePr>
        <p:xfrm>
          <a:off x="3810000" y="5867400"/>
          <a:ext cx="3025775" cy="584200"/>
        </p:xfrm>
        <a:graphic>
          <a:graphicData uri="http://schemas.openxmlformats.org/presentationml/2006/ole">
            <mc:AlternateContent xmlns:mc="http://schemas.openxmlformats.org/markup-compatibility/2006">
              <mc:Choice xmlns:v="urn:schemas-microsoft-com:vml" Requires="v">
                <p:oleObj spid="_x0000_s10303" name="Equation" r:id="rId15" imgW="2171700" imgH="419100" progId="Equation.3">
                  <p:embed/>
                </p:oleObj>
              </mc:Choice>
              <mc:Fallback>
                <p:oleObj name="Equation" r:id="rId15" imgW="2171700" imgH="419100" progId="Equation.3">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10000" y="5867400"/>
                        <a:ext cx="3025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82" name="Object 10">
            <a:extLst>
              <a:ext uri="{FF2B5EF4-FFF2-40B4-BE49-F238E27FC236}">
                <a16:creationId xmlns:a16="http://schemas.microsoft.com/office/drawing/2014/main" id="{01EE8588-08D2-4129-B627-1B42B8A0F411}"/>
              </a:ext>
            </a:extLst>
          </p:cNvPr>
          <p:cNvGraphicFramePr>
            <a:graphicFrameLocks noChangeAspect="1"/>
          </p:cNvGraphicFramePr>
          <p:nvPr/>
        </p:nvGraphicFramePr>
        <p:xfrm>
          <a:off x="1054100" y="5334000"/>
          <a:ext cx="1560513" cy="549275"/>
        </p:xfrm>
        <a:graphic>
          <a:graphicData uri="http://schemas.openxmlformats.org/presentationml/2006/ole">
            <mc:AlternateContent xmlns:mc="http://schemas.openxmlformats.org/markup-compatibility/2006">
              <mc:Choice xmlns:v="urn:schemas-microsoft-com:vml" Requires="v">
                <p:oleObj spid="_x0000_s10304" name="Equation" r:id="rId17" imgW="1117115" imgH="393529" progId="Equation.3">
                  <p:embed/>
                </p:oleObj>
              </mc:Choice>
              <mc:Fallback>
                <p:oleObj name="Equation" r:id="rId17" imgW="1117115" imgH="393529" progId="Equation.3">
                  <p:embed/>
                  <p:pic>
                    <p:nvPicPr>
                      <p:cNvPr id="0"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54100" y="5334000"/>
                        <a:ext cx="1560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83" name="Object 11">
            <a:extLst>
              <a:ext uri="{FF2B5EF4-FFF2-40B4-BE49-F238E27FC236}">
                <a16:creationId xmlns:a16="http://schemas.microsoft.com/office/drawing/2014/main" id="{B312E55E-CEAF-4E7C-9650-E504F79B26FC}"/>
              </a:ext>
            </a:extLst>
          </p:cNvPr>
          <p:cNvGraphicFramePr>
            <a:graphicFrameLocks noChangeAspect="1"/>
          </p:cNvGraphicFramePr>
          <p:nvPr/>
        </p:nvGraphicFramePr>
        <p:xfrm>
          <a:off x="3810000" y="5283200"/>
          <a:ext cx="1930400" cy="584200"/>
        </p:xfrm>
        <a:graphic>
          <a:graphicData uri="http://schemas.openxmlformats.org/presentationml/2006/ole">
            <mc:AlternateContent xmlns:mc="http://schemas.openxmlformats.org/markup-compatibility/2006">
              <mc:Choice xmlns:v="urn:schemas-microsoft-com:vml" Requires="v">
                <p:oleObj spid="_x0000_s10305" name="Equation" r:id="rId19" imgW="1384300" imgH="419100" progId="Equation.3">
                  <p:embed/>
                </p:oleObj>
              </mc:Choice>
              <mc:Fallback>
                <p:oleObj name="Equation" r:id="rId19" imgW="1384300" imgH="419100" progId="Equation.3">
                  <p:embed/>
                  <p:pic>
                    <p:nvPicPr>
                      <p:cNvPr id="0" name="Object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10000" y="5283200"/>
                        <a:ext cx="193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diamond(in)">
                                      <p:cBhvr>
                                        <p:cTn id="7" dur="2000"/>
                                        <p:tgtEl>
                                          <p:spTgt spid="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diamond(in)">
                                      <p:cBhvr>
                                        <p:cTn id="33" dur="2000"/>
                                        <p:tgtEl>
                                          <p:spTgt spid="4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additive="base">
                                        <p:cTn id="44" dur="500" fill="hold"/>
                                        <p:tgtEl>
                                          <p:spTgt spid="64"/>
                                        </p:tgtEl>
                                        <p:attrNameLst>
                                          <p:attrName>ppt_x</p:attrName>
                                        </p:attrNameLst>
                                      </p:cBhvr>
                                      <p:tavLst>
                                        <p:tav tm="0">
                                          <p:val>
                                            <p:strVal val="#ppt_x"/>
                                          </p:val>
                                        </p:tav>
                                        <p:tav tm="100000">
                                          <p:val>
                                            <p:strVal val="#ppt_x"/>
                                          </p:val>
                                        </p:tav>
                                      </p:tavLst>
                                    </p:anim>
                                    <p:anim calcmode="lin" valueType="num">
                                      <p:cBhvr additive="base">
                                        <p:cTn id="45"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28682"/>
                                        </p:tgtEl>
                                        <p:attrNameLst>
                                          <p:attrName>style.visibility</p:attrName>
                                        </p:attrNameLst>
                                      </p:cBhvr>
                                      <p:to>
                                        <p:strVal val="visible"/>
                                      </p:to>
                                    </p:set>
                                    <p:anim calcmode="lin" valueType="num">
                                      <p:cBhvr additive="base">
                                        <p:cTn id="50" dur="500" fill="hold"/>
                                        <p:tgtEl>
                                          <p:spTgt spid="28682"/>
                                        </p:tgtEl>
                                        <p:attrNameLst>
                                          <p:attrName>ppt_x</p:attrName>
                                        </p:attrNameLst>
                                      </p:cBhvr>
                                      <p:tavLst>
                                        <p:tav tm="0">
                                          <p:val>
                                            <p:strVal val="#ppt_x"/>
                                          </p:val>
                                        </p:tav>
                                        <p:tav tm="100000">
                                          <p:val>
                                            <p:strVal val="#ppt_x"/>
                                          </p:val>
                                        </p:tav>
                                      </p:tavLst>
                                    </p:anim>
                                    <p:anim calcmode="lin" valueType="num">
                                      <p:cBhvr additive="base">
                                        <p:cTn id="51" dur="500" fill="hold"/>
                                        <p:tgtEl>
                                          <p:spTgt spid="28682"/>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fill="hold"/>
                                        <p:tgtEl>
                                          <p:spTgt spid="51"/>
                                        </p:tgtEl>
                                        <p:attrNameLst>
                                          <p:attrName>ppt_x</p:attrName>
                                        </p:attrNameLst>
                                      </p:cBhvr>
                                      <p:tavLst>
                                        <p:tav tm="0">
                                          <p:val>
                                            <p:strVal val="#ppt_x"/>
                                          </p:val>
                                        </p:tav>
                                        <p:tav tm="100000">
                                          <p:val>
                                            <p:strVal val="#ppt_x"/>
                                          </p:val>
                                        </p:tav>
                                      </p:tavLst>
                                    </p:anim>
                                    <p:anim calcmode="lin" valueType="num">
                                      <p:cBhvr additive="base">
                                        <p:cTn id="57"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500" fill="hold"/>
                                        <p:tgtEl>
                                          <p:spTgt spid="65"/>
                                        </p:tgtEl>
                                        <p:attrNameLst>
                                          <p:attrName>ppt_x</p:attrName>
                                        </p:attrNameLst>
                                      </p:cBhvr>
                                      <p:tavLst>
                                        <p:tav tm="0">
                                          <p:val>
                                            <p:strVal val="#ppt_x"/>
                                          </p:val>
                                        </p:tav>
                                        <p:tav tm="100000">
                                          <p:val>
                                            <p:strVal val="#ppt_x"/>
                                          </p:val>
                                        </p:tav>
                                      </p:tavLst>
                                    </p:anim>
                                    <p:anim calcmode="lin" valueType="num">
                                      <p:cBhvr additive="base">
                                        <p:cTn id="63"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500" fill="hold"/>
                                        <p:tgtEl>
                                          <p:spTgt spid="53"/>
                                        </p:tgtEl>
                                        <p:attrNameLst>
                                          <p:attrName>ppt_x</p:attrName>
                                        </p:attrNameLst>
                                      </p:cBhvr>
                                      <p:tavLst>
                                        <p:tav tm="0">
                                          <p:val>
                                            <p:strVal val="#ppt_x"/>
                                          </p:val>
                                        </p:tav>
                                        <p:tav tm="100000">
                                          <p:val>
                                            <p:strVal val="#ppt_x"/>
                                          </p:val>
                                        </p:tav>
                                      </p:tavLst>
                                    </p:anim>
                                    <p:anim calcmode="lin" valueType="num">
                                      <p:cBhvr additive="base">
                                        <p:cTn id="69"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28683"/>
                                        </p:tgtEl>
                                        <p:attrNameLst>
                                          <p:attrName>style.visibility</p:attrName>
                                        </p:attrNameLst>
                                      </p:cBhvr>
                                      <p:to>
                                        <p:strVal val="visible"/>
                                      </p:to>
                                    </p:set>
                                    <p:anim calcmode="lin" valueType="num">
                                      <p:cBhvr additive="base">
                                        <p:cTn id="74" dur="500" fill="hold"/>
                                        <p:tgtEl>
                                          <p:spTgt spid="28683"/>
                                        </p:tgtEl>
                                        <p:attrNameLst>
                                          <p:attrName>ppt_x</p:attrName>
                                        </p:attrNameLst>
                                      </p:cBhvr>
                                      <p:tavLst>
                                        <p:tav tm="0">
                                          <p:val>
                                            <p:strVal val="#ppt_x"/>
                                          </p:val>
                                        </p:tav>
                                        <p:tav tm="100000">
                                          <p:val>
                                            <p:strVal val="#ppt_x"/>
                                          </p:val>
                                        </p:tav>
                                      </p:tavLst>
                                    </p:anim>
                                    <p:anim calcmode="lin" valueType="num">
                                      <p:cBhvr additive="base">
                                        <p:cTn id="75" dur="500" fill="hold"/>
                                        <p:tgtEl>
                                          <p:spTgt spid="28683"/>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66"/>
                                        </p:tgtEl>
                                        <p:attrNameLst>
                                          <p:attrName>style.visibility</p:attrName>
                                        </p:attrNameLst>
                                      </p:cBhvr>
                                      <p:to>
                                        <p:strVal val="visible"/>
                                      </p:to>
                                    </p:set>
                                    <p:anim calcmode="lin" valueType="num">
                                      <p:cBhvr additive="base">
                                        <p:cTn id="80" dur="500" fill="hold"/>
                                        <p:tgtEl>
                                          <p:spTgt spid="66"/>
                                        </p:tgtEl>
                                        <p:attrNameLst>
                                          <p:attrName>ppt_x</p:attrName>
                                        </p:attrNameLst>
                                      </p:cBhvr>
                                      <p:tavLst>
                                        <p:tav tm="0">
                                          <p:val>
                                            <p:strVal val="#ppt_x"/>
                                          </p:val>
                                        </p:tav>
                                        <p:tav tm="100000">
                                          <p:val>
                                            <p:strVal val="#ppt_x"/>
                                          </p:val>
                                        </p:tav>
                                      </p:tavLst>
                                    </p:anim>
                                    <p:anim calcmode="lin" valueType="num">
                                      <p:cBhvr additive="base">
                                        <p:cTn id="81"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3" grpId="0"/>
      <p:bldP spid="44" grpId="0"/>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9C54E92-4940-41A5-9480-5360561B7521}"/>
              </a:ext>
            </a:extLst>
          </p:cNvPr>
          <p:cNvGraphicFramePr>
            <a:graphicFrameLocks noGrp="1"/>
          </p:cNvGraphicFramePr>
          <p:nvPr/>
        </p:nvGraphicFramePr>
        <p:xfrm>
          <a:off x="228600" y="2057400"/>
          <a:ext cx="8686800" cy="1401763"/>
        </p:xfrm>
        <a:graphic>
          <a:graphicData uri="http://schemas.openxmlformats.org/drawingml/2006/table">
            <a:tbl>
              <a:tblPr/>
              <a:tblGrid>
                <a:gridCol w="599091">
                  <a:extLst>
                    <a:ext uri="{9D8B030D-6E8A-4147-A177-3AD203B41FA5}">
                      <a16:colId xmlns:a16="http://schemas.microsoft.com/office/drawing/2014/main" val="20000"/>
                    </a:ext>
                  </a:extLst>
                </a:gridCol>
                <a:gridCol w="1038855">
                  <a:extLst>
                    <a:ext uri="{9D8B030D-6E8A-4147-A177-3AD203B41FA5}">
                      <a16:colId xmlns:a16="http://schemas.microsoft.com/office/drawing/2014/main" val="20001"/>
                    </a:ext>
                  </a:extLst>
                </a:gridCol>
                <a:gridCol w="783206">
                  <a:extLst>
                    <a:ext uri="{9D8B030D-6E8A-4147-A177-3AD203B41FA5}">
                      <a16:colId xmlns:a16="http://schemas.microsoft.com/office/drawing/2014/main" val="20002"/>
                    </a:ext>
                  </a:extLst>
                </a:gridCol>
                <a:gridCol w="783206">
                  <a:extLst>
                    <a:ext uri="{9D8B030D-6E8A-4147-A177-3AD203B41FA5}">
                      <a16:colId xmlns:a16="http://schemas.microsoft.com/office/drawing/2014/main" val="20003"/>
                    </a:ext>
                  </a:extLst>
                </a:gridCol>
                <a:gridCol w="783206">
                  <a:extLst>
                    <a:ext uri="{9D8B030D-6E8A-4147-A177-3AD203B41FA5}">
                      <a16:colId xmlns:a16="http://schemas.microsoft.com/office/drawing/2014/main" val="20004"/>
                    </a:ext>
                  </a:extLst>
                </a:gridCol>
                <a:gridCol w="783206">
                  <a:extLst>
                    <a:ext uri="{9D8B030D-6E8A-4147-A177-3AD203B41FA5}">
                      <a16:colId xmlns:a16="http://schemas.microsoft.com/office/drawing/2014/main" val="20005"/>
                    </a:ext>
                  </a:extLst>
                </a:gridCol>
                <a:gridCol w="783206">
                  <a:extLst>
                    <a:ext uri="{9D8B030D-6E8A-4147-A177-3AD203B41FA5}">
                      <a16:colId xmlns:a16="http://schemas.microsoft.com/office/drawing/2014/main" val="20006"/>
                    </a:ext>
                  </a:extLst>
                </a:gridCol>
                <a:gridCol w="783206">
                  <a:extLst>
                    <a:ext uri="{9D8B030D-6E8A-4147-A177-3AD203B41FA5}">
                      <a16:colId xmlns:a16="http://schemas.microsoft.com/office/drawing/2014/main" val="20007"/>
                    </a:ext>
                  </a:extLst>
                </a:gridCol>
                <a:gridCol w="783206">
                  <a:extLst>
                    <a:ext uri="{9D8B030D-6E8A-4147-A177-3AD203B41FA5}">
                      <a16:colId xmlns:a16="http://schemas.microsoft.com/office/drawing/2014/main" val="20008"/>
                    </a:ext>
                  </a:extLst>
                </a:gridCol>
                <a:gridCol w="783206">
                  <a:extLst>
                    <a:ext uri="{9D8B030D-6E8A-4147-A177-3AD203B41FA5}">
                      <a16:colId xmlns:a16="http://schemas.microsoft.com/office/drawing/2014/main" val="20009"/>
                    </a:ext>
                  </a:extLst>
                </a:gridCol>
                <a:gridCol w="783206">
                  <a:extLst>
                    <a:ext uri="{9D8B030D-6E8A-4147-A177-3AD203B41FA5}">
                      <a16:colId xmlns:a16="http://schemas.microsoft.com/office/drawing/2014/main" val="20010"/>
                    </a:ext>
                  </a:extLst>
                </a:gridCol>
              </a:tblGrid>
              <a:tr h="350441">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latin typeface="Calibri"/>
                          <a:ea typeface="Times New Roman"/>
                          <a:cs typeface="Times New Roman"/>
                        </a:rPr>
                        <a:t>Joint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2100" dirty="0">
                          <a:latin typeface="Calibri"/>
                          <a:ea typeface="Times New Roman"/>
                          <a:cs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2100" dirty="0">
                          <a:latin typeface="Calibri"/>
                          <a:ea typeface="Times New Roman"/>
                          <a:cs typeface="Times New Roman"/>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0441">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solidFill>
                            <a:srgbClr val="FF0000"/>
                          </a:solidFill>
                          <a:latin typeface="Calibri"/>
                          <a:ea typeface="Times New Roman"/>
                          <a:cs typeface="Times New Roman"/>
                        </a:rPr>
                        <a:t>Member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BA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BC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100" dirty="0">
                        <a:solidFill>
                          <a:srgbClr val="FF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CB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CD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DC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solidFill>
                            <a:srgbClr val="FF0000"/>
                          </a:solidFill>
                          <a:latin typeface="Calibri"/>
                          <a:ea typeface="Times New Roman"/>
                          <a:cs typeface="Times New Roman"/>
                        </a:rPr>
                        <a:t>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0441">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100" dirty="0">
                          <a:latin typeface="Calibri"/>
                          <a:ea typeface="Times New Roman"/>
                          <a:cs typeface="Times New Roman"/>
                        </a:rPr>
                        <a:t>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0441">
                <a:tc>
                  <a:txBody>
                    <a:bodyPr/>
                    <a:lstStyle/>
                    <a:p>
                      <a:pPr marL="0" marR="0">
                        <a:lnSpc>
                          <a:spcPct val="115000"/>
                        </a:lnSpc>
                        <a:spcBef>
                          <a:spcPts val="0"/>
                        </a:spcBef>
                        <a:spcAft>
                          <a:spcPts val="0"/>
                        </a:spcAft>
                      </a:pPr>
                      <a:endParaRPr lang="en-US" sz="2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100" dirty="0">
                          <a:latin typeface="Calibri"/>
                          <a:ea typeface="Times New Roman"/>
                          <a:cs typeface="Times New Roman"/>
                        </a:rPr>
                        <a:t>D.F.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0.57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0.43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 name="Table 2">
            <a:extLst>
              <a:ext uri="{FF2B5EF4-FFF2-40B4-BE49-F238E27FC236}">
                <a16:creationId xmlns:a16="http://schemas.microsoft.com/office/drawing/2014/main" id="{3F948CC9-C782-4EDB-86FA-1A2B3FC3E9FF}"/>
              </a:ext>
            </a:extLst>
          </p:cNvPr>
          <p:cNvGraphicFramePr>
            <a:graphicFrameLocks noGrp="1"/>
          </p:cNvGraphicFramePr>
          <p:nvPr/>
        </p:nvGraphicFramePr>
        <p:xfrm>
          <a:off x="228600" y="3476625"/>
          <a:ext cx="8686800" cy="701675"/>
        </p:xfrm>
        <a:graphic>
          <a:graphicData uri="http://schemas.openxmlformats.org/drawingml/2006/table">
            <a:tbl>
              <a:tblPr/>
              <a:tblGrid>
                <a:gridCol w="599091">
                  <a:extLst>
                    <a:ext uri="{9D8B030D-6E8A-4147-A177-3AD203B41FA5}">
                      <a16:colId xmlns:a16="http://schemas.microsoft.com/office/drawing/2014/main" val="20000"/>
                    </a:ext>
                  </a:extLst>
                </a:gridCol>
                <a:gridCol w="1038854">
                  <a:extLst>
                    <a:ext uri="{9D8B030D-6E8A-4147-A177-3AD203B41FA5}">
                      <a16:colId xmlns:a16="http://schemas.microsoft.com/office/drawing/2014/main" val="20001"/>
                    </a:ext>
                  </a:extLst>
                </a:gridCol>
                <a:gridCol w="783206">
                  <a:extLst>
                    <a:ext uri="{9D8B030D-6E8A-4147-A177-3AD203B41FA5}">
                      <a16:colId xmlns:a16="http://schemas.microsoft.com/office/drawing/2014/main" val="20002"/>
                    </a:ext>
                  </a:extLst>
                </a:gridCol>
                <a:gridCol w="783206">
                  <a:extLst>
                    <a:ext uri="{9D8B030D-6E8A-4147-A177-3AD203B41FA5}">
                      <a16:colId xmlns:a16="http://schemas.microsoft.com/office/drawing/2014/main" val="20003"/>
                    </a:ext>
                  </a:extLst>
                </a:gridCol>
                <a:gridCol w="783206">
                  <a:extLst>
                    <a:ext uri="{9D8B030D-6E8A-4147-A177-3AD203B41FA5}">
                      <a16:colId xmlns:a16="http://schemas.microsoft.com/office/drawing/2014/main" val="20004"/>
                    </a:ext>
                  </a:extLst>
                </a:gridCol>
                <a:gridCol w="783206">
                  <a:extLst>
                    <a:ext uri="{9D8B030D-6E8A-4147-A177-3AD203B41FA5}">
                      <a16:colId xmlns:a16="http://schemas.microsoft.com/office/drawing/2014/main" val="20005"/>
                    </a:ext>
                  </a:extLst>
                </a:gridCol>
                <a:gridCol w="783206">
                  <a:extLst>
                    <a:ext uri="{9D8B030D-6E8A-4147-A177-3AD203B41FA5}">
                      <a16:colId xmlns:a16="http://schemas.microsoft.com/office/drawing/2014/main" val="20006"/>
                    </a:ext>
                  </a:extLst>
                </a:gridCol>
                <a:gridCol w="783206">
                  <a:extLst>
                    <a:ext uri="{9D8B030D-6E8A-4147-A177-3AD203B41FA5}">
                      <a16:colId xmlns:a16="http://schemas.microsoft.com/office/drawing/2014/main" val="20007"/>
                    </a:ext>
                  </a:extLst>
                </a:gridCol>
                <a:gridCol w="783206">
                  <a:extLst>
                    <a:ext uri="{9D8B030D-6E8A-4147-A177-3AD203B41FA5}">
                      <a16:colId xmlns:a16="http://schemas.microsoft.com/office/drawing/2014/main" val="20008"/>
                    </a:ext>
                  </a:extLst>
                </a:gridCol>
                <a:gridCol w="783206">
                  <a:extLst>
                    <a:ext uri="{9D8B030D-6E8A-4147-A177-3AD203B41FA5}">
                      <a16:colId xmlns:a16="http://schemas.microsoft.com/office/drawing/2014/main" val="20009"/>
                    </a:ext>
                  </a:extLst>
                </a:gridCol>
                <a:gridCol w="783206">
                  <a:extLst>
                    <a:ext uri="{9D8B030D-6E8A-4147-A177-3AD203B41FA5}">
                      <a16:colId xmlns:a16="http://schemas.microsoft.com/office/drawing/2014/main" val="20010"/>
                    </a:ext>
                  </a:extLst>
                </a:gridCol>
              </a:tblGrid>
              <a:tr h="701675">
                <a:tc>
                  <a:txBody>
                    <a:bodyPr/>
                    <a:lstStyle/>
                    <a:p>
                      <a:pPr marL="0" marR="0">
                        <a:lnSpc>
                          <a:spcPct val="115000"/>
                        </a:lnSpc>
                        <a:spcBef>
                          <a:spcPts val="0"/>
                        </a:spcBef>
                        <a:spcAft>
                          <a:spcPts val="0"/>
                        </a:spcAft>
                      </a:pPr>
                      <a:r>
                        <a:rPr lang="en-US" sz="1600" dirty="0">
                          <a:latin typeface="Calibri"/>
                          <a:ea typeface="Times New Roman"/>
                          <a:cs typeface="Times New Roman"/>
                        </a:rPr>
                        <a:t>1st</a:t>
                      </a:r>
                    </a:p>
                    <a:p>
                      <a:pPr marL="0" marR="0">
                        <a:lnSpc>
                          <a:spcPct val="115000"/>
                        </a:lnSpc>
                        <a:spcBef>
                          <a:spcPts val="0"/>
                        </a:spcBef>
                        <a:spcAft>
                          <a:spcPts val="0"/>
                        </a:spcAft>
                      </a:pPr>
                      <a:r>
                        <a:rPr lang="en-US" sz="1600" dirty="0">
                          <a:latin typeface="Calibri"/>
                          <a:ea typeface="Times New Roman"/>
                          <a:cs typeface="Times New Roman"/>
                        </a:rPr>
                        <a:t>Cycle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latin typeface="Calibri"/>
                          <a:ea typeface="Times New Roman"/>
                          <a:cs typeface="Times New Roman"/>
                        </a:rPr>
                        <a:t>FEM</a:t>
                      </a:r>
                    </a:p>
                    <a:p>
                      <a:pPr marL="0" marR="0">
                        <a:lnSpc>
                          <a:spcPct val="115000"/>
                        </a:lnSpc>
                        <a:spcBef>
                          <a:spcPts val="0"/>
                        </a:spcBef>
                        <a:spcAft>
                          <a:spcPts val="0"/>
                        </a:spcAft>
                      </a:pPr>
                      <a:r>
                        <a:rPr lang="en-US" sz="2100" dirty="0">
                          <a:latin typeface="Calibri"/>
                          <a:ea typeface="Times New Roman"/>
                          <a:cs typeface="Times New Roman"/>
                        </a:rPr>
                        <a:t>Balance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dirty="0">
                          <a:latin typeface="Calibri"/>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dirty="0">
                          <a:latin typeface="Calibri"/>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dirty="0">
                          <a:latin typeface="Calibri"/>
                          <a:ea typeface="Times New Roman"/>
                          <a:cs typeface="Times New Roman"/>
                        </a:rPr>
                        <a:t>13.33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dirty="0">
                          <a:latin typeface="Calibri"/>
                          <a:ea typeface="Times New Roman"/>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dirty="0">
                          <a:latin typeface="+mn-lt"/>
                          <a:ea typeface="Times New Roman"/>
                          <a:cs typeface="Times New Roman"/>
                        </a:rPr>
                        <a:t>-29.33</a:t>
                      </a:r>
                      <a:endParaRPr lang="en-US" sz="19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dirty="0">
                          <a:latin typeface="Calibri"/>
                          <a:ea typeface="Times New Roman"/>
                          <a:cs typeface="Times New Roman"/>
                        </a:rPr>
                        <a:t>-3.15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dirty="0">
                          <a:latin typeface="Calibri"/>
                          <a:ea typeface="Times New Roman"/>
                          <a:cs typeface="Times New Roman"/>
                        </a:rPr>
                        <a:t>38.88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dirty="0">
                          <a:latin typeface="Calibri"/>
                          <a:ea typeface="Times New Roman"/>
                          <a:cs typeface="Times New Roman"/>
                        </a:rPr>
                        <a:t>10.35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dirty="0">
                          <a:latin typeface="Calibri"/>
                          <a:ea typeface="Times New Roman"/>
                          <a:cs typeface="Times New Roman"/>
                        </a:rPr>
                        <a:t>-38.88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67F7951A-2423-4CF5-8FB1-17CEA30A813F}"/>
              </a:ext>
            </a:extLst>
          </p:cNvPr>
          <p:cNvSpPr txBox="1">
            <a:spLocks noChangeArrowheads="1"/>
          </p:cNvSpPr>
          <p:nvPr/>
        </p:nvSpPr>
        <p:spPr bwMode="auto">
          <a:xfrm>
            <a:off x="2776538" y="3732213"/>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solidFill>
                  <a:srgbClr val="FF0000"/>
                </a:solidFill>
              </a:rPr>
              <a:t>3.8</a:t>
            </a:r>
          </a:p>
        </p:txBody>
      </p:sp>
      <p:sp>
        <p:nvSpPr>
          <p:cNvPr id="5" name="TextBox 4">
            <a:extLst>
              <a:ext uri="{FF2B5EF4-FFF2-40B4-BE49-F238E27FC236}">
                <a16:creationId xmlns:a16="http://schemas.microsoft.com/office/drawing/2014/main" id="{20F6CEB4-4A57-4203-A8E3-3F5037F484E1}"/>
              </a:ext>
            </a:extLst>
          </p:cNvPr>
          <p:cNvSpPr txBox="1">
            <a:spLocks noChangeArrowheads="1"/>
          </p:cNvSpPr>
          <p:nvPr/>
        </p:nvSpPr>
        <p:spPr bwMode="auto">
          <a:xfrm>
            <a:off x="2035175" y="3760788"/>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a:t>
            </a:r>
          </a:p>
        </p:txBody>
      </p:sp>
      <p:sp>
        <p:nvSpPr>
          <p:cNvPr id="6" name="TextBox 5">
            <a:extLst>
              <a:ext uri="{FF2B5EF4-FFF2-40B4-BE49-F238E27FC236}">
                <a16:creationId xmlns:a16="http://schemas.microsoft.com/office/drawing/2014/main" id="{5E18A98A-DC5A-4883-881E-A3F5078C25B8}"/>
              </a:ext>
            </a:extLst>
          </p:cNvPr>
          <p:cNvSpPr txBox="1">
            <a:spLocks noChangeArrowheads="1"/>
          </p:cNvSpPr>
          <p:nvPr/>
        </p:nvSpPr>
        <p:spPr bwMode="auto">
          <a:xfrm>
            <a:off x="3505200" y="3732213"/>
            <a:ext cx="642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solidFill>
                  <a:srgbClr val="FF0000"/>
                </a:solidFill>
              </a:rPr>
              <a:t>2.87</a:t>
            </a:r>
          </a:p>
        </p:txBody>
      </p:sp>
      <p:sp>
        <p:nvSpPr>
          <p:cNvPr id="7" name="TextBox 6">
            <a:extLst>
              <a:ext uri="{FF2B5EF4-FFF2-40B4-BE49-F238E27FC236}">
                <a16:creationId xmlns:a16="http://schemas.microsoft.com/office/drawing/2014/main" id="{A6C6C8B0-BDE9-4285-A435-322069CA0504}"/>
              </a:ext>
            </a:extLst>
          </p:cNvPr>
          <p:cNvSpPr txBox="1">
            <a:spLocks noChangeArrowheads="1"/>
          </p:cNvSpPr>
          <p:nvPr/>
        </p:nvSpPr>
        <p:spPr bwMode="auto">
          <a:xfrm>
            <a:off x="6553200" y="3732213"/>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solidFill>
                  <a:srgbClr val="FF0000"/>
                </a:solidFill>
              </a:rPr>
              <a:t>-1.92</a:t>
            </a:r>
          </a:p>
        </p:txBody>
      </p:sp>
      <p:sp>
        <p:nvSpPr>
          <p:cNvPr id="9" name="TextBox 8">
            <a:extLst>
              <a:ext uri="{FF2B5EF4-FFF2-40B4-BE49-F238E27FC236}">
                <a16:creationId xmlns:a16="http://schemas.microsoft.com/office/drawing/2014/main" id="{DBE32D40-F284-4156-BC6B-C2E7C4DECE15}"/>
              </a:ext>
            </a:extLst>
          </p:cNvPr>
          <p:cNvSpPr txBox="1">
            <a:spLocks noChangeArrowheads="1"/>
          </p:cNvSpPr>
          <p:nvPr/>
        </p:nvSpPr>
        <p:spPr bwMode="auto">
          <a:xfrm>
            <a:off x="5029200" y="3732213"/>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solidFill>
                  <a:srgbClr val="FF0000"/>
                </a:solidFill>
              </a:rPr>
              <a:t>-1.92</a:t>
            </a:r>
          </a:p>
        </p:txBody>
      </p:sp>
      <p:sp>
        <p:nvSpPr>
          <p:cNvPr id="10" name="TextBox 9">
            <a:extLst>
              <a:ext uri="{FF2B5EF4-FFF2-40B4-BE49-F238E27FC236}">
                <a16:creationId xmlns:a16="http://schemas.microsoft.com/office/drawing/2014/main" id="{20CCDFD4-01FF-4F67-BBBD-726528FAC558}"/>
              </a:ext>
            </a:extLst>
          </p:cNvPr>
          <p:cNvSpPr txBox="1">
            <a:spLocks noChangeArrowheads="1"/>
          </p:cNvSpPr>
          <p:nvPr/>
        </p:nvSpPr>
        <p:spPr bwMode="auto">
          <a:xfrm>
            <a:off x="5757863" y="3732213"/>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solidFill>
                  <a:srgbClr val="FF0000"/>
                </a:solidFill>
              </a:rPr>
              <a:t>-2.56</a:t>
            </a:r>
          </a:p>
        </p:txBody>
      </p:sp>
      <p:graphicFrame>
        <p:nvGraphicFramePr>
          <p:cNvPr id="25" name="Table 24">
            <a:extLst>
              <a:ext uri="{FF2B5EF4-FFF2-40B4-BE49-F238E27FC236}">
                <a16:creationId xmlns:a16="http://schemas.microsoft.com/office/drawing/2014/main" id="{6CBD038F-2A8B-4C68-86BE-D756CA94CBB5}"/>
              </a:ext>
            </a:extLst>
          </p:cNvPr>
          <p:cNvGraphicFramePr>
            <a:graphicFrameLocks noGrp="1"/>
          </p:cNvGraphicFramePr>
          <p:nvPr/>
        </p:nvGraphicFramePr>
        <p:xfrm>
          <a:off x="228600" y="5518150"/>
          <a:ext cx="8686800" cy="350838"/>
        </p:xfrm>
        <a:graphic>
          <a:graphicData uri="http://schemas.openxmlformats.org/drawingml/2006/table">
            <a:tbl>
              <a:tblPr/>
              <a:tblGrid>
                <a:gridCol w="599091">
                  <a:extLst>
                    <a:ext uri="{9D8B030D-6E8A-4147-A177-3AD203B41FA5}">
                      <a16:colId xmlns:a16="http://schemas.microsoft.com/office/drawing/2014/main" val="20000"/>
                    </a:ext>
                  </a:extLst>
                </a:gridCol>
                <a:gridCol w="1038854">
                  <a:extLst>
                    <a:ext uri="{9D8B030D-6E8A-4147-A177-3AD203B41FA5}">
                      <a16:colId xmlns:a16="http://schemas.microsoft.com/office/drawing/2014/main" val="20001"/>
                    </a:ext>
                  </a:extLst>
                </a:gridCol>
                <a:gridCol w="783206">
                  <a:extLst>
                    <a:ext uri="{9D8B030D-6E8A-4147-A177-3AD203B41FA5}">
                      <a16:colId xmlns:a16="http://schemas.microsoft.com/office/drawing/2014/main" val="20002"/>
                    </a:ext>
                  </a:extLst>
                </a:gridCol>
                <a:gridCol w="783206">
                  <a:extLst>
                    <a:ext uri="{9D8B030D-6E8A-4147-A177-3AD203B41FA5}">
                      <a16:colId xmlns:a16="http://schemas.microsoft.com/office/drawing/2014/main" val="20003"/>
                    </a:ext>
                  </a:extLst>
                </a:gridCol>
                <a:gridCol w="783206">
                  <a:extLst>
                    <a:ext uri="{9D8B030D-6E8A-4147-A177-3AD203B41FA5}">
                      <a16:colId xmlns:a16="http://schemas.microsoft.com/office/drawing/2014/main" val="20004"/>
                    </a:ext>
                  </a:extLst>
                </a:gridCol>
                <a:gridCol w="783206">
                  <a:extLst>
                    <a:ext uri="{9D8B030D-6E8A-4147-A177-3AD203B41FA5}">
                      <a16:colId xmlns:a16="http://schemas.microsoft.com/office/drawing/2014/main" val="20005"/>
                    </a:ext>
                  </a:extLst>
                </a:gridCol>
                <a:gridCol w="783206">
                  <a:extLst>
                    <a:ext uri="{9D8B030D-6E8A-4147-A177-3AD203B41FA5}">
                      <a16:colId xmlns:a16="http://schemas.microsoft.com/office/drawing/2014/main" val="20006"/>
                    </a:ext>
                  </a:extLst>
                </a:gridCol>
                <a:gridCol w="783206">
                  <a:extLst>
                    <a:ext uri="{9D8B030D-6E8A-4147-A177-3AD203B41FA5}">
                      <a16:colId xmlns:a16="http://schemas.microsoft.com/office/drawing/2014/main" val="20007"/>
                    </a:ext>
                  </a:extLst>
                </a:gridCol>
                <a:gridCol w="783206">
                  <a:extLst>
                    <a:ext uri="{9D8B030D-6E8A-4147-A177-3AD203B41FA5}">
                      <a16:colId xmlns:a16="http://schemas.microsoft.com/office/drawing/2014/main" val="20008"/>
                    </a:ext>
                  </a:extLst>
                </a:gridCol>
                <a:gridCol w="783206">
                  <a:extLst>
                    <a:ext uri="{9D8B030D-6E8A-4147-A177-3AD203B41FA5}">
                      <a16:colId xmlns:a16="http://schemas.microsoft.com/office/drawing/2014/main" val="20009"/>
                    </a:ext>
                  </a:extLst>
                </a:gridCol>
                <a:gridCol w="783206">
                  <a:extLst>
                    <a:ext uri="{9D8B030D-6E8A-4147-A177-3AD203B41FA5}">
                      <a16:colId xmlns:a16="http://schemas.microsoft.com/office/drawing/2014/main" val="20010"/>
                    </a:ext>
                  </a:extLst>
                </a:gridCol>
              </a:tblGrid>
              <a:tr h="350838">
                <a:tc>
                  <a:txBody>
                    <a:bodyPr/>
                    <a:lstStyle/>
                    <a:p>
                      <a:pPr marL="0" marR="0">
                        <a:lnSpc>
                          <a:spcPct val="115000"/>
                        </a:lnSpc>
                        <a:spcBef>
                          <a:spcPts val="0"/>
                        </a:spcBef>
                        <a:spcAft>
                          <a:spcPts val="0"/>
                        </a:spcAft>
                      </a:pP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dirty="0">
                          <a:latin typeface="+mn-lt"/>
                          <a:ea typeface="Times New Roman"/>
                          <a:cs typeface="Times New Roman"/>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3333FF"/>
                          </a:solidFill>
                          <a:latin typeface="Calibri"/>
                          <a:ea typeface="Times New Roman"/>
                          <a:cs typeface="Times New Roman"/>
                        </a:rPr>
                        <a:t>2.17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3333FF"/>
                          </a:solidFill>
                          <a:latin typeface="Calibri"/>
                          <a:ea typeface="Times New Roman"/>
                          <a:cs typeface="Times New Roman"/>
                        </a:rPr>
                        <a:t>6.13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3333FF"/>
                          </a:solidFill>
                          <a:latin typeface="Calibri"/>
                          <a:ea typeface="Times New Roman"/>
                          <a:cs typeface="Times New Roman"/>
                        </a:rPr>
                        <a:t>13.87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3333FF"/>
                          </a:solidFill>
                          <a:latin typeface="Calibri"/>
                          <a:ea typeface="Times New Roman"/>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3333FF"/>
                          </a:solidFill>
                          <a:latin typeface="Calibri"/>
                          <a:ea typeface="Times New Roman"/>
                          <a:cs typeface="Times New Roman"/>
                        </a:rPr>
                        <a:t>-36.07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3333FF"/>
                          </a:solidFill>
                          <a:latin typeface="Calibri"/>
                          <a:ea typeface="Times New Roman"/>
                          <a:cs typeface="Times New Roman"/>
                        </a:rPr>
                        <a:t>-14.35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3333FF"/>
                          </a:solidFill>
                          <a:latin typeface="Calibri"/>
                          <a:ea typeface="Times New Roman"/>
                          <a:cs typeface="Times New Roman"/>
                        </a:rPr>
                        <a:t>50.42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3333FF"/>
                          </a:solidFill>
                          <a:latin typeface="Calibri"/>
                          <a:ea typeface="Times New Roman"/>
                          <a:cs typeface="Times New Roman"/>
                        </a:rPr>
                        <a:t>4.89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3333FF"/>
                          </a:solidFill>
                          <a:latin typeface="Calibri"/>
                          <a:ea typeface="Times New Roman"/>
                          <a:cs typeface="Times New Roman"/>
                        </a:rPr>
                        <a:t>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6" name="TextBox 25">
            <a:extLst>
              <a:ext uri="{FF2B5EF4-FFF2-40B4-BE49-F238E27FC236}">
                <a16:creationId xmlns:a16="http://schemas.microsoft.com/office/drawing/2014/main" id="{278708F7-2B21-4936-81FA-7856351CD22A}"/>
              </a:ext>
            </a:extLst>
          </p:cNvPr>
          <p:cNvSpPr txBox="1">
            <a:spLocks noChangeArrowheads="1"/>
          </p:cNvSpPr>
          <p:nvPr/>
        </p:nvSpPr>
        <p:spPr bwMode="auto">
          <a:xfrm>
            <a:off x="7493000" y="3732213"/>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a:t>
            </a:r>
          </a:p>
        </p:txBody>
      </p:sp>
      <p:sp>
        <p:nvSpPr>
          <p:cNvPr id="27" name="TextBox 26">
            <a:extLst>
              <a:ext uri="{FF2B5EF4-FFF2-40B4-BE49-F238E27FC236}">
                <a16:creationId xmlns:a16="http://schemas.microsoft.com/office/drawing/2014/main" id="{4880C69C-5CE3-4E51-ABB0-ACC2D83CCFCA}"/>
              </a:ext>
            </a:extLst>
          </p:cNvPr>
          <p:cNvSpPr txBox="1">
            <a:spLocks noChangeArrowheads="1"/>
          </p:cNvSpPr>
          <p:nvPr/>
        </p:nvSpPr>
        <p:spPr bwMode="auto">
          <a:xfrm>
            <a:off x="8153400" y="3767138"/>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solidFill>
                  <a:srgbClr val="FF0000"/>
                </a:solidFill>
              </a:rPr>
              <a:t>38.88</a:t>
            </a:r>
          </a:p>
        </p:txBody>
      </p:sp>
      <p:graphicFrame>
        <p:nvGraphicFramePr>
          <p:cNvPr id="28" name="Table 27">
            <a:extLst>
              <a:ext uri="{FF2B5EF4-FFF2-40B4-BE49-F238E27FC236}">
                <a16:creationId xmlns:a16="http://schemas.microsoft.com/office/drawing/2014/main" id="{B2FA05EC-9429-4E3C-BB5D-F7F332F3E08B}"/>
              </a:ext>
            </a:extLst>
          </p:cNvPr>
          <p:cNvGraphicFramePr>
            <a:graphicFrameLocks noGrp="1"/>
          </p:cNvGraphicFramePr>
          <p:nvPr/>
        </p:nvGraphicFramePr>
        <p:xfrm>
          <a:off x="228600" y="4152900"/>
          <a:ext cx="8686800" cy="701675"/>
        </p:xfrm>
        <a:graphic>
          <a:graphicData uri="http://schemas.openxmlformats.org/drawingml/2006/table">
            <a:tbl>
              <a:tblPr/>
              <a:tblGrid>
                <a:gridCol w="599091">
                  <a:extLst>
                    <a:ext uri="{9D8B030D-6E8A-4147-A177-3AD203B41FA5}">
                      <a16:colId xmlns:a16="http://schemas.microsoft.com/office/drawing/2014/main" val="20000"/>
                    </a:ext>
                  </a:extLst>
                </a:gridCol>
                <a:gridCol w="1038854">
                  <a:extLst>
                    <a:ext uri="{9D8B030D-6E8A-4147-A177-3AD203B41FA5}">
                      <a16:colId xmlns:a16="http://schemas.microsoft.com/office/drawing/2014/main" val="20001"/>
                    </a:ext>
                  </a:extLst>
                </a:gridCol>
                <a:gridCol w="783206">
                  <a:extLst>
                    <a:ext uri="{9D8B030D-6E8A-4147-A177-3AD203B41FA5}">
                      <a16:colId xmlns:a16="http://schemas.microsoft.com/office/drawing/2014/main" val="20002"/>
                    </a:ext>
                  </a:extLst>
                </a:gridCol>
                <a:gridCol w="783206">
                  <a:extLst>
                    <a:ext uri="{9D8B030D-6E8A-4147-A177-3AD203B41FA5}">
                      <a16:colId xmlns:a16="http://schemas.microsoft.com/office/drawing/2014/main" val="20003"/>
                    </a:ext>
                  </a:extLst>
                </a:gridCol>
                <a:gridCol w="783206">
                  <a:extLst>
                    <a:ext uri="{9D8B030D-6E8A-4147-A177-3AD203B41FA5}">
                      <a16:colId xmlns:a16="http://schemas.microsoft.com/office/drawing/2014/main" val="20004"/>
                    </a:ext>
                  </a:extLst>
                </a:gridCol>
                <a:gridCol w="783206">
                  <a:extLst>
                    <a:ext uri="{9D8B030D-6E8A-4147-A177-3AD203B41FA5}">
                      <a16:colId xmlns:a16="http://schemas.microsoft.com/office/drawing/2014/main" val="20005"/>
                    </a:ext>
                  </a:extLst>
                </a:gridCol>
                <a:gridCol w="783206">
                  <a:extLst>
                    <a:ext uri="{9D8B030D-6E8A-4147-A177-3AD203B41FA5}">
                      <a16:colId xmlns:a16="http://schemas.microsoft.com/office/drawing/2014/main" val="20006"/>
                    </a:ext>
                  </a:extLst>
                </a:gridCol>
                <a:gridCol w="783206">
                  <a:extLst>
                    <a:ext uri="{9D8B030D-6E8A-4147-A177-3AD203B41FA5}">
                      <a16:colId xmlns:a16="http://schemas.microsoft.com/office/drawing/2014/main" val="20007"/>
                    </a:ext>
                  </a:extLst>
                </a:gridCol>
                <a:gridCol w="783206">
                  <a:extLst>
                    <a:ext uri="{9D8B030D-6E8A-4147-A177-3AD203B41FA5}">
                      <a16:colId xmlns:a16="http://schemas.microsoft.com/office/drawing/2014/main" val="20008"/>
                    </a:ext>
                  </a:extLst>
                </a:gridCol>
                <a:gridCol w="783206">
                  <a:extLst>
                    <a:ext uri="{9D8B030D-6E8A-4147-A177-3AD203B41FA5}">
                      <a16:colId xmlns:a16="http://schemas.microsoft.com/office/drawing/2014/main" val="20009"/>
                    </a:ext>
                  </a:extLst>
                </a:gridCol>
                <a:gridCol w="783206">
                  <a:extLst>
                    <a:ext uri="{9D8B030D-6E8A-4147-A177-3AD203B41FA5}">
                      <a16:colId xmlns:a16="http://schemas.microsoft.com/office/drawing/2014/main" val="20010"/>
                    </a:ext>
                  </a:extLst>
                </a:gridCol>
              </a:tblGrid>
              <a:tr h="701675">
                <a:tc>
                  <a:txBody>
                    <a:bodyPr/>
                    <a:lstStyle/>
                    <a:p>
                      <a:pPr marL="0" marR="0">
                        <a:lnSpc>
                          <a:spcPct val="115000"/>
                        </a:lnSpc>
                        <a:spcBef>
                          <a:spcPts val="0"/>
                        </a:spcBef>
                        <a:spcAft>
                          <a:spcPts val="0"/>
                        </a:spcAft>
                      </a:pPr>
                      <a:r>
                        <a:rPr lang="en-US" sz="1600" dirty="0">
                          <a:latin typeface="Calibri"/>
                          <a:ea typeface="Times New Roman"/>
                          <a:cs typeface="Times New Roman"/>
                        </a:rPr>
                        <a:t>2nd</a:t>
                      </a:r>
                    </a:p>
                    <a:p>
                      <a:pPr marL="0" marR="0">
                        <a:lnSpc>
                          <a:spcPct val="115000"/>
                        </a:lnSpc>
                        <a:spcBef>
                          <a:spcPts val="0"/>
                        </a:spcBef>
                        <a:spcAft>
                          <a:spcPts val="0"/>
                        </a:spcAft>
                      </a:pPr>
                      <a:r>
                        <a:rPr lang="en-US" sz="1600" dirty="0">
                          <a:latin typeface="Calibri"/>
                          <a:ea typeface="Times New Roman"/>
                          <a:cs typeface="Times New Roman"/>
                        </a:rPr>
                        <a:t>Cycle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latin typeface="Calibri"/>
                          <a:ea typeface="Times New Roman"/>
                          <a:cs typeface="Times New Roman"/>
                        </a:rPr>
                        <a:t>CO</a:t>
                      </a:r>
                    </a:p>
                    <a:p>
                      <a:pPr marL="0" marR="0">
                        <a:lnSpc>
                          <a:spcPct val="115000"/>
                        </a:lnSpc>
                        <a:spcBef>
                          <a:spcPts val="0"/>
                        </a:spcBef>
                        <a:spcAft>
                          <a:spcPts val="0"/>
                        </a:spcAft>
                      </a:pPr>
                      <a:r>
                        <a:rPr lang="en-US" sz="2100" dirty="0">
                          <a:latin typeface="Calibri"/>
                          <a:ea typeface="Times New Roman"/>
                          <a:cs typeface="Times New Roman"/>
                        </a:rPr>
                        <a:t>Balance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-0.96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19.44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-1.28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mn-lt"/>
                          <a:ea typeface="Times New Roman"/>
                          <a:cs typeface="Times New Roman"/>
                        </a:rPr>
                        <a:t>-0.96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9" name="TextBox 28">
            <a:extLst>
              <a:ext uri="{FF2B5EF4-FFF2-40B4-BE49-F238E27FC236}">
                <a16:creationId xmlns:a16="http://schemas.microsoft.com/office/drawing/2014/main" id="{29DD6188-07F8-4F84-8B27-2E9F24CF08E7}"/>
              </a:ext>
            </a:extLst>
          </p:cNvPr>
          <p:cNvSpPr txBox="1">
            <a:spLocks noChangeArrowheads="1"/>
          </p:cNvSpPr>
          <p:nvPr/>
        </p:nvSpPr>
        <p:spPr bwMode="auto">
          <a:xfrm>
            <a:off x="2667000" y="4452938"/>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0.55</a:t>
            </a:r>
            <a:endParaRPr lang="en-US" altLang="en-US" sz="2000">
              <a:solidFill>
                <a:srgbClr val="FF0000"/>
              </a:solidFill>
            </a:endParaRPr>
          </a:p>
        </p:txBody>
      </p:sp>
      <p:sp>
        <p:nvSpPr>
          <p:cNvPr id="30" name="TextBox 29">
            <a:extLst>
              <a:ext uri="{FF2B5EF4-FFF2-40B4-BE49-F238E27FC236}">
                <a16:creationId xmlns:a16="http://schemas.microsoft.com/office/drawing/2014/main" id="{9435E658-B860-4DA1-B7D4-51E73639A49D}"/>
              </a:ext>
            </a:extLst>
          </p:cNvPr>
          <p:cNvSpPr txBox="1">
            <a:spLocks noChangeArrowheads="1"/>
          </p:cNvSpPr>
          <p:nvPr/>
        </p:nvSpPr>
        <p:spPr bwMode="auto">
          <a:xfrm>
            <a:off x="2035175" y="447992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a:t>
            </a:r>
          </a:p>
        </p:txBody>
      </p:sp>
      <p:sp>
        <p:nvSpPr>
          <p:cNvPr id="31" name="TextBox 30">
            <a:extLst>
              <a:ext uri="{FF2B5EF4-FFF2-40B4-BE49-F238E27FC236}">
                <a16:creationId xmlns:a16="http://schemas.microsoft.com/office/drawing/2014/main" id="{9743B313-74AC-4A59-8C2E-AFFCFDDFD87F}"/>
              </a:ext>
            </a:extLst>
          </p:cNvPr>
          <p:cNvSpPr txBox="1">
            <a:spLocks noChangeArrowheads="1"/>
          </p:cNvSpPr>
          <p:nvPr/>
        </p:nvSpPr>
        <p:spPr bwMode="auto">
          <a:xfrm>
            <a:off x="3429000" y="4452938"/>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solidFill>
                  <a:srgbClr val="FF0000"/>
                </a:solidFill>
              </a:rPr>
              <a:t>0.41</a:t>
            </a:r>
          </a:p>
        </p:txBody>
      </p:sp>
      <p:sp>
        <p:nvSpPr>
          <p:cNvPr id="32" name="TextBox 31">
            <a:extLst>
              <a:ext uri="{FF2B5EF4-FFF2-40B4-BE49-F238E27FC236}">
                <a16:creationId xmlns:a16="http://schemas.microsoft.com/office/drawing/2014/main" id="{41060125-061A-4D9D-8C4C-0E6F1485EDDB}"/>
              </a:ext>
            </a:extLst>
          </p:cNvPr>
          <p:cNvSpPr txBox="1">
            <a:spLocks noChangeArrowheads="1"/>
          </p:cNvSpPr>
          <p:nvPr/>
        </p:nvSpPr>
        <p:spPr bwMode="auto">
          <a:xfrm>
            <a:off x="6553200" y="4467225"/>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solidFill>
                  <a:srgbClr val="FF0000"/>
                </a:solidFill>
              </a:rPr>
              <a:t>-6.26</a:t>
            </a:r>
          </a:p>
        </p:txBody>
      </p:sp>
      <p:sp>
        <p:nvSpPr>
          <p:cNvPr id="34" name="TextBox 33">
            <a:extLst>
              <a:ext uri="{FF2B5EF4-FFF2-40B4-BE49-F238E27FC236}">
                <a16:creationId xmlns:a16="http://schemas.microsoft.com/office/drawing/2014/main" id="{58FF2D5C-0CE4-4686-9D02-A3C1D1FF6CA8}"/>
              </a:ext>
            </a:extLst>
          </p:cNvPr>
          <p:cNvSpPr txBox="1">
            <a:spLocks noChangeArrowheads="1"/>
          </p:cNvSpPr>
          <p:nvPr/>
        </p:nvSpPr>
        <p:spPr bwMode="auto">
          <a:xfrm>
            <a:off x="4995863" y="4452938"/>
            <a:ext cx="77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solidFill>
                  <a:srgbClr val="FF0000"/>
                </a:solidFill>
              </a:rPr>
              <a:t>-6.26</a:t>
            </a:r>
          </a:p>
        </p:txBody>
      </p:sp>
      <p:sp>
        <p:nvSpPr>
          <p:cNvPr id="35" name="TextBox 34">
            <a:extLst>
              <a:ext uri="{FF2B5EF4-FFF2-40B4-BE49-F238E27FC236}">
                <a16:creationId xmlns:a16="http://schemas.microsoft.com/office/drawing/2014/main" id="{80C618D8-329C-4C4F-AE4C-74A15143C90F}"/>
              </a:ext>
            </a:extLst>
          </p:cNvPr>
          <p:cNvSpPr txBox="1">
            <a:spLocks noChangeArrowheads="1"/>
          </p:cNvSpPr>
          <p:nvPr/>
        </p:nvSpPr>
        <p:spPr bwMode="auto">
          <a:xfrm>
            <a:off x="5768975" y="4452938"/>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solidFill>
                  <a:srgbClr val="FF0000"/>
                </a:solidFill>
              </a:rPr>
              <a:t>-8.36</a:t>
            </a:r>
          </a:p>
        </p:txBody>
      </p:sp>
      <p:sp>
        <p:nvSpPr>
          <p:cNvPr id="36" name="TextBox 35">
            <a:extLst>
              <a:ext uri="{FF2B5EF4-FFF2-40B4-BE49-F238E27FC236}">
                <a16:creationId xmlns:a16="http://schemas.microsoft.com/office/drawing/2014/main" id="{F931E2EF-67E3-4919-8374-14C87B233CD0}"/>
              </a:ext>
            </a:extLst>
          </p:cNvPr>
          <p:cNvSpPr txBox="1">
            <a:spLocks noChangeArrowheads="1"/>
          </p:cNvSpPr>
          <p:nvPr/>
        </p:nvSpPr>
        <p:spPr bwMode="auto">
          <a:xfrm>
            <a:off x="7493000" y="4452938"/>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a:t>
            </a:r>
          </a:p>
        </p:txBody>
      </p:sp>
      <p:sp>
        <p:nvSpPr>
          <p:cNvPr id="37" name="TextBox 36">
            <a:extLst>
              <a:ext uri="{FF2B5EF4-FFF2-40B4-BE49-F238E27FC236}">
                <a16:creationId xmlns:a16="http://schemas.microsoft.com/office/drawing/2014/main" id="{8FD69664-2042-48BE-8769-9BEA9252FB15}"/>
              </a:ext>
            </a:extLst>
          </p:cNvPr>
          <p:cNvSpPr txBox="1">
            <a:spLocks noChangeArrowheads="1"/>
          </p:cNvSpPr>
          <p:nvPr/>
        </p:nvSpPr>
        <p:spPr bwMode="auto">
          <a:xfrm>
            <a:off x="8151813" y="4502150"/>
            <a:ext cx="796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a:solidFill>
                  <a:srgbClr val="FF0000"/>
                </a:solidFill>
              </a:rPr>
              <a:t>0.96</a:t>
            </a:r>
          </a:p>
        </p:txBody>
      </p:sp>
      <p:graphicFrame>
        <p:nvGraphicFramePr>
          <p:cNvPr id="38" name="Table 37">
            <a:extLst>
              <a:ext uri="{FF2B5EF4-FFF2-40B4-BE49-F238E27FC236}">
                <a16:creationId xmlns:a16="http://schemas.microsoft.com/office/drawing/2014/main" id="{1E66B527-BA2A-41D0-8A5D-58A9D8E2AC89}"/>
              </a:ext>
            </a:extLst>
          </p:cNvPr>
          <p:cNvGraphicFramePr>
            <a:graphicFrameLocks noGrp="1"/>
          </p:cNvGraphicFramePr>
          <p:nvPr/>
        </p:nvGraphicFramePr>
        <p:xfrm>
          <a:off x="228600" y="4838700"/>
          <a:ext cx="8686800" cy="701675"/>
        </p:xfrm>
        <a:graphic>
          <a:graphicData uri="http://schemas.openxmlformats.org/drawingml/2006/table">
            <a:tbl>
              <a:tblPr/>
              <a:tblGrid>
                <a:gridCol w="599091">
                  <a:extLst>
                    <a:ext uri="{9D8B030D-6E8A-4147-A177-3AD203B41FA5}">
                      <a16:colId xmlns:a16="http://schemas.microsoft.com/office/drawing/2014/main" val="20000"/>
                    </a:ext>
                  </a:extLst>
                </a:gridCol>
                <a:gridCol w="1038854">
                  <a:extLst>
                    <a:ext uri="{9D8B030D-6E8A-4147-A177-3AD203B41FA5}">
                      <a16:colId xmlns:a16="http://schemas.microsoft.com/office/drawing/2014/main" val="20001"/>
                    </a:ext>
                  </a:extLst>
                </a:gridCol>
                <a:gridCol w="783206">
                  <a:extLst>
                    <a:ext uri="{9D8B030D-6E8A-4147-A177-3AD203B41FA5}">
                      <a16:colId xmlns:a16="http://schemas.microsoft.com/office/drawing/2014/main" val="20002"/>
                    </a:ext>
                  </a:extLst>
                </a:gridCol>
                <a:gridCol w="783206">
                  <a:extLst>
                    <a:ext uri="{9D8B030D-6E8A-4147-A177-3AD203B41FA5}">
                      <a16:colId xmlns:a16="http://schemas.microsoft.com/office/drawing/2014/main" val="20003"/>
                    </a:ext>
                  </a:extLst>
                </a:gridCol>
                <a:gridCol w="783206">
                  <a:extLst>
                    <a:ext uri="{9D8B030D-6E8A-4147-A177-3AD203B41FA5}">
                      <a16:colId xmlns:a16="http://schemas.microsoft.com/office/drawing/2014/main" val="20004"/>
                    </a:ext>
                  </a:extLst>
                </a:gridCol>
                <a:gridCol w="783206">
                  <a:extLst>
                    <a:ext uri="{9D8B030D-6E8A-4147-A177-3AD203B41FA5}">
                      <a16:colId xmlns:a16="http://schemas.microsoft.com/office/drawing/2014/main" val="20005"/>
                    </a:ext>
                  </a:extLst>
                </a:gridCol>
                <a:gridCol w="783206">
                  <a:extLst>
                    <a:ext uri="{9D8B030D-6E8A-4147-A177-3AD203B41FA5}">
                      <a16:colId xmlns:a16="http://schemas.microsoft.com/office/drawing/2014/main" val="20006"/>
                    </a:ext>
                  </a:extLst>
                </a:gridCol>
                <a:gridCol w="783206">
                  <a:extLst>
                    <a:ext uri="{9D8B030D-6E8A-4147-A177-3AD203B41FA5}">
                      <a16:colId xmlns:a16="http://schemas.microsoft.com/office/drawing/2014/main" val="20007"/>
                    </a:ext>
                  </a:extLst>
                </a:gridCol>
                <a:gridCol w="783206">
                  <a:extLst>
                    <a:ext uri="{9D8B030D-6E8A-4147-A177-3AD203B41FA5}">
                      <a16:colId xmlns:a16="http://schemas.microsoft.com/office/drawing/2014/main" val="20008"/>
                    </a:ext>
                  </a:extLst>
                </a:gridCol>
                <a:gridCol w="783206">
                  <a:extLst>
                    <a:ext uri="{9D8B030D-6E8A-4147-A177-3AD203B41FA5}">
                      <a16:colId xmlns:a16="http://schemas.microsoft.com/office/drawing/2014/main" val="20009"/>
                    </a:ext>
                  </a:extLst>
                </a:gridCol>
                <a:gridCol w="783206">
                  <a:extLst>
                    <a:ext uri="{9D8B030D-6E8A-4147-A177-3AD203B41FA5}">
                      <a16:colId xmlns:a16="http://schemas.microsoft.com/office/drawing/2014/main" val="20010"/>
                    </a:ext>
                  </a:extLst>
                </a:gridCol>
              </a:tblGrid>
              <a:tr h="701675">
                <a:tc>
                  <a:txBody>
                    <a:bodyPr/>
                    <a:lstStyle/>
                    <a:p>
                      <a:pPr marL="0" marR="0">
                        <a:lnSpc>
                          <a:spcPct val="115000"/>
                        </a:lnSpc>
                        <a:spcBef>
                          <a:spcPts val="0"/>
                        </a:spcBef>
                        <a:spcAft>
                          <a:spcPts val="0"/>
                        </a:spcAft>
                      </a:pPr>
                      <a:r>
                        <a:rPr lang="en-US" sz="1600" dirty="0">
                          <a:latin typeface="Calibri"/>
                          <a:ea typeface="Times New Roman"/>
                          <a:cs typeface="Times New Roman"/>
                        </a:rPr>
                        <a:t>3rd</a:t>
                      </a:r>
                    </a:p>
                    <a:p>
                      <a:pPr marL="0" marR="0">
                        <a:lnSpc>
                          <a:spcPct val="115000"/>
                        </a:lnSpc>
                        <a:spcBef>
                          <a:spcPts val="0"/>
                        </a:spcBef>
                        <a:spcAft>
                          <a:spcPts val="0"/>
                        </a:spcAft>
                      </a:pPr>
                      <a:r>
                        <a:rPr lang="en-US" sz="1600" dirty="0">
                          <a:latin typeface="Calibri"/>
                          <a:ea typeface="Times New Roman"/>
                          <a:cs typeface="Times New Roman"/>
                        </a:rPr>
                        <a:t>Cycle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latin typeface="Calibri"/>
                          <a:ea typeface="Times New Roman"/>
                          <a:cs typeface="Times New Roman"/>
                        </a:rPr>
                        <a:t>CO</a:t>
                      </a:r>
                    </a:p>
                    <a:p>
                      <a:pPr marL="0" marR="0">
                        <a:lnSpc>
                          <a:spcPct val="115000"/>
                        </a:lnSpc>
                        <a:spcBef>
                          <a:spcPts val="0"/>
                        </a:spcBef>
                        <a:spcAft>
                          <a:spcPts val="0"/>
                        </a:spcAft>
                      </a:pPr>
                      <a:r>
                        <a:rPr lang="en-US" sz="2100" dirty="0">
                          <a:latin typeface="Calibri"/>
                          <a:ea typeface="Times New Roman"/>
                          <a:cs typeface="Times New Roman"/>
                        </a:rPr>
                        <a:t>Balance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0.27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0.48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-4.18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100" dirty="0">
                          <a:latin typeface="Calibri"/>
                          <a:ea typeface="Times New Roman"/>
                          <a:cs typeface="Times New Roman"/>
                        </a:rPr>
                        <a:t>-3.13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9" name="TextBox 38">
            <a:extLst>
              <a:ext uri="{FF2B5EF4-FFF2-40B4-BE49-F238E27FC236}">
                <a16:creationId xmlns:a16="http://schemas.microsoft.com/office/drawing/2014/main" id="{7201BAF6-2A9C-4FAE-AD65-1D722E33733A}"/>
              </a:ext>
            </a:extLst>
          </p:cNvPr>
          <p:cNvSpPr txBox="1">
            <a:spLocks noChangeArrowheads="1"/>
          </p:cNvSpPr>
          <p:nvPr/>
        </p:nvSpPr>
        <p:spPr bwMode="auto">
          <a:xfrm>
            <a:off x="2667000" y="5153025"/>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solidFill>
                  <a:srgbClr val="FF0000"/>
                </a:solidFill>
              </a:rPr>
              <a:t>1.78</a:t>
            </a:r>
          </a:p>
        </p:txBody>
      </p:sp>
      <p:sp>
        <p:nvSpPr>
          <p:cNvPr id="40" name="TextBox 39">
            <a:extLst>
              <a:ext uri="{FF2B5EF4-FFF2-40B4-BE49-F238E27FC236}">
                <a16:creationId xmlns:a16="http://schemas.microsoft.com/office/drawing/2014/main" id="{D6531AB7-EA51-4535-AD00-2163BD84F316}"/>
              </a:ext>
            </a:extLst>
          </p:cNvPr>
          <p:cNvSpPr txBox="1">
            <a:spLocks noChangeArrowheads="1"/>
          </p:cNvSpPr>
          <p:nvPr/>
        </p:nvSpPr>
        <p:spPr bwMode="auto">
          <a:xfrm>
            <a:off x="2035175" y="5180013"/>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a:t>
            </a:r>
          </a:p>
        </p:txBody>
      </p:sp>
      <p:sp>
        <p:nvSpPr>
          <p:cNvPr id="41" name="TextBox 40">
            <a:extLst>
              <a:ext uri="{FF2B5EF4-FFF2-40B4-BE49-F238E27FC236}">
                <a16:creationId xmlns:a16="http://schemas.microsoft.com/office/drawing/2014/main" id="{C7D67393-62DB-4DD4-8AC3-8DAE0F39D6AB}"/>
              </a:ext>
            </a:extLst>
          </p:cNvPr>
          <p:cNvSpPr txBox="1">
            <a:spLocks noChangeArrowheads="1"/>
          </p:cNvSpPr>
          <p:nvPr/>
        </p:nvSpPr>
        <p:spPr bwMode="auto">
          <a:xfrm>
            <a:off x="3429000" y="5153025"/>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solidFill>
                  <a:srgbClr val="FF0000"/>
                </a:solidFill>
              </a:rPr>
              <a:t>1.35</a:t>
            </a:r>
          </a:p>
        </p:txBody>
      </p:sp>
      <p:sp>
        <p:nvSpPr>
          <p:cNvPr id="44" name="TextBox 43">
            <a:extLst>
              <a:ext uri="{FF2B5EF4-FFF2-40B4-BE49-F238E27FC236}">
                <a16:creationId xmlns:a16="http://schemas.microsoft.com/office/drawing/2014/main" id="{A5BCFBF9-966A-4F8F-8FC8-DCC08BA07F9D}"/>
              </a:ext>
            </a:extLst>
          </p:cNvPr>
          <p:cNvSpPr txBox="1">
            <a:spLocks noChangeArrowheads="1"/>
          </p:cNvSpPr>
          <p:nvPr/>
        </p:nvSpPr>
        <p:spPr bwMode="auto">
          <a:xfrm>
            <a:off x="5029200" y="5153025"/>
            <a:ext cx="747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solidFill>
                  <a:srgbClr val="FF0000"/>
                </a:solidFill>
              </a:rPr>
              <a:t>-0.2</a:t>
            </a:r>
          </a:p>
        </p:txBody>
      </p:sp>
      <p:sp>
        <p:nvSpPr>
          <p:cNvPr id="45" name="TextBox 44">
            <a:extLst>
              <a:ext uri="{FF2B5EF4-FFF2-40B4-BE49-F238E27FC236}">
                <a16:creationId xmlns:a16="http://schemas.microsoft.com/office/drawing/2014/main" id="{179AE43D-E7A5-47E6-8052-D73ADDF705FA}"/>
              </a:ext>
            </a:extLst>
          </p:cNvPr>
          <p:cNvSpPr txBox="1">
            <a:spLocks noChangeArrowheads="1"/>
          </p:cNvSpPr>
          <p:nvPr/>
        </p:nvSpPr>
        <p:spPr bwMode="auto">
          <a:xfrm>
            <a:off x="5768975" y="5153025"/>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solidFill>
                  <a:srgbClr val="FF0000"/>
                </a:solidFill>
              </a:rPr>
              <a:t>-0.28</a:t>
            </a:r>
          </a:p>
        </p:txBody>
      </p:sp>
      <p:sp>
        <p:nvSpPr>
          <p:cNvPr id="46" name="TextBox 45">
            <a:extLst>
              <a:ext uri="{FF2B5EF4-FFF2-40B4-BE49-F238E27FC236}">
                <a16:creationId xmlns:a16="http://schemas.microsoft.com/office/drawing/2014/main" id="{F0DF2BBD-08D5-4ABA-AF31-B5D98BCE061D}"/>
              </a:ext>
            </a:extLst>
          </p:cNvPr>
          <p:cNvSpPr txBox="1">
            <a:spLocks noChangeArrowheads="1"/>
          </p:cNvSpPr>
          <p:nvPr/>
        </p:nvSpPr>
        <p:spPr bwMode="auto">
          <a:xfrm>
            <a:off x="7391400" y="5180013"/>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a:solidFill>
                  <a:srgbClr val="FF0000"/>
                </a:solidFill>
              </a:rPr>
              <a:t>---</a:t>
            </a:r>
          </a:p>
        </p:txBody>
      </p:sp>
      <p:sp>
        <p:nvSpPr>
          <p:cNvPr id="47" name="TextBox 46">
            <a:extLst>
              <a:ext uri="{FF2B5EF4-FFF2-40B4-BE49-F238E27FC236}">
                <a16:creationId xmlns:a16="http://schemas.microsoft.com/office/drawing/2014/main" id="{3314685E-C1E4-4B2A-93EB-1D28030220E6}"/>
              </a:ext>
            </a:extLst>
          </p:cNvPr>
          <p:cNvSpPr txBox="1">
            <a:spLocks noChangeArrowheads="1"/>
          </p:cNvSpPr>
          <p:nvPr/>
        </p:nvSpPr>
        <p:spPr bwMode="auto">
          <a:xfrm>
            <a:off x="8153400" y="5159375"/>
            <a:ext cx="714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solidFill>
                  <a:srgbClr val="FF0000"/>
                </a:solidFill>
              </a:rPr>
              <a:t>3.13</a:t>
            </a:r>
          </a:p>
        </p:txBody>
      </p:sp>
      <p:sp>
        <p:nvSpPr>
          <p:cNvPr id="48" name="TextBox 47">
            <a:extLst>
              <a:ext uri="{FF2B5EF4-FFF2-40B4-BE49-F238E27FC236}">
                <a16:creationId xmlns:a16="http://schemas.microsoft.com/office/drawing/2014/main" id="{9C4EB20C-B1E7-4199-ABFC-42E25CBD3A09}"/>
              </a:ext>
            </a:extLst>
          </p:cNvPr>
          <p:cNvSpPr txBox="1">
            <a:spLocks noChangeArrowheads="1"/>
          </p:cNvSpPr>
          <p:nvPr/>
        </p:nvSpPr>
        <p:spPr bwMode="auto">
          <a:xfrm>
            <a:off x="6553200" y="5175250"/>
            <a:ext cx="747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a:solidFill>
                  <a:srgbClr val="FF0000"/>
                </a:solidFill>
              </a:rPr>
              <a:t>-0.2</a:t>
            </a:r>
          </a:p>
        </p:txBody>
      </p:sp>
      <p:grpSp>
        <p:nvGrpSpPr>
          <p:cNvPr id="8" name="Group 32">
            <a:extLst>
              <a:ext uri="{FF2B5EF4-FFF2-40B4-BE49-F238E27FC236}">
                <a16:creationId xmlns:a16="http://schemas.microsoft.com/office/drawing/2014/main" id="{2E5DEC56-7E18-4552-91C9-A4D4F357ABAE}"/>
              </a:ext>
            </a:extLst>
          </p:cNvPr>
          <p:cNvGrpSpPr>
            <a:grpSpLocks/>
          </p:cNvGrpSpPr>
          <p:nvPr/>
        </p:nvGrpSpPr>
        <p:grpSpPr bwMode="auto">
          <a:xfrm>
            <a:off x="2971800" y="304800"/>
            <a:ext cx="3033713" cy="1500188"/>
            <a:chOff x="891966" y="625823"/>
            <a:chExt cx="4104996" cy="1966061"/>
          </a:xfrm>
        </p:grpSpPr>
        <p:cxnSp>
          <p:nvCxnSpPr>
            <p:cNvPr id="38077" name="AutoShape 4">
              <a:extLst>
                <a:ext uri="{FF2B5EF4-FFF2-40B4-BE49-F238E27FC236}">
                  <a16:creationId xmlns:a16="http://schemas.microsoft.com/office/drawing/2014/main" id="{B5E80481-4CB2-4181-B5C2-75BA08536EC6}"/>
                </a:ext>
              </a:extLst>
            </p:cNvPr>
            <p:cNvCxnSpPr>
              <a:cxnSpLocks noChangeShapeType="1"/>
            </p:cNvCxnSpPr>
            <p:nvPr/>
          </p:nvCxnSpPr>
          <p:spPr bwMode="auto">
            <a:xfrm>
              <a:off x="1266041" y="1524000"/>
              <a:ext cx="3382159"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8078" name="AutoShape 5">
              <a:extLst>
                <a:ext uri="{FF2B5EF4-FFF2-40B4-BE49-F238E27FC236}">
                  <a16:creationId xmlns:a16="http://schemas.microsoft.com/office/drawing/2014/main" id="{55A11F09-2B8B-474D-95E5-78FD9A072C6E}"/>
                </a:ext>
              </a:extLst>
            </p:cNvPr>
            <p:cNvCxnSpPr>
              <a:cxnSpLocks noChangeShapeType="1"/>
            </p:cNvCxnSpPr>
            <p:nvPr/>
          </p:nvCxnSpPr>
          <p:spPr bwMode="auto">
            <a:xfrm rot="16200000" flipH="1">
              <a:off x="824896" y="1087235"/>
              <a:ext cx="873529"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8079" name="AutoShape 6">
              <a:extLst>
                <a:ext uri="{FF2B5EF4-FFF2-40B4-BE49-F238E27FC236}">
                  <a16:creationId xmlns:a16="http://schemas.microsoft.com/office/drawing/2014/main" id="{5228D63B-4B79-4B4A-9ACF-26013E3B416F}"/>
                </a:ext>
              </a:extLst>
            </p:cNvPr>
            <p:cNvCxnSpPr>
              <a:cxnSpLocks noChangeShapeType="1"/>
            </p:cNvCxnSpPr>
            <p:nvPr/>
          </p:nvCxnSpPr>
          <p:spPr bwMode="auto">
            <a:xfrm>
              <a:off x="3100281" y="1540213"/>
              <a:ext cx="1739" cy="103774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8080" name="AutoShape 11">
              <a:extLst>
                <a:ext uri="{FF2B5EF4-FFF2-40B4-BE49-F238E27FC236}">
                  <a16:creationId xmlns:a16="http://schemas.microsoft.com/office/drawing/2014/main" id="{0DF6C992-C2DD-44DE-820B-BA58F5632FB5}"/>
                </a:ext>
              </a:extLst>
            </p:cNvPr>
            <p:cNvCxnSpPr>
              <a:cxnSpLocks noChangeShapeType="1"/>
            </p:cNvCxnSpPr>
            <p:nvPr/>
          </p:nvCxnSpPr>
          <p:spPr bwMode="auto">
            <a:xfrm rot="10800000">
              <a:off x="2895601" y="2590800"/>
              <a:ext cx="429941" cy="1084"/>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sp>
          <p:nvSpPr>
            <p:cNvPr id="38081" name="Freeform 19">
              <a:extLst>
                <a:ext uri="{FF2B5EF4-FFF2-40B4-BE49-F238E27FC236}">
                  <a16:creationId xmlns:a16="http://schemas.microsoft.com/office/drawing/2014/main" id="{1A168D5C-FF43-450F-B9AC-EE39F529DA60}"/>
                </a:ext>
              </a:extLst>
            </p:cNvPr>
            <p:cNvSpPr>
              <a:spLocks/>
            </p:cNvSpPr>
            <p:nvPr/>
          </p:nvSpPr>
          <p:spPr bwMode="auto">
            <a:xfrm>
              <a:off x="2158359" y="1380024"/>
              <a:ext cx="516622" cy="161059"/>
            </a:xfrm>
            <a:custGeom>
              <a:avLst/>
              <a:gdLst>
                <a:gd name="T0" fmla="*/ 0 w 636"/>
                <a:gd name="T1" fmla="*/ 161059 h 304"/>
                <a:gd name="T2" fmla="*/ 244502 w 636"/>
                <a:gd name="T3" fmla="*/ 1589 h 304"/>
                <a:gd name="T4" fmla="*/ 516622 w 636"/>
                <a:gd name="T5" fmla="*/ 152582 h 304"/>
                <a:gd name="T6" fmla="*/ 0 60000 65536"/>
                <a:gd name="T7" fmla="*/ 0 60000 65536"/>
                <a:gd name="T8" fmla="*/ 0 60000 65536"/>
                <a:gd name="T9" fmla="*/ 0 w 636"/>
                <a:gd name="T10" fmla="*/ 0 h 304"/>
                <a:gd name="T11" fmla="*/ 636 w 636"/>
                <a:gd name="T12" fmla="*/ 304 h 304"/>
              </a:gdLst>
              <a:ahLst/>
              <a:cxnLst>
                <a:cxn ang="T6">
                  <a:pos x="T0" y="T1"/>
                </a:cxn>
                <a:cxn ang="T7">
                  <a:pos x="T2" y="T3"/>
                </a:cxn>
                <a:cxn ang="T8">
                  <a:pos x="T4" y="T5"/>
                </a:cxn>
              </a:cxnLst>
              <a:rect l="T9" t="T10" r="T11" b="T12"/>
              <a:pathLst>
                <a:path w="636" h="304">
                  <a:moveTo>
                    <a:pt x="0" y="304"/>
                  </a:moveTo>
                  <a:cubicBezTo>
                    <a:pt x="97" y="155"/>
                    <a:pt x="195" y="6"/>
                    <a:pt x="301" y="3"/>
                  </a:cubicBezTo>
                  <a:cubicBezTo>
                    <a:pt x="407" y="0"/>
                    <a:pt x="580" y="241"/>
                    <a:pt x="636" y="288"/>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38082" name="Freeform 20">
              <a:extLst>
                <a:ext uri="{FF2B5EF4-FFF2-40B4-BE49-F238E27FC236}">
                  <a16:creationId xmlns:a16="http://schemas.microsoft.com/office/drawing/2014/main" id="{677D94D2-8745-4783-AD76-181E47A159A2}"/>
                </a:ext>
              </a:extLst>
            </p:cNvPr>
            <p:cNvSpPr>
              <a:spLocks/>
            </p:cNvSpPr>
            <p:nvPr/>
          </p:nvSpPr>
          <p:spPr bwMode="auto">
            <a:xfrm>
              <a:off x="2691506" y="1351295"/>
              <a:ext cx="405296" cy="188918"/>
            </a:xfrm>
            <a:custGeom>
              <a:avLst/>
              <a:gdLst>
                <a:gd name="T0" fmla="*/ 0 w 636"/>
                <a:gd name="T1" fmla="*/ 188918 h 304"/>
                <a:gd name="T2" fmla="*/ 191815 w 636"/>
                <a:gd name="T3" fmla="*/ 1864 h 304"/>
                <a:gd name="T4" fmla="*/ 405296 w 636"/>
                <a:gd name="T5" fmla="*/ 178975 h 304"/>
                <a:gd name="T6" fmla="*/ 0 60000 65536"/>
                <a:gd name="T7" fmla="*/ 0 60000 65536"/>
                <a:gd name="T8" fmla="*/ 0 60000 65536"/>
                <a:gd name="T9" fmla="*/ 0 w 636"/>
                <a:gd name="T10" fmla="*/ 0 h 304"/>
                <a:gd name="T11" fmla="*/ 636 w 636"/>
                <a:gd name="T12" fmla="*/ 304 h 304"/>
              </a:gdLst>
              <a:ahLst/>
              <a:cxnLst>
                <a:cxn ang="T6">
                  <a:pos x="T0" y="T1"/>
                </a:cxn>
                <a:cxn ang="T7">
                  <a:pos x="T2" y="T3"/>
                </a:cxn>
                <a:cxn ang="T8">
                  <a:pos x="T4" y="T5"/>
                </a:cxn>
              </a:cxnLst>
              <a:rect l="T9" t="T10" r="T11" b="T12"/>
              <a:pathLst>
                <a:path w="636" h="304">
                  <a:moveTo>
                    <a:pt x="0" y="304"/>
                  </a:moveTo>
                  <a:cubicBezTo>
                    <a:pt x="97" y="155"/>
                    <a:pt x="195" y="6"/>
                    <a:pt x="301" y="3"/>
                  </a:cubicBezTo>
                  <a:cubicBezTo>
                    <a:pt x="407" y="0"/>
                    <a:pt x="580" y="241"/>
                    <a:pt x="636" y="288"/>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38083" name="Freeform 21">
              <a:extLst>
                <a:ext uri="{FF2B5EF4-FFF2-40B4-BE49-F238E27FC236}">
                  <a16:creationId xmlns:a16="http://schemas.microsoft.com/office/drawing/2014/main" id="{7F854385-5B5E-40DC-8429-8914BEC9239D}"/>
                </a:ext>
              </a:extLst>
            </p:cNvPr>
            <p:cNvSpPr>
              <a:spLocks/>
            </p:cNvSpPr>
            <p:nvPr/>
          </p:nvSpPr>
          <p:spPr bwMode="auto">
            <a:xfrm flipH="1">
              <a:off x="2209801" y="1143000"/>
              <a:ext cx="133406" cy="222225"/>
            </a:xfrm>
            <a:custGeom>
              <a:avLst/>
              <a:gdLst>
                <a:gd name="T0" fmla="*/ 0 w 545"/>
                <a:gd name="T1" fmla="*/ 222225 h 440"/>
                <a:gd name="T2" fmla="*/ 32801 w 545"/>
                <a:gd name="T3" fmla="*/ 31819 h 440"/>
                <a:gd name="T4" fmla="*/ 133406 w 545"/>
                <a:gd name="T5" fmla="*/ 31819 h 440"/>
                <a:gd name="T6" fmla="*/ 0 60000 65536"/>
                <a:gd name="T7" fmla="*/ 0 60000 65536"/>
                <a:gd name="T8" fmla="*/ 0 60000 65536"/>
                <a:gd name="T9" fmla="*/ 0 w 545"/>
                <a:gd name="T10" fmla="*/ 0 h 440"/>
                <a:gd name="T11" fmla="*/ 545 w 545"/>
                <a:gd name="T12" fmla="*/ 440 h 440"/>
              </a:gdLst>
              <a:ahLst/>
              <a:cxnLst>
                <a:cxn ang="T6">
                  <a:pos x="T0" y="T1"/>
                </a:cxn>
                <a:cxn ang="T7">
                  <a:pos x="T2" y="T3"/>
                </a:cxn>
                <a:cxn ang="T8">
                  <a:pos x="T4" y="T5"/>
                </a:cxn>
              </a:cxnLst>
              <a:rect l="T9" t="T10" r="T11" b="T12"/>
              <a:pathLst>
                <a:path w="545" h="440">
                  <a:moveTo>
                    <a:pt x="0" y="440"/>
                  </a:moveTo>
                  <a:cubicBezTo>
                    <a:pt x="21" y="283"/>
                    <a:pt x="43" y="126"/>
                    <a:pt x="134" y="63"/>
                  </a:cubicBezTo>
                  <a:cubicBezTo>
                    <a:pt x="225" y="0"/>
                    <a:pt x="477" y="63"/>
                    <a:pt x="545" y="63"/>
                  </a:cubicBezTo>
                </a:path>
              </a:pathLst>
            </a:custGeom>
            <a:noFill/>
            <a:ln w="9525">
              <a:solidFill>
                <a:srgbClr val="FF0000"/>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38084" name="Text Box 22">
              <a:extLst>
                <a:ext uri="{FF2B5EF4-FFF2-40B4-BE49-F238E27FC236}">
                  <a16:creationId xmlns:a16="http://schemas.microsoft.com/office/drawing/2014/main" id="{78354045-9A8D-44BA-83A6-A9224748C2B0}"/>
                </a:ext>
              </a:extLst>
            </p:cNvPr>
            <p:cNvSpPr txBox="1">
              <a:spLocks noChangeArrowheads="1"/>
            </p:cNvSpPr>
            <p:nvPr/>
          </p:nvSpPr>
          <p:spPr bwMode="auto">
            <a:xfrm>
              <a:off x="3075063" y="2224372"/>
              <a:ext cx="393990" cy="36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t>D</a:t>
              </a:r>
              <a:endParaRPr lang="en-US" altLang="en-US" sz="1400">
                <a:latin typeface="Arial" panose="020B0604020202020204" pitchFamily="34" charset="0"/>
              </a:endParaRPr>
            </a:p>
          </p:txBody>
        </p:sp>
        <p:sp>
          <p:nvSpPr>
            <p:cNvPr id="38085" name="Text Box 23">
              <a:extLst>
                <a:ext uri="{FF2B5EF4-FFF2-40B4-BE49-F238E27FC236}">
                  <a16:creationId xmlns:a16="http://schemas.microsoft.com/office/drawing/2014/main" id="{896B601C-9319-48DD-9A6E-CF3D8DD5A933}"/>
                </a:ext>
              </a:extLst>
            </p:cNvPr>
            <p:cNvSpPr txBox="1">
              <a:spLocks noChangeArrowheads="1"/>
            </p:cNvSpPr>
            <p:nvPr/>
          </p:nvSpPr>
          <p:spPr bwMode="auto">
            <a:xfrm>
              <a:off x="891966" y="625823"/>
              <a:ext cx="393990" cy="364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t>A</a:t>
              </a:r>
              <a:endParaRPr lang="en-US" altLang="en-US" sz="1400">
                <a:latin typeface="Arial" panose="020B0604020202020204" pitchFamily="34" charset="0"/>
              </a:endParaRPr>
            </a:p>
          </p:txBody>
        </p:sp>
        <p:sp>
          <p:nvSpPr>
            <p:cNvPr id="38086" name="Text Box 28">
              <a:extLst>
                <a:ext uri="{FF2B5EF4-FFF2-40B4-BE49-F238E27FC236}">
                  <a16:creationId xmlns:a16="http://schemas.microsoft.com/office/drawing/2014/main" id="{39965212-F3F4-4E18-B83C-30F55096A2B8}"/>
                </a:ext>
              </a:extLst>
            </p:cNvPr>
            <p:cNvSpPr txBox="1">
              <a:spLocks noChangeArrowheads="1"/>
            </p:cNvSpPr>
            <p:nvPr/>
          </p:nvSpPr>
          <p:spPr bwMode="auto">
            <a:xfrm>
              <a:off x="1240206" y="1125369"/>
              <a:ext cx="393990" cy="364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t>B</a:t>
              </a:r>
              <a:endParaRPr lang="en-US" altLang="en-US" sz="1400">
                <a:latin typeface="Arial" panose="020B0604020202020204" pitchFamily="34" charset="0"/>
              </a:endParaRPr>
            </a:p>
          </p:txBody>
        </p:sp>
        <p:sp>
          <p:nvSpPr>
            <p:cNvPr id="38087" name="Text Box 29">
              <a:extLst>
                <a:ext uri="{FF2B5EF4-FFF2-40B4-BE49-F238E27FC236}">
                  <a16:creationId xmlns:a16="http://schemas.microsoft.com/office/drawing/2014/main" id="{6E642095-B249-4B77-B086-E1251A64D5E7}"/>
                </a:ext>
              </a:extLst>
            </p:cNvPr>
            <p:cNvSpPr txBox="1">
              <a:spLocks noChangeArrowheads="1"/>
            </p:cNvSpPr>
            <p:nvPr/>
          </p:nvSpPr>
          <p:spPr bwMode="auto">
            <a:xfrm>
              <a:off x="3056033" y="1449195"/>
              <a:ext cx="393990" cy="364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t>C</a:t>
              </a:r>
              <a:endParaRPr lang="en-US" altLang="en-US" sz="1400">
                <a:latin typeface="Arial" panose="020B0604020202020204" pitchFamily="34" charset="0"/>
              </a:endParaRPr>
            </a:p>
          </p:txBody>
        </p:sp>
        <p:sp>
          <p:nvSpPr>
            <p:cNvPr id="38088" name="Text Box 30">
              <a:extLst>
                <a:ext uri="{FF2B5EF4-FFF2-40B4-BE49-F238E27FC236}">
                  <a16:creationId xmlns:a16="http://schemas.microsoft.com/office/drawing/2014/main" id="{2C99998A-D575-4560-A2DB-C67CC66828CD}"/>
                </a:ext>
              </a:extLst>
            </p:cNvPr>
            <p:cNvSpPr txBox="1">
              <a:spLocks noChangeArrowheads="1"/>
            </p:cNvSpPr>
            <p:nvPr/>
          </p:nvSpPr>
          <p:spPr bwMode="auto">
            <a:xfrm>
              <a:off x="4602972" y="1225279"/>
              <a:ext cx="393990" cy="364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t>E</a:t>
              </a:r>
              <a:endParaRPr lang="en-US" altLang="en-US" sz="1400">
                <a:latin typeface="Arial" panose="020B0604020202020204" pitchFamily="34" charset="0"/>
              </a:endParaRPr>
            </a:p>
          </p:txBody>
        </p:sp>
        <p:cxnSp>
          <p:nvCxnSpPr>
            <p:cNvPr id="38089" name="AutoShape 31">
              <a:extLst>
                <a:ext uri="{FF2B5EF4-FFF2-40B4-BE49-F238E27FC236}">
                  <a16:creationId xmlns:a16="http://schemas.microsoft.com/office/drawing/2014/main" id="{929A2146-54EC-4C09-9B06-A92B8E5963D4}"/>
                </a:ext>
              </a:extLst>
            </p:cNvPr>
            <p:cNvCxnSpPr>
              <a:cxnSpLocks noChangeShapeType="1"/>
            </p:cNvCxnSpPr>
            <p:nvPr/>
          </p:nvCxnSpPr>
          <p:spPr bwMode="auto">
            <a:xfrm>
              <a:off x="1459807" y="782800"/>
              <a:ext cx="0" cy="1392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090" name="AutoShape 32">
              <a:extLst>
                <a:ext uri="{FF2B5EF4-FFF2-40B4-BE49-F238E27FC236}">
                  <a16:creationId xmlns:a16="http://schemas.microsoft.com/office/drawing/2014/main" id="{4FECDCB5-1D18-4D6B-BEF8-26F1F251D7DA}"/>
                </a:ext>
              </a:extLst>
            </p:cNvPr>
            <p:cNvCxnSpPr>
              <a:cxnSpLocks noChangeShapeType="1"/>
            </p:cNvCxnSpPr>
            <p:nvPr/>
          </p:nvCxnSpPr>
          <p:spPr bwMode="auto">
            <a:xfrm>
              <a:off x="1083212" y="645247"/>
              <a:ext cx="376595" cy="1588"/>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sp>
          <p:nvSpPr>
            <p:cNvPr id="64" name="Freeform 63">
              <a:extLst>
                <a:ext uri="{FF2B5EF4-FFF2-40B4-BE49-F238E27FC236}">
                  <a16:creationId xmlns:a16="http://schemas.microsoft.com/office/drawing/2014/main" id="{F72DFD32-1BFE-411D-9322-CB2A255E6198}"/>
                </a:ext>
              </a:extLst>
            </p:cNvPr>
            <p:cNvSpPr/>
            <p:nvPr/>
          </p:nvSpPr>
          <p:spPr>
            <a:xfrm rot="19292291">
              <a:off x="1181958" y="1143865"/>
              <a:ext cx="487615" cy="682400"/>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8092" name="AutoShape 7">
              <a:extLst>
                <a:ext uri="{FF2B5EF4-FFF2-40B4-BE49-F238E27FC236}">
                  <a16:creationId xmlns:a16="http://schemas.microsoft.com/office/drawing/2014/main" id="{0B6F8F61-54CF-477E-A8F2-8248916309DA}"/>
                </a:ext>
              </a:extLst>
            </p:cNvPr>
            <p:cNvSpPr>
              <a:spLocks noChangeArrowheads="1"/>
            </p:cNvSpPr>
            <p:nvPr/>
          </p:nvSpPr>
          <p:spPr bwMode="auto">
            <a:xfrm>
              <a:off x="4496193" y="1524000"/>
              <a:ext cx="304407" cy="160188"/>
            </a:xfrm>
            <a:prstGeom prst="triangle">
              <a:avLst>
                <a:gd name="adj" fmla="val 50000"/>
              </a:avLst>
            </a:prstGeom>
            <a:solidFill>
              <a:srgbClr val="FFFF00"/>
            </a:solidFill>
            <a:ln w="3810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grpSp>
          <p:nvGrpSpPr>
            <p:cNvPr id="38093" name="Group 39">
              <a:extLst>
                <a:ext uri="{FF2B5EF4-FFF2-40B4-BE49-F238E27FC236}">
                  <a16:creationId xmlns:a16="http://schemas.microsoft.com/office/drawing/2014/main" id="{7A268ABA-E96F-47F7-85D9-8C041DD3A0C7}"/>
                </a:ext>
              </a:extLst>
            </p:cNvPr>
            <p:cNvGrpSpPr>
              <a:grpSpLocks/>
            </p:cNvGrpSpPr>
            <p:nvPr/>
          </p:nvGrpSpPr>
          <p:grpSpPr bwMode="auto">
            <a:xfrm>
              <a:off x="3324664" y="1143000"/>
              <a:ext cx="1130520" cy="381000"/>
              <a:chOff x="3352800" y="1143000"/>
              <a:chExt cx="1130520" cy="381000"/>
            </a:xfrm>
          </p:grpSpPr>
          <p:cxnSp>
            <p:nvCxnSpPr>
              <p:cNvPr id="82" name="Straight Arrow Connector 81">
                <a:extLst>
                  <a:ext uri="{FF2B5EF4-FFF2-40B4-BE49-F238E27FC236}">
                    <a16:creationId xmlns:a16="http://schemas.microsoft.com/office/drawing/2014/main" id="{1EF88060-F616-4B23-A1A5-E8154B55EE67}"/>
                  </a:ext>
                </a:extLst>
              </p:cNvPr>
              <p:cNvCxnSpPr/>
              <p:nvPr/>
            </p:nvCxnSpPr>
            <p:spPr>
              <a:xfrm rot="5400000">
                <a:off x="3162446" y="1333155"/>
                <a:ext cx="380729" cy="21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37A85C6-36AF-438C-85A3-757FC531062A}"/>
                  </a:ext>
                </a:extLst>
              </p:cNvPr>
              <p:cNvCxnSpPr/>
              <p:nvPr/>
            </p:nvCxnSpPr>
            <p:spPr>
              <a:xfrm rot="5400000">
                <a:off x="3405181" y="1333155"/>
                <a:ext cx="380729" cy="214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B92AAB0-BCAA-4A07-A9E3-E562DAB3B750}"/>
                  </a:ext>
                </a:extLst>
              </p:cNvPr>
              <p:cNvCxnSpPr/>
              <p:nvPr/>
            </p:nvCxnSpPr>
            <p:spPr>
              <a:xfrm rot="5400000">
                <a:off x="3695172" y="1333155"/>
                <a:ext cx="380729" cy="21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A2082C59-EBBD-4595-94CD-745D88291FE0}"/>
                  </a:ext>
                </a:extLst>
              </p:cNvPr>
              <p:cNvCxnSpPr/>
              <p:nvPr/>
            </p:nvCxnSpPr>
            <p:spPr>
              <a:xfrm rot="5400000">
                <a:off x="4000200" y="1333155"/>
                <a:ext cx="380729" cy="21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14D1939-C7B9-4E26-B530-6F8A700FD5CD}"/>
                  </a:ext>
                </a:extLst>
              </p:cNvPr>
              <p:cNvCxnSpPr/>
              <p:nvPr/>
            </p:nvCxnSpPr>
            <p:spPr>
              <a:xfrm rot="5400000">
                <a:off x="4292340" y="1333155"/>
                <a:ext cx="380729" cy="21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7B49A5AB-23E1-4BC3-BBAB-1BF9CD42E8D5}"/>
                </a:ext>
              </a:extLst>
            </p:cNvPr>
            <p:cNvCxnSpPr/>
            <p:nvPr/>
          </p:nvCxnSpPr>
          <p:spPr>
            <a:xfrm rot="5400000">
              <a:off x="2666381" y="2057458"/>
              <a:ext cx="534685" cy="3802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7A24ADC-2390-4C86-899F-C5BE803FD731}"/>
                </a:ext>
              </a:extLst>
            </p:cNvPr>
            <p:cNvCxnSpPr/>
            <p:nvPr/>
          </p:nvCxnSpPr>
          <p:spPr>
            <a:xfrm>
              <a:off x="2750062" y="2514905"/>
              <a:ext cx="380211" cy="208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9CE44A5D-4805-4962-84F6-32EFC640EDD8}"/>
                </a:ext>
              </a:extLst>
            </p:cNvPr>
            <p:cNvCxnSpPr/>
            <p:nvPr/>
          </p:nvCxnSpPr>
          <p:spPr>
            <a:xfrm>
              <a:off x="2915464" y="2286052"/>
              <a:ext cx="229846" cy="208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62EC5B6-79F0-47BB-80D0-029EA16C6118}"/>
                </a:ext>
              </a:extLst>
            </p:cNvPr>
            <p:cNvCxnSpPr/>
            <p:nvPr/>
          </p:nvCxnSpPr>
          <p:spPr>
            <a:xfrm rot="5400000">
              <a:off x="1181379" y="2019751"/>
              <a:ext cx="2288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4C3E40C-438E-4839-929F-94EF3A5387B8}"/>
                </a:ext>
              </a:extLst>
            </p:cNvPr>
            <p:cNvCxnSpPr/>
            <p:nvPr/>
          </p:nvCxnSpPr>
          <p:spPr>
            <a:xfrm>
              <a:off x="1295806" y="1980221"/>
              <a:ext cx="3353165" cy="2080"/>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B3946E4-1AA1-4B1D-B9A7-C59A6E0EDE7A}"/>
                </a:ext>
              </a:extLst>
            </p:cNvPr>
            <p:cNvCxnSpPr/>
            <p:nvPr/>
          </p:nvCxnSpPr>
          <p:spPr>
            <a:xfrm rot="5400000">
              <a:off x="4534511" y="1976026"/>
              <a:ext cx="226772" cy="2149"/>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ppt_x"/>
                                          </p:val>
                                        </p:tav>
                                        <p:tav tm="100000">
                                          <p:val>
                                            <p:strVal val="#ppt_x"/>
                                          </p:val>
                                        </p:tav>
                                      </p:tavLst>
                                    </p:anim>
                                    <p:anim calcmode="lin" valueType="num">
                                      <p:cBhvr additive="base">
                                        <p:cTn id="70" dur="500" fill="hold"/>
                                        <p:tgtEl>
                                          <p:spTgt spid="3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500" fill="hold"/>
                                        <p:tgtEl>
                                          <p:spTgt spid="35"/>
                                        </p:tgtEl>
                                        <p:attrNameLst>
                                          <p:attrName>ppt_x</p:attrName>
                                        </p:attrNameLst>
                                      </p:cBhvr>
                                      <p:tavLst>
                                        <p:tav tm="0">
                                          <p:val>
                                            <p:strVal val="#ppt_x"/>
                                          </p:val>
                                        </p:tav>
                                        <p:tav tm="100000">
                                          <p:val>
                                            <p:strVal val="#ppt_x"/>
                                          </p:val>
                                        </p:tav>
                                      </p:tavLst>
                                    </p:anim>
                                    <p:anim calcmode="lin" valueType="num">
                                      <p:cBhvr additive="base">
                                        <p:cTn id="86" dur="500" fill="hold"/>
                                        <p:tgtEl>
                                          <p:spTgt spid="35"/>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additive="base">
                                        <p:cTn id="89" dur="500" fill="hold"/>
                                        <p:tgtEl>
                                          <p:spTgt spid="32"/>
                                        </p:tgtEl>
                                        <p:attrNameLst>
                                          <p:attrName>ppt_x</p:attrName>
                                        </p:attrNameLst>
                                      </p:cBhvr>
                                      <p:tavLst>
                                        <p:tav tm="0">
                                          <p:val>
                                            <p:strVal val="#ppt_x"/>
                                          </p:val>
                                        </p:tav>
                                        <p:tav tm="100000">
                                          <p:val>
                                            <p:strVal val="#ppt_x"/>
                                          </p:val>
                                        </p:tav>
                                      </p:tavLst>
                                    </p:anim>
                                    <p:anim calcmode="lin" valueType="num">
                                      <p:cBhvr additive="base">
                                        <p:cTn id="90" dur="500" fill="hold"/>
                                        <p:tgtEl>
                                          <p:spTgt spid="32"/>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additive="base">
                                        <p:cTn id="93" dur="500" fill="hold"/>
                                        <p:tgtEl>
                                          <p:spTgt spid="36"/>
                                        </p:tgtEl>
                                        <p:attrNameLst>
                                          <p:attrName>ppt_x</p:attrName>
                                        </p:attrNameLst>
                                      </p:cBhvr>
                                      <p:tavLst>
                                        <p:tav tm="0">
                                          <p:val>
                                            <p:strVal val="#ppt_x"/>
                                          </p:val>
                                        </p:tav>
                                        <p:tav tm="100000">
                                          <p:val>
                                            <p:strVal val="#ppt_x"/>
                                          </p:val>
                                        </p:tav>
                                      </p:tavLst>
                                    </p:anim>
                                    <p:anim calcmode="lin" valueType="num">
                                      <p:cBhvr additive="base">
                                        <p:cTn id="94" dur="500" fill="hold"/>
                                        <p:tgtEl>
                                          <p:spTgt spid="36"/>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8" presetClass="entr" presetSubtype="16" fill="hold" nodeType="click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diamond(in)">
                                      <p:cBhvr>
                                        <p:cTn id="103" dur="2000"/>
                                        <p:tgtEl>
                                          <p:spTgt spid="38"/>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40"/>
                                        </p:tgtEl>
                                        <p:attrNameLst>
                                          <p:attrName>style.visibility</p:attrName>
                                        </p:attrNameLst>
                                      </p:cBhvr>
                                      <p:to>
                                        <p:strVal val="visible"/>
                                      </p:to>
                                    </p:set>
                                    <p:anim calcmode="lin" valueType="num">
                                      <p:cBhvr additive="base">
                                        <p:cTn id="108" dur="500" fill="hold"/>
                                        <p:tgtEl>
                                          <p:spTgt spid="40"/>
                                        </p:tgtEl>
                                        <p:attrNameLst>
                                          <p:attrName>ppt_x</p:attrName>
                                        </p:attrNameLst>
                                      </p:cBhvr>
                                      <p:tavLst>
                                        <p:tav tm="0">
                                          <p:val>
                                            <p:strVal val="#ppt_x"/>
                                          </p:val>
                                        </p:tav>
                                        <p:tav tm="100000">
                                          <p:val>
                                            <p:strVal val="#ppt_x"/>
                                          </p:val>
                                        </p:tav>
                                      </p:tavLst>
                                    </p:anim>
                                    <p:anim calcmode="lin" valueType="num">
                                      <p:cBhvr additive="base">
                                        <p:cTn id="109" dur="500" fill="hold"/>
                                        <p:tgtEl>
                                          <p:spTgt spid="40"/>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additive="base">
                                        <p:cTn id="112" dur="500" fill="hold"/>
                                        <p:tgtEl>
                                          <p:spTgt spid="39"/>
                                        </p:tgtEl>
                                        <p:attrNameLst>
                                          <p:attrName>ppt_x</p:attrName>
                                        </p:attrNameLst>
                                      </p:cBhvr>
                                      <p:tavLst>
                                        <p:tav tm="0">
                                          <p:val>
                                            <p:strVal val="#ppt_x"/>
                                          </p:val>
                                        </p:tav>
                                        <p:tav tm="100000">
                                          <p:val>
                                            <p:strVal val="#ppt_x"/>
                                          </p:val>
                                        </p:tav>
                                      </p:tavLst>
                                    </p:anim>
                                    <p:anim calcmode="lin" valueType="num">
                                      <p:cBhvr additive="base">
                                        <p:cTn id="113" dur="500" fill="hold"/>
                                        <p:tgtEl>
                                          <p:spTgt spid="39"/>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500" fill="hold"/>
                                        <p:tgtEl>
                                          <p:spTgt spid="41"/>
                                        </p:tgtEl>
                                        <p:attrNameLst>
                                          <p:attrName>ppt_x</p:attrName>
                                        </p:attrNameLst>
                                      </p:cBhvr>
                                      <p:tavLst>
                                        <p:tav tm="0">
                                          <p:val>
                                            <p:strVal val="#ppt_x"/>
                                          </p:val>
                                        </p:tav>
                                        <p:tav tm="100000">
                                          <p:val>
                                            <p:strVal val="#ppt_x"/>
                                          </p:val>
                                        </p:tav>
                                      </p:tavLst>
                                    </p:anim>
                                    <p:anim calcmode="lin" valueType="num">
                                      <p:cBhvr additive="base">
                                        <p:cTn id="117" dur="50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4"/>
                                        </p:tgtEl>
                                        <p:attrNameLst>
                                          <p:attrName>style.visibility</p:attrName>
                                        </p:attrNameLst>
                                      </p:cBhvr>
                                      <p:to>
                                        <p:strVal val="visible"/>
                                      </p:to>
                                    </p:set>
                                    <p:anim calcmode="lin" valueType="num">
                                      <p:cBhvr additive="base">
                                        <p:cTn id="120" dur="500" fill="hold"/>
                                        <p:tgtEl>
                                          <p:spTgt spid="44"/>
                                        </p:tgtEl>
                                        <p:attrNameLst>
                                          <p:attrName>ppt_x</p:attrName>
                                        </p:attrNameLst>
                                      </p:cBhvr>
                                      <p:tavLst>
                                        <p:tav tm="0">
                                          <p:val>
                                            <p:strVal val="#ppt_x"/>
                                          </p:val>
                                        </p:tav>
                                        <p:tav tm="100000">
                                          <p:val>
                                            <p:strVal val="#ppt_x"/>
                                          </p:val>
                                        </p:tav>
                                      </p:tavLst>
                                    </p:anim>
                                    <p:anim calcmode="lin" valueType="num">
                                      <p:cBhvr additive="base">
                                        <p:cTn id="121" dur="500" fill="hold"/>
                                        <p:tgtEl>
                                          <p:spTgt spid="44"/>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45"/>
                                        </p:tgtEl>
                                        <p:attrNameLst>
                                          <p:attrName>style.visibility</p:attrName>
                                        </p:attrNameLst>
                                      </p:cBhvr>
                                      <p:to>
                                        <p:strVal val="visible"/>
                                      </p:to>
                                    </p:set>
                                    <p:anim calcmode="lin" valueType="num">
                                      <p:cBhvr additive="base">
                                        <p:cTn id="124" dur="500" fill="hold"/>
                                        <p:tgtEl>
                                          <p:spTgt spid="45"/>
                                        </p:tgtEl>
                                        <p:attrNameLst>
                                          <p:attrName>ppt_x</p:attrName>
                                        </p:attrNameLst>
                                      </p:cBhvr>
                                      <p:tavLst>
                                        <p:tav tm="0">
                                          <p:val>
                                            <p:strVal val="#ppt_x"/>
                                          </p:val>
                                        </p:tav>
                                        <p:tav tm="100000">
                                          <p:val>
                                            <p:strVal val="#ppt_x"/>
                                          </p:val>
                                        </p:tav>
                                      </p:tavLst>
                                    </p:anim>
                                    <p:anim calcmode="lin" valueType="num">
                                      <p:cBhvr additive="base">
                                        <p:cTn id="125" dur="500" fill="hold"/>
                                        <p:tgtEl>
                                          <p:spTgt spid="45"/>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48"/>
                                        </p:tgtEl>
                                        <p:attrNameLst>
                                          <p:attrName>style.visibility</p:attrName>
                                        </p:attrNameLst>
                                      </p:cBhvr>
                                      <p:to>
                                        <p:strVal val="visible"/>
                                      </p:to>
                                    </p:set>
                                    <p:anim calcmode="lin" valueType="num">
                                      <p:cBhvr additive="base">
                                        <p:cTn id="128" dur="500" fill="hold"/>
                                        <p:tgtEl>
                                          <p:spTgt spid="48"/>
                                        </p:tgtEl>
                                        <p:attrNameLst>
                                          <p:attrName>ppt_x</p:attrName>
                                        </p:attrNameLst>
                                      </p:cBhvr>
                                      <p:tavLst>
                                        <p:tav tm="0">
                                          <p:val>
                                            <p:strVal val="#ppt_x"/>
                                          </p:val>
                                        </p:tav>
                                        <p:tav tm="100000">
                                          <p:val>
                                            <p:strVal val="#ppt_x"/>
                                          </p:val>
                                        </p:tav>
                                      </p:tavLst>
                                    </p:anim>
                                    <p:anim calcmode="lin" valueType="num">
                                      <p:cBhvr additive="base">
                                        <p:cTn id="129" dur="500" fill="hold"/>
                                        <p:tgtEl>
                                          <p:spTgt spid="48"/>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 calcmode="lin" valueType="num">
                                      <p:cBhvr additive="base">
                                        <p:cTn id="132" dur="500" fill="hold"/>
                                        <p:tgtEl>
                                          <p:spTgt spid="46"/>
                                        </p:tgtEl>
                                        <p:attrNameLst>
                                          <p:attrName>ppt_x</p:attrName>
                                        </p:attrNameLst>
                                      </p:cBhvr>
                                      <p:tavLst>
                                        <p:tav tm="0">
                                          <p:val>
                                            <p:strVal val="#ppt_x"/>
                                          </p:val>
                                        </p:tav>
                                        <p:tav tm="100000">
                                          <p:val>
                                            <p:strVal val="#ppt_x"/>
                                          </p:val>
                                        </p:tav>
                                      </p:tavLst>
                                    </p:anim>
                                    <p:anim calcmode="lin" valueType="num">
                                      <p:cBhvr additive="base">
                                        <p:cTn id="133" dur="500" fill="hold"/>
                                        <p:tgtEl>
                                          <p:spTgt spid="46"/>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47"/>
                                        </p:tgtEl>
                                        <p:attrNameLst>
                                          <p:attrName>style.visibility</p:attrName>
                                        </p:attrNameLst>
                                      </p:cBhvr>
                                      <p:to>
                                        <p:strVal val="visible"/>
                                      </p:to>
                                    </p:set>
                                    <p:anim calcmode="lin" valueType="num">
                                      <p:cBhvr additive="base">
                                        <p:cTn id="136" dur="500" fill="hold"/>
                                        <p:tgtEl>
                                          <p:spTgt spid="47"/>
                                        </p:tgtEl>
                                        <p:attrNameLst>
                                          <p:attrName>ppt_x</p:attrName>
                                        </p:attrNameLst>
                                      </p:cBhvr>
                                      <p:tavLst>
                                        <p:tav tm="0">
                                          <p:val>
                                            <p:strVal val="#ppt_x"/>
                                          </p:val>
                                        </p:tav>
                                        <p:tav tm="100000">
                                          <p:val>
                                            <p:strVal val="#ppt_x"/>
                                          </p:val>
                                        </p:tav>
                                      </p:tavLst>
                                    </p:anim>
                                    <p:anim calcmode="lin" valueType="num">
                                      <p:cBhvr additive="base">
                                        <p:cTn id="137"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 presetClass="entr" presetSubtype="4" fill="hold" nodeType="clickEffect">
                                  <p:stCondLst>
                                    <p:cond delay="0"/>
                                  </p:stCondLst>
                                  <p:childTnLst>
                                    <p:set>
                                      <p:cBhvr>
                                        <p:cTn id="141" dur="1" fill="hold">
                                          <p:stCondLst>
                                            <p:cond delay="0"/>
                                          </p:stCondLst>
                                        </p:cTn>
                                        <p:tgtEl>
                                          <p:spTgt spid="25"/>
                                        </p:tgtEl>
                                        <p:attrNameLst>
                                          <p:attrName>style.visibility</p:attrName>
                                        </p:attrNameLst>
                                      </p:cBhvr>
                                      <p:to>
                                        <p:strVal val="visible"/>
                                      </p:to>
                                    </p:set>
                                    <p:anim calcmode="lin" valueType="num">
                                      <p:cBhvr additive="base">
                                        <p:cTn id="142" dur="500" fill="hold"/>
                                        <p:tgtEl>
                                          <p:spTgt spid="25"/>
                                        </p:tgtEl>
                                        <p:attrNameLst>
                                          <p:attrName>ppt_x</p:attrName>
                                        </p:attrNameLst>
                                      </p:cBhvr>
                                      <p:tavLst>
                                        <p:tav tm="0">
                                          <p:val>
                                            <p:strVal val="#ppt_x"/>
                                          </p:val>
                                        </p:tav>
                                        <p:tav tm="100000">
                                          <p:val>
                                            <p:strVal val="#ppt_x"/>
                                          </p:val>
                                        </p:tav>
                                      </p:tavLst>
                                    </p:anim>
                                    <p:anim calcmode="lin" valueType="num">
                                      <p:cBhvr additive="base">
                                        <p:cTn id="14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26" grpId="0"/>
      <p:bldP spid="27" grpId="0"/>
      <p:bldP spid="29" grpId="0"/>
      <p:bldP spid="30" grpId="0"/>
      <p:bldP spid="31" grpId="0"/>
      <p:bldP spid="32" grpId="0"/>
      <p:bldP spid="34" grpId="0"/>
      <p:bldP spid="35" grpId="0"/>
      <p:bldP spid="36" grpId="0"/>
      <p:bldP spid="37" grpId="0"/>
      <p:bldP spid="39" grpId="0"/>
      <p:bldP spid="40" grpId="0"/>
      <p:bldP spid="41" grpId="0"/>
      <p:bldP spid="44" grpId="0"/>
      <p:bldP spid="45" grpId="0"/>
      <p:bldP spid="46" grpId="0"/>
      <p:bldP spid="47" grpId="0"/>
      <p:bldP spid="4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a:extLst>
              <a:ext uri="{FF2B5EF4-FFF2-40B4-BE49-F238E27FC236}">
                <a16:creationId xmlns:a16="http://schemas.microsoft.com/office/drawing/2014/main" id="{BD4DA8E2-B23B-40A0-A520-CDE20771231A}"/>
              </a:ext>
            </a:extLst>
          </p:cNvPr>
          <p:cNvGrpSpPr>
            <a:grpSpLocks/>
          </p:cNvGrpSpPr>
          <p:nvPr/>
        </p:nvGrpSpPr>
        <p:grpSpPr bwMode="auto">
          <a:xfrm>
            <a:off x="2478088" y="304800"/>
            <a:ext cx="4303712" cy="3116263"/>
            <a:chOff x="2454812" y="921911"/>
            <a:chExt cx="3717388" cy="1946637"/>
          </a:xfrm>
        </p:grpSpPr>
        <p:cxnSp>
          <p:nvCxnSpPr>
            <p:cNvPr id="38925" name="AutoShape 4">
              <a:extLst>
                <a:ext uri="{FF2B5EF4-FFF2-40B4-BE49-F238E27FC236}">
                  <a16:creationId xmlns:a16="http://schemas.microsoft.com/office/drawing/2014/main" id="{B12D958E-8FFA-44BE-A557-3B3D87EC21E1}"/>
                </a:ext>
              </a:extLst>
            </p:cNvPr>
            <p:cNvCxnSpPr>
              <a:cxnSpLocks noChangeShapeType="1"/>
            </p:cNvCxnSpPr>
            <p:nvPr/>
          </p:nvCxnSpPr>
          <p:spPr bwMode="auto">
            <a:xfrm>
              <a:off x="2637641" y="1800664"/>
              <a:ext cx="3382159"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8926" name="AutoShape 5">
              <a:extLst>
                <a:ext uri="{FF2B5EF4-FFF2-40B4-BE49-F238E27FC236}">
                  <a16:creationId xmlns:a16="http://schemas.microsoft.com/office/drawing/2014/main" id="{72F1D58E-2A95-44AF-A37D-65341B63E669}"/>
                </a:ext>
              </a:extLst>
            </p:cNvPr>
            <p:cNvCxnSpPr>
              <a:cxnSpLocks noChangeShapeType="1"/>
            </p:cNvCxnSpPr>
            <p:nvPr/>
          </p:nvCxnSpPr>
          <p:spPr bwMode="auto">
            <a:xfrm rot="16200000" flipH="1">
              <a:off x="2196496" y="1363899"/>
              <a:ext cx="873529"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8927" name="AutoShape 6">
              <a:extLst>
                <a:ext uri="{FF2B5EF4-FFF2-40B4-BE49-F238E27FC236}">
                  <a16:creationId xmlns:a16="http://schemas.microsoft.com/office/drawing/2014/main" id="{836530FB-0E2E-4F4D-BC9B-3EFE22FFC149}"/>
                </a:ext>
              </a:extLst>
            </p:cNvPr>
            <p:cNvCxnSpPr>
              <a:cxnSpLocks noChangeShapeType="1"/>
            </p:cNvCxnSpPr>
            <p:nvPr/>
          </p:nvCxnSpPr>
          <p:spPr bwMode="auto">
            <a:xfrm>
              <a:off x="4471881" y="1816877"/>
              <a:ext cx="1739" cy="103774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8928" name="AutoShape 11">
              <a:extLst>
                <a:ext uri="{FF2B5EF4-FFF2-40B4-BE49-F238E27FC236}">
                  <a16:creationId xmlns:a16="http://schemas.microsoft.com/office/drawing/2014/main" id="{802F5565-2626-47E4-ACB5-5C6F083133EE}"/>
                </a:ext>
              </a:extLst>
            </p:cNvPr>
            <p:cNvCxnSpPr>
              <a:cxnSpLocks noChangeShapeType="1"/>
            </p:cNvCxnSpPr>
            <p:nvPr/>
          </p:nvCxnSpPr>
          <p:spPr bwMode="auto">
            <a:xfrm rot="10800000">
              <a:off x="4267201" y="2867464"/>
              <a:ext cx="429941" cy="1084"/>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sp>
          <p:nvSpPr>
            <p:cNvPr id="38929" name="Freeform 19">
              <a:extLst>
                <a:ext uri="{FF2B5EF4-FFF2-40B4-BE49-F238E27FC236}">
                  <a16:creationId xmlns:a16="http://schemas.microsoft.com/office/drawing/2014/main" id="{B717030E-77BC-46FD-ACE6-4863E6EC3DA4}"/>
                </a:ext>
              </a:extLst>
            </p:cNvPr>
            <p:cNvSpPr>
              <a:spLocks/>
            </p:cNvSpPr>
            <p:nvPr/>
          </p:nvSpPr>
          <p:spPr bwMode="auto">
            <a:xfrm>
              <a:off x="3529959" y="1656688"/>
              <a:ext cx="516622" cy="161059"/>
            </a:xfrm>
            <a:custGeom>
              <a:avLst/>
              <a:gdLst>
                <a:gd name="T0" fmla="*/ 0 w 636"/>
                <a:gd name="T1" fmla="*/ 161059 h 304"/>
                <a:gd name="T2" fmla="*/ 244502 w 636"/>
                <a:gd name="T3" fmla="*/ 1589 h 304"/>
                <a:gd name="T4" fmla="*/ 516622 w 636"/>
                <a:gd name="T5" fmla="*/ 152582 h 304"/>
                <a:gd name="T6" fmla="*/ 0 60000 65536"/>
                <a:gd name="T7" fmla="*/ 0 60000 65536"/>
                <a:gd name="T8" fmla="*/ 0 60000 65536"/>
                <a:gd name="T9" fmla="*/ 0 w 636"/>
                <a:gd name="T10" fmla="*/ 0 h 304"/>
                <a:gd name="T11" fmla="*/ 636 w 636"/>
                <a:gd name="T12" fmla="*/ 304 h 304"/>
              </a:gdLst>
              <a:ahLst/>
              <a:cxnLst>
                <a:cxn ang="T6">
                  <a:pos x="T0" y="T1"/>
                </a:cxn>
                <a:cxn ang="T7">
                  <a:pos x="T2" y="T3"/>
                </a:cxn>
                <a:cxn ang="T8">
                  <a:pos x="T4" y="T5"/>
                </a:cxn>
              </a:cxnLst>
              <a:rect l="T9" t="T10" r="T11" b="T12"/>
              <a:pathLst>
                <a:path w="636" h="304">
                  <a:moveTo>
                    <a:pt x="0" y="304"/>
                  </a:moveTo>
                  <a:cubicBezTo>
                    <a:pt x="97" y="155"/>
                    <a:pt x="195" y="6"/>
                    <a:pt x="301" y="3"/>
                  </a:cubicBezTo>
                  <a:cubicBezTo>
                    <a:pt x="407" y="0"/>
                    <a:pt x="580" y="241"/>
                    <a:pt x="636" y="288"/>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38930" name="Freeform 20">
              <a:extLst>
                <a:ext uri="{FF2B5EF4-FFF2-40B4-BE49-F238E27FC236}">
                  <a16:creationId xmlns:a16="http://schemas.microsoft.com/office/drawing/2014/main" id="{ABE60C0D-A6D4-4131-AF98-CE695896E4BB}"/>
                </a:ext>
              </a:extLst>
            </p:cNvPr>
            <p:cNvSpPr>
              <a:spLocks/>
            </p:cNvSpPr>
            <p:nvPr/>
          </p:nvSpPr>
          <p:spPr bwMode="auto">
            <a:xfrm>
              <a:off x="4063106" y="1627959"/>
              <a:ext cx="405296" cy="188918"/>
            </a:xfrm>
            <a:custGeom>
              <a:avLst/>
              <a:gdLst>
                <a:gd name="T0" fmla="*/ 0 w 636"/>
                <a:gd name="T1" fmla="*/ 188918 h 304"/>
                <a:gd name="T2" fmla="*/ 191815 w 636"/>
                <a:gd name="T3" fmla="*/ 1864 h 304"/>
                <a:gd name="T4" fmla="*/ 405296 w 636"/>
                <a:gd name="T5" fmla="*/ 178975 h 304"/>
                <a:gd name="T6" fmla="*/ 0 60000 65536"/>
                <a:gd name="T7" fmla="*/ 0 60000 65536"/>
                <a:gd name="T8" fmla="*/ 0 60000 65536"/>
                <a:gd name="T9" fmla="*/ 0 w 636"/>
                <a:gd name="T10" fmla="*/ 0 h 304"/>
                <a:gd name="T11" fmla="*/ 636 w 636"/>
                <a:gd name="T12" fmla="*/ 304 h 304"/>
              </a:gdLst>
              <a:ahLst/>
              <a:cxnLst>
                <a:cxn ang="T6">
                  <a:pos x="T0" y="T1"/>
                </a:cxn>
                <a:cxn ang="T7">
                  <a:pos x="T2" y="T3"/>
                </a:cxn>
                <a:cxn ang="T8">
                  <a:pos x="T4" y="T5"/>
                </a:cxn>
              </a:cxnLst>
              <a:rect l="T9" t="T10" r="T11" b="T12"/>
              <a:pathLst>
                <a:path w="636" h="304">
                  <a:moveTo>
                    <a:pt x="0" y="304"/>
                  </a:moveTo>
                  <a:cubicBezTo>
                    <a:pt x="97" y="155"/>
                    <a:pt x="195" y="6"/>
                    <a:pt x="301" y="3"/>
                  </a:cubicBezTo>
                  <a:cubicBezTo>
                    <a:pt x="407" y="0"/>
                    <a:pt x="580" y="241"/>
                    <a:pt x="636" y="288"/>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cxnSp>
          <p:nvCxnSpPr>
            <p:cNvPr id="38931" name="AutoShape 31">
              <a:extLst>
                <a:ext uri="{FF2B5EF4-FFF2-40B4-BE49-F238E27FC236}">
                  <a16:creationId xmlns:a16="http://schemas.microsoft.com/office/drawing/2014/main" id="{E5F567DE-931B-4E64-BB62-28E2EA4CBAC1}"/>
                </a:ext>
              </a:extLst>
            </p:cNvPr>
            <p:cNvCxnSpPr>
              <a:cxnSpLocks noChangeShapeType="1"/>
            </p:cNvCxnSpPr>
            <p:nvPr/>
          </p:nvCxnSpPr>
          <p:spPr bwMode="auto">
            <a:xfrm>
              <a:off x="2831407" y="1059464"/>
              <a:ext cx="0" cy="1392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932" name="AutoShape 32">
              <a:extLst>
                <a:ext uri="{FF2B5EF4-FFF2-40B4-BE49-F238E27FC236}">
                  <a16:creationId xmlns:a16="http://schemas.microsoft.com/office/drawing/2014/main" id="{4084C8D3-5074-41C9-9509-A7C5BAA08AED}"/>
                </a:ext>
              </a:extLst>
            </p:cNvPr>
            <p:cNvCxnSpPr>
              <a:cxnSpLocks noChangeShapeType="1"/>
            </p:cNvCxnSpPr>
            <p:nvPr/>
          </p:nvCxnSpPr>
          <p:spPr bwMode="auto">
            <a:xfrm>
              <a:off x="2454812" y="921911"/>
              <a:ext cx="376595" cy="1588"/>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sp>
          <p:nvSpPr>
            <p:cNvPr id="38933" name="AutoShape 7">
              <a:extLst>
                <a:ext uri="{FF2B5EF4-FFF2-40B4-BE49-F238E27FC236}">
                  <a16:creationId xmlns:a16="http://schemas.microsoft.com/office/drawing/2014/main" id="{4A581BEE-07DB-435B-854A-D5F04CC4F8ED}"/>
                </a:ext>
              </a:extLst>
            </p:cNvPr>
            <p:cNvSpPr>
              <a:spLocks noChangeArrowheads="1"/>
            </p:cNvSpPr>
            <p:nvPr/>
          </p:nvSpPr>
          <p:spPr bwMode="auto">
            <a:xfrm>
              <a:off x="5867793" y="1800664"/>
              <a:ext cx="304407" cy="160188"/>
            </a:xfrm>
            <a:prstGeom prst="triangle">
              <a:avLst>
                <a:gd name="adj" fmla="val 50000"/>
              </a:avLst>
            </a:prstGeom>
            <a:solidFill>
              <a:srgbClr val="FFFF00"/>
            </a:solidFill>
            <a:ln w="3810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grpSp>
          <p:nvGrpSpPr>
            <p:cNvPr id="38934" name="Group 39">
              <a:extLst>
                <a:ext uri="{FF2B5EF4-FFF2-40B4-BE49-F238E27FC236}">
                  <a16:creationId xmlns:a16="http://schemas.microsoft.com/office/drawing/2014/main" id="{73D958D8-45EE-4745-825D-E5DE98B3E8C3}"/>
                </a:ext>
              </a:extLst>
            </p:cNvPr>
            <p:cNvGrpSpPr>
              <a:grpSpLocks/>
            </p:cNvGrpSpPr>
            <p:nvPr/>
          </p:nvGrpSpPr>
          <p:grpSpPr bwMode="auto">
            <a:xfrm>
              <a:off x="4696265" y="1593045"/>
              <a:ext cx="1130519" cy="228449"/>
              <a:chOff x="3352801" y="1316381"/>
              <a:chExt cx="1130519" cy="228449"/>
            </a:xfrm>
          </p:grpSpPr>
          <p:cxnSp>
            <p:nvCxnSpPr>
              <p:cNvPr id="13" name="Straight Arrow Connector 12">
                <a:extLst>
                  <a:ext uri="{FF2B5EF4-FFF2-40B4-BE49-F238E27FC236}">
                    <a16:creationId xmlns:a16="http://schemas.microsoft.com/office/drawing/2014/main" id="{092CF82D-EF12-436A-9016-2CBD802C1A6C}"/>
                  </a:ext>
                </a:extLst>
              </p:cNvPr>
              <p:cNvCxnSpPr/>
              <p:nvPr/>
            </p:nvCxnSpPr>
            <p:spPr>
              <a:xfrm rot="5400000">
                <a:off x="3239942" y="1429960"/>
                <a:ext cx="228083" cy="13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1AEE4CF-4B6C-450B-BC92-4B871575BA4C}"/>
                  </a:ext>
                </a:extLst>
              </p:cNvPr>
              <p:cNvCxnSpPr/>
              <p:nvPr/>
            </p:nvCxnSpPr>
            <p:spPr>
              <a:xfrm rot="5400000">
                <a:off x="3482650" y="1429960"/>
                <a:ext cx="228083" cy="13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5E12599-62A3-4027-B0FA-836F93CBF477}"/>
                  </a:ext>
                </a:extLst>
              </p:cNvPr>
              <p:cNvCxnSpPr/>
              <p:nvPr/>
            </p:nvCxnSpPr>
            <p:spPr>
              <a:xfrm rot="5400000">
                <a:off x="3771977" y="1429960"/>
                <a:ext cx="228083" cy="13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952B576-B6B0-4580-994C-D65718678B48}"/>
                  </a:ext>
                </a:extLst>
              </p:cNvPr>
              <p:cNvCxnSpPr/>
              <p:nvPr/>
            </p:nvCxnSpPr>
            <p:spPr>
              <a:xfrm rot="5400000">
                <a:off x="4076389" y="1429960"/>
                <a:ext cx="228083" cy="13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01F4BE5-B6D0-4450-8A5A-E733330CE123}"/>
                  </a:ext>
                </a:extLst>
              </p:cNvPr>
              <p:cNvCxnSpPr/>
              <p:nvPr/>
            </p:nvCxnSpPr>
            <p:spPr>
              <a:xfrm rot="5400000">
                <a:off x="4368460" y="1429960"/>
                <a:ext cx="228083" cy="13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F923E023-F6CA-43BD-A4DC-39B927D43243}"/>
                </a:ext>
              </a:extLst>
            </p:cNvPr>
            <p:cNvCxnSpPr/>
            <p:nvPr/>
          </p:nvCxnSpPr>
          <p:spPr>
            <a:xfrm rot="5400000">
              <a:off x="4038521" y="2334526"/>
              <a:ext cx="533515" cy="3798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DA31F3A-76FD-46D1-A01B-04181935A252}"/>
                </a:ext>
              </a:extLst>
            </p:cNvPr>
            <p:cNvCxnSpPr/>
            <p:nvPr/>
          </p:nvCxnSpPr>
          <p:spPr>
            <a:xfrm>
              <a:off x="4120849" y="2791198"/>
              <a:ext cx="381200" cy="19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4E25428-33B8-42DC-90AC-A5E571A78A46}"/>
                </a:ext>
              </a:extLst>
            </p:cNvPr>
            <p:cNvCxnSpPr/>
            <p:nvPr/>
          </p:nvCxnSpPr>
          <p:spPr>
            <a:xfrm>
              <a:off x="4288138" y="2563115"/>
              <a:ext cx="227623" cy="9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02718DF7-C067-4663-915C-554C2BF991C7}"/>
              </a:ext>
            </a:extLst>
          </p:cNvPr>
          <p:cNvSpPr txBox="1">
            <a:spLocks noChangeArrowheads="1"/>
          </p:cNvSpPr>
          <p:nvPr/>
        </p:nvSpPr>
        <p:spPr bwMode="auto">
          <a:xfrm>
            <a:off x="3048000" y="4114800"/>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FF00FF"/>
                </a:solidFill>
              </a:rPr>
              <a:t>Draw SFD &amp; BMD</a:t>
            </a:r>
          </a:p>
        </p:txBody>
      </p:sp>
      <p:grpSp>
        <p:nvGrpSpPr>
          <p:cNvPr id="4" name="Group 35">
            <a:extLst>
              <a:ext uri="{FF2B5EF4-FFF2-40B4-BE49-F238E27FC236}">
                <a16:creationId xmlns:a16="http://schemas.microsoft.com/office/drawing/2014/main" id="{4E84E18A-30B3-4920-8C39-A093920CFCA2}"/>
              </a:ext>
            </a:extLst>
          </p:cNvPr>
          <p:cNvGrpSpPr>
            <a:grpSpLocks/>
          </p:cNvGrpSpPr>
          <p:nvPr/>
        </p:nvGrpSpPr>
        <p:grpSpPr bwMode="auto">
          <a:xfrm>
            <a:off x="2317750" y="392113"/>
            <a:ext cx="2787650" cy="2952750"/>
            <a:chOff x="2317952" y="392041"/>
            <a:chExt cx="2787447" cy="2953247"/>
          </a:xfrm>
        </p:grpSpPr>
        <p:sp>
          <p:nvSpPr>
            <p:cNvPr id="29" name="Freeform 28">
              <a:extLst>
                <a:ext uri="{FF2B5EF4-FFF2-40B4-BE49-F238E27FC236}">
                  <a16:creationId xmlns:a16="http://schemas.microsoft.com/office/drawing/2014/main" id="{980BEDA6-8684-46C5-B16F-BD1A6A905FD7}"/>
                </a:ext>
              </a:extLst>
            </p:cNvPr>
            <p:cNvSpPr/>
            <p:nvPr/>
          </p:nvSpPr>
          <p:spPr>
            <a:xfrm rot="4573144">
              <a:off x="2575876" y="191263"/>
              <a:ext cx="220699" cy="622255"/>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3333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0" name="Freeform 29">
              <a:extLst>
                <a:ext uri="{FF2B5EF4-FFF2-40B4-BE49-F238E27FC236}">
                  <a16:creationId xmlns:a16="http://schemas.microsoft.com/office/drawing/2014/main" id="{08C0ECA4-0CE8-411F-9D9A-9C328301899D}"/>
                </a:ext>
              </a:extLst>
            </p:cNvPr>
            <p:cNvSpPr/>
            <p:nvPr/>
          </p:nvSpPr>
          <p:spPr>
            <a:xfrm rot="4573144" flipH="1">
              <a:off x="2536195" y="1158214"/>
              <a:ext cx="185768" cy="622255"/>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3333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1" name="Freeform 30">
              <a:extLst>
                <a:ext uri="{FF2B5EF4-FFF2-40B4-BE49-F238E27FC236}">
                  <a16:creationId xmlns:a16="http://schemas.microsoft.com/office/drawing/2014/main" id="{F34EFC31-EBA6-49CA-9C7D-A03892CC18CF}"/>
                </a:ext>
              </a:extLst>
            </p:cNvPr>
            <p:cNvSpPr/>
            <p:nvPr/>
          </p:nvSpPr>
          <p:spPr>
            <a:xfrm rot="1167593">
              <a:off x="2825915" y="1430441"/>
              <a:ext cx="176200" cy="608114"/>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3333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2" name="Freeform 31">
              <a:extLst>
                <a:ext uri="{FF2B5EF4-FFF2-40B4-BE49-F238E27FC236}">
                  <a16:creationId xmlns:a16="http://schemas.microsoft.com/office/drawing/2014/main" id="{99EA9126-146F-4E3D-BCF1-3DE9385A2099}"/>
                </a:ext>
              </a:extLst>
            </p:cNvPr>
            <p:cNvSpPr/>
            <p:nvPr/>
          </p:nvSpPr>
          <p:spPr>
            <a:xfrm rot="1167593" flipH="1">
              <a:off x="4518067" y="1320884"/>
              <a:ext cx="196836" cy="627169"/>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3333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3" name="Freeform 32">
              <a:extLst>
                <a:ext uri="{FF2B5EF4-FFF2-40B4-BE49-F238E27FC236}">
                  <a16:creationId xmlns:a16="http://schemas.microsoft.com/office/drawing/2014/main" id="{39842DBD-FF37-4C34-9759-AC9570ADFA52}"/>
                </a:ext>
              </a:extLst>
            </p:cNvPr>
            <p:cNvSpPr/>
            <p:nvPr/>
          </p:nvSpPr>
          <p:spPr>
            <a:xfrm rot="16427730" flipH="1">
              <a:off x="4702982" y="1701218"/>
              <a:ext cx="130197" cy="531774"/>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3333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4" name="Freeform 33">
              <a:extLst>
                <a:ext uri="{FF2B5EF4-FFF2-40B4-BE49-F238E27FC236}">
                  <a16:creationId xmlns:a16="http://schemas.microsoft.com/office/drawing/2014/main" id="{A32BD669-D2E7-4EFA-8365-C8E64353CE87}"/>
                </a:ext>
              </a:extLst>
            </p:cNvPr>
            <p:cNvSpPr/>
            <p:nvPr/>
          </p:nvSpPr>
          <p:spPr>
            <a:xfrm rot="16200000">
              <a:off x="4779176" y="3019066"/>
              <a:ext cx="119083" cy="533361"/>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3333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5" name="Freeform 34">
              <a:extLst>
                <a:ext uri="{FF2B5EF4-FFF2-40B4-BE49-F238E27FC236}">
                  <a16:creationId xmlns:a16="http://schemas.microsoft.com/office/drawing/2014/main" id="{B4E83095-B733-4B45-8CEC-9F196E7976C8}"/>
                </a:ext>
              </a:extLst>
            </p:cNvPr>
            <p:cNvSpPr/>
            <p:nvPr/>
          </p:nvSpPr>
          <p:spPr>
            <a:xfrm rot="20893715">
              <a:off x="4905389" y="1376457"/>
              <a:ext cx="180962" cy="538253"/>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3333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sp>
        <p:nvSpPr>
          <p:cNvPr id="37" name="TextBox 36">
            <a:extLst>
              <a:ext uri="{FF2B5EF4-FFF2-40B4-BE49-F238E27FC236}">
                <a16:creationId xmlns:a16="http://schemas.microsoft.com/office/drawing/2014/main" id="{DA7A04AF-8589-4E7F-B75A-BF272145FF3F}"/>
              </a:ext>
            </a:extLst>
          </p:cNvPr>
          <p:cNvSpPr txBox="1"/>
          <p:nvPr/>
        </p:nvSpPr>
        <p:spPr>
          <a:xfrm>
            <a:off x="5715000" y="5410200"/>
            <a:ext cx="2819400" cy="523875"/>
          </a:xfrm>
          <a:prstGeom prst="rect">
            <a:avLst/>
          </a:prstGeom>
          <a:noFill/>
        </p:spPr>
        <p:txBody>
          <a:bodyPr>
            <a:spAutoFit/>
          </a:bodyPr>
          <a:lstStyle/>
          <a:p>
            <a:pPr eaLnBrk="1" fontAlgn="auto" hangingPunct="1">
              <a:spcBef>
                <a:spcPts val="0"/>
              </a:spcBef>
              <a:spcAft>
                <a:spcPts val="0"/>
              </a:spcAft>
              <a:defRPr/>
            </a:pPr>
            <a:r>
              <a:rPr lang="en-US" sz="2800" b="1" u="sng" dirty="0">
                <a:latin typeface="+mj-lt"/>
              </a:rPr>
              <a:t>Assignment</a:t>
            </a:r>
            <a:r>
              <a:rPr lang="en-US" sz="2800" b="1" u="sng" dirty="0">
                <a:latin typeface="+mn-lt"/>
              </a:rPr>
              <a:t> No.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diamond(in)">
                                      <p:cBhvr>
                                        <p:cTn id="24"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99E3DA-E54C-4D12-899B-9BAE4F1A2A76}"/>
              </a:ext>
            </a:extLst>
          </p:cNvPr>
          <p:cNvSpPr txBox="1"/>
          <p:nvPr/>
        </p:nvSpPr>
        <p:spPr>
          <a:xfrm>
            <a:off x="2895600" y="0"/>
            <a:ext cx="2819400" cy="523875"/>
          </a:xfrm>
          <a:prstGeom prst="rect">
            <a:avLst/>
          </a:prstGeom>
          <a:noFill/>
        </p:spPr>
        <p:txBody>
          <a:bodyPr>
            <a:spAutoFit/>
          </a:bodyPr>
          <a:lstStyle/>
          <a:p>
            <a:pPr eaLnBrk="1" fontAlgn="auto" hangingPunct="1">
              <a:spcBef>
                <a:spcPts val="0"/>
              </a:spcBef>
              <a:spcAft>
                <a:spcPts val="0"/>
              </a:spcAft>
              <a:defRPr/>
            </a:pPr>
            <a:r>
              <a:rPr lang="en-US" sz="2800" b="1" u="sng" dirty="0">
                <a:latin typeface="+mj-lt"/>
              </a:rPr>
              <a:t>Assignment</a:t>
            </a:r>
            <a:r>
              <a:rPr lang="en-US" sz="2800" b="1" u="sng" dirty="0">
                <a:latin typeface="+mn-lt"/>
              </a:rPr>
              <a:t> No. 4</a:t>
            </a:r>
          </a:p>
        </p:txBody>
      </p:sp>
      <p:grpSp>
        <p:nvGrpSpPr>
          <p:cNvPr id="3" name="Group 115">
            <a:extLst>
              <a:ext uri="{FF2B5EF4-FFF2-40B4-BE49-F238E27FC236}">
                <a16:creationId xmlns:a16="http://schemas.microsoft.com/office/drawing/2014/main" id="{757FF4AF-742F-48FF-95F0-58258D61EC0D}"/>
              </a:ext>
            </a:extLst>
          </p:cNvPr>
          <p:cNvGrpSpPr>
            <a:grpSpLocks/>
          </p:cNvGrpSpPr>
          <p:nvPr/>
        </p:nvGrpSpPr>
        <p:grpSpPr bwMode="auto">
          <a:xfrm>
            <a:off x="2514600" y="1066800"/>
            <a:ext cx="3962400" cy="1965325"/>
            <a:chOff x="1981200" y="3200403"/>
            <a:chExt cx="3962400" cy="1966058"/>
          </a:xfrm>
        </p:grpSpPr>
        <p:cxnSp>
          <p:nvCxnSpPr>
            <p:cNvPr id="39940" name="AutoShape 4">
              <a:extLst>
                <a:ext uri="{FF2B5EF4-FFF2-40B4-BE49-F238E27FC236}">
                  <a16:creationId xmlns:a16="http://schemas.microsoft.com/office/drawing/2014/main" id="{B32D27EB-5763-43E0-8732-12E2FCA21CA0}"/>
                </a:ext>
              </a:extLst>
            </p:cNvPr>
            <p:cNvCxnSpPr>
              <a:cxnSpLocks noChangeShapeType="1"/>
            </p:cNvCxnSpPr>
            <p:nvPr/>
          </p:nvCxnSpPr>
          <p:spPr bwMode="auto">
            <a:xfrm>
              <a:off x="2409041" y="4098577"/>
              <a:ext cx="3382159"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9941" name="AutoShape 5">
              <a:extLst>
                <a:ext uri="{FF2B5EF4-FFF2-40B4-BE49-F238E27FC236}">
                  <a16:creationId xmlns:a16="http://schemas.microsoft.com/office/drawing/2014/main" id="{9AA13064-8E1D-4C08-9347-DFAAE140DFEE}"/>
                </a:ext>
              </a:extLst>
            </p:cNvPr>
            <p:cNvCxnSpPr>
              <a:cxnSpLocks noChangeShapeType="1"/>
            </p:cNvCxnSpPr>
            <p:nvPr/>
          </p:nvCxnSpPr>
          <p:spPr bwMode="auto">
            <a:xfrm rot="16200000" flipH="1">
              <a:off x="1540685" y="4089023"/>
              <a:ext cx="1727954"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9942" name="AutoShape 6">
              <a:extLst>
                <a:ext uri="{FF2B5EF4-FFF2-40B4-BE49-F238E27FC236}">
                  <a16:creationId xmlns:a16="http://schemas.microsoft.com/office/drawing/2014/main" id="{4A8C4915-5DB1-4B84-899E-F7CEFD4B706E}"/>
                </a:ext>
              </a:extLst>
            </p:cNvPr>
            <p:cNvCxnSpPr>
              <a:cxnSpLocks noChangeShapeType="1"/>
            </p:cNvCxnSpPr>
            <p:nvPr/>
          </p:nvCxnSpPr>
          <p:spPr bwMode="auto">
            <a:xfrm>
              <a:off x="4243281" y="4114790"/>
              <a:ext cx="1739" cy="103774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9943" name="AutoShape 11">
              <a:extLst>
                <a:ext uri="{FF2B5EF4-FFF2-40B4-BE49-F238E27FC236}">
                  <a16:creationId xmlns:a16="http://schemas.microsoft.com/office/drawing/2014/main" id="{57385483-4FD7-4AA3-90CF-5FB092DC9538}"/>
                </a:ext>
              </a:extLst>
            </p:cNvPr>
            <p:cNvCxnSpPr>
              <a:cxnSpLocks noChangeShapeType="1"/>
            </p:cNvCxnSpPr>
            <p:nvPr/>
          </p:nvCxnSpPr>
          <p:spPr bwMode="auto">
            <a:xfrm rot="10800000">
              <a:off x="4038601" y="5165377"/>
              <a:ext cx="429941" cy="1084"/>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39944" name="AutoShape 31">
              <a:extLst>
                <a:ext uri="{FF2B5EF4-FFF2-40B4-BE49-F238E27FC236}">
                  <a16:creationId xmlns:a16="http://schemas.microsoft.com/office/drawing/2014/main" id="{B78E47E5-1531-42ED-A4D6-FCBB1C6F7837}"/>
                </a:ext>
              </a:extLst>
            </p:cNvPr>
            <p:cNvCxnSpPr>
              <a:cxnSpLocks noChangeShapeType="1"/>
            </p:cNvCxnSpPr>
            <p:nvPr/>
          </p:nvCxnSpPr>
          <p:spPr bwMode="auto">
            <a:xfrm>
              <a:off x="2602807" y="3357377"/>
              <a:ext cx="0" cy="1392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945" name="AutoShape 32">
              <a:extLst>
                <a:ext uri="{FF2B5EF4-FFF2-40B4-BE49-F238E27FC236}">
                  <a16:creationId xmlns:a16="http://schemas.microsoft.com/office/drawing/2014/main" id="{FD235E58-7048-4429-A4E9-3359F2076683}"/>
                </a:ext>
              </a:extLst>
            </p:cNvPr>
            <p:cNvCxnSpPr>
              <a:cxnSpLocks noChangeShapeType="1"/>
            </p:cNvCxnSpPr>
            <p:nvPr/>
          </p:nvCxnSpPr>
          <p:spPr bwMode="auto">
            <a:xfrm>
              <a:off x="2226212" y="3219824"/>
              <a:ext cx="376595" cy="1588"/>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sp>
          <p:nvSpPr>
            <p:cNvPr id="39946" name="AutoShape 7">
              <a:extLst>
                <a:ext uri="{FF2B5EF4-FFF2-40B4-BE49-F238E27FC236}">
                  <a16:creationId xmlns:a16="http://schemas.microsoft.com/office/drawing/2014/main" id="{C1365A7B-33D0-4C8F-963F-361602A4C8E2}"/>
                </a:ext>
              </a:extLst>
            </p:cNvPr>
            <p:cNvSpPr>
              <a:spLocks noChangeArrowheads="1"/>
            </p:cNvSpPr>
            <p:nvPr/>
          </p:nvSpPr>
          <p:spPr bwMode="auto">
            <a:xfrm>
              <a:off x="5639193" y="4098577"/>
              <a:ext cx="304407" cy="160188"/>
            </a:xfrm>
            <a:prstGeom prst="triangle">
              <a:avLst>
                <a:gd name="adj" fmla="val 50000"/>
              </a:avLst>
            </a:prstGeom>
            <a:solidFill>
              <a:srgbClr val="FFFF00"/>
            </a:solidFill>
            <a:ln w="3810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cxnSp>
          <p:nvCxnSpPr>
            <p:cNvPr id="66" name="Straight Connector 65">
              <a:extLst>
                <a:ext uri="{FF2B5EF4-FFF2-40B4-BE49-F238E27FC236}">
                  <a16:creationId xmlns:a16="http://schemas.microsoft.com/office/drawing/2014/main" id="{BC197E55-F8B3-4480-A60D-7C6E5E8B42F8}"/>
                </a:ext>
              </a:extLst>
            </p:cNvPr>
            <p:cNvCxnSpPr/>
            <p:nvPr/>
          </p:nvCxnSpPr>
          <p:spPr>
            <a:xfrm rot="5400000">
              <a:off x="3809901" y="4631346"/>
              <a:ext cx="533599"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E0D859A-E8C8-4F63-9F90-8379FD310C1C}"/>
                </a:ext>
              </a:extLst>
            </p:cNvPr>
            <p:cNvCxnSpPr/>
            <p:nvPr/>
          </p:nvCxnSpPr>
          <p:spPr>
            <a:xfrm>
              <a:off x="3892550" y="5088645"/>
              <a:ext cx="381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52E2B089-BF40-4211-8F8C-9BE5B3519036}"/>
                </a:ext>
              </a:extLst>
            </p:cNvPr>
            <p:cNvCxnSpPr/>
            <p:nvPr/>
          </p:nvCxnSpPr>
          <p:spPr>
            <a:xfrm>
              <a:off x="4059238" y="4859960"/>
              <a:ext cx="228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950" name="AutoShape 7">
              <a:extLst>
                <a:ext uri="{FF2B5EF4-FFF2-40B4-BE49-F238E27FC236}">
                  <a16:creationId xmlns:a16="http://schemas.microsoft.com/office/drawing/2014/main" id="{8EB6EF96-DCD3-4E2C-83B8-18E98ABEE0B1}"/>
                </a:ext>
              </a:extLst>
            </p:cNvPr>
            <p:cNvSpPr>
              <a:spLocks noChangeArrowheads="1"/>
            </p:cNvSpPr>
            <p:nvPr/>
          </p:nvSpPr>
          <p:spPr bwMode="auto">
            <a:xfrm>
              <a:off x="2237936" y="4945212"/>
              <a:ext cx="304407" cy="160188"/>
            </a:xfrm>
            <a:prstGeom prst="triangle">
              <a:avLst>
                <a:gd name="adj" fmla="val 50000"/>
              </a:avLst>
            </a:prstGeom>
            <a:solidFill>
              <a:srgbClr val="FFFF00"/>
            </a:solidFill>
            <a:ln w="3810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cxnSp>
          <p:nvCxnSpPr>
            <p:cNvPr id="93" name="Straight Connector 92">
              <a:extLst>
                <a:ext uri="{FF2B5EF4-FFF2-40B4-BE49-F238E27FC236}">
                  <a16:creationId xmlns:a16="http://schemas.microsoft.com/office/drawing/2014/main" id="{7D0596A4-7097-4DF7-8866-F09BCEA5A333}"/>
                </a:ext>
              </a:extLst>
            </p:cNvPr>
            <p:cNvCxnSpPr/>
            <p:nvPr/>
          </p:nvCxnSpPr>
          <p:spPr>
            <a:xfrm rot="10800000" flipV="1">
              <a:off x="1981200" y="4115144"/>
              <a:ext cx="401638" cy="0"/>
            </a:xfrm>
            <a:prstGeom prst="line">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2957C00-EE1D-4CD0-9B11-08478B5C1FBE}"/>
                </a:ext>
              </a:extLst>
            </p:cNvPr>
            <p:cNvCxnSpPr/>
            <p:nvPr/>
          </p:nvCxnSpPr>
          <p:spPr>
            <a:xfrm rot="5400000">
              <a:off x="1714329" y="3467274"/>
              <a:ext cx="914741"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27790EF-8632-4A3C-815D-5A0F45BD9616}"/>
                </a:ext>
              </a:extLst>
            </p:cNvPr>
            <p:cNvCxnSpPr>
              <a:endCxn id="39950" idx="0"/>
            </p:cNvCxnSpPr>
            <p:nvPr/>
          </p:nvCxnSpPr>
          <p:spPr>
            <a:xfrm rot="16200000" flipH="1">
              <a:off x="1770701" y="4325643"/>
              <a:ext cx="830573" cy="4095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911BEDF-08E4-42C6-B190-7A744367F8E8}"/>
                </a:ext>
              </a:extLst>
            </p:cNvPr>
            <p:cNvCxnSpPr/>
            <p:nvPr/>
          </p:nvCxnSpPr>
          <p:spPr>
            <a:xfrm>
              <a:off x="2133600" y="3734002"/>
              <a:ext cx="304800" cy="1589"/>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E52C6B9-D4DF-40FC-B661-B3B2BC397F96}"/>
                </a:ext>
              </a:extLst>
            </p:cNvPr>
            <p:cNvCxnSpPr/>
            <p:nvPr/>
          </p:nvCxnSpPr>
          <p:spPr>
            <a:xfrm>
              <a:off x="2090738" y="3886459"/>
              <a:ext cx="304800" cy="1589"/>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F4605E9-4E45-44FE-A733-4AF1AAC61810}"/>
                </a:ext>
              </a:extLst>
            </p:cNvPr>
            <p:cNvCxnSpPr/>
            <p:nvPr/>
          </p:nvCxnSpPr>
          <p:spPr>
            <a:xfrm>
              <a:off x="2209800" y="3505317"/>
              <a:ext cx="228600" cy="1589"/>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F503D8B-8A60-4921-98D2-5C90704AE781}"/>
                </a:ext>
              </a:extLst>
            </p:cNvPr>
            <p:cNvCxnSpPr/>
            <p:nvPr/>
          </p:nvCxnSpPr>
          <p:spPr>
            <a:xfrm>
              <a:off x="2078038" y="4294599"/>
              <a:ext cx="304800" cy="1588"/>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F52525F-1E0B-4988-9817-B95314A50E19}"/>
                </a:ext>
              </a:extLst>
            </p:cNvPr>
            <p:cNvCxnSpPr/>
            <p:nvPr/>
          </p:nvCxnSpPr>
          <p:spPr>
            <a:xfrm>
              <a:off x="2162175" y="4496286"/>
              <a:ext cx="228600" cy="1589"/>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7365346-383F-453F-94F1-ED65D1129B7A}"/>
                </a:ext>
              </a:extLst>
            </p:cNvPr>
            <p:cNvCxnSpPr/>
            <p:nvPr/>
          </p:nvCxnSpPr>
          <p:spPr>
            <a:xfrm>
              <a:off x="2257425" y="4724971"/>
              <a:ext cx="152400" cy="1589"/>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4" name="Freeform 113">
              <a:extLst>
                <a:ext uri="{FF2B5EF4-FFF2-40B4-BE49-F238E27FC236}">
                  <a16:creationId xmlns:a16="http://schemas.microsoft.com/office/drawing/2014/main" id="{A5654FCE-D707-43A8-B8DE-3B5343125F34}"/>
                </a:ext>
              </a:extLst>
            </p:cNvPr>
            <p:cNvSpPr/>
            <p:nvPr/>
          </p:nvSpPr>
          <p:spPr>
            <a:xfrm>
              <a:off x="3048000" y="3657774"/>
              <a:ext cx="533400" cy="838513"/>
            </a:xfrm>
            <a:custGeom>
              <a:avLst/>
              <a:gdLst>
                <a:gd name="connsiteX0" fmla="*/ 208670 w 279009"/>
                <a:gd name="connsiteY0" fmla="*/ 0 h 787790"/>
                <a:gd name="connsiteX1" fmla="*/ 11723 w 279009"/>
                <a:gd name="connsiteY1" fmla="*/ 422030 h 787790"/>
                <a:gd name="connsiteX2" fmla="*/ 279009 w 279009"/>
                <a:gd name="connsiteY2" fmla="*/ 787790 h 787790"/>
                <a:gd name="connsiteX3" fmla="*/ 279009 w 279009"/>
                <a:gd name="connsiteY3" fmla="*/ 787790 h 787790"/>
              </a:gdLst>
              <a:ahLst/>
              <a:cxnLst>
                <a:cxn ang="0">
                  <a:pos x="connsiteX0" y="connsiteY0"/>
                </a:cxn>
                <a:cxn ang="0">
                  <a:pos x="connsiteX1" y="connsiteY1"/>
                </a:cxn>
                <a:cxn ang="0">
                  <a:pos x="connsiteX2" y="connsiteY2"/>
                </a:cxn>
                <a:cxn ang="0">
                  <a:pos x="connsiteX3" y="connsiteY3"/>
                </a:cxn>
              </a:cxnLst>
              <a:rect l="l" t="t" r="r" b="b"/>
              <a:pathLst>
                <a:path w="279009" h="787790">
                  <a:moveTo>
                    <a:pt x="208670" y="0"/>
                  </a:moveTo>
                  <a:cubicBezTo>
                    <a:pt x="104335" y="145366"/>
                    <a:pt x="0" y="290732"/>
                    <a:pt x="11723" y="422030"/>
                  </a:cubicBezTo>
                  <a:cubicBezTo>
                    <a:pt x="23446" y="553328"/>
                    <a:pt x="279009" y="787790"/>
                    <a:pt x="279009" y="787790"/>
                  </a:cubicBezTo>
                  <a:lnTo>
                    <a:pt x="279009" y="787790"/>
                  </a:lnTo>
                </a:path>
              </a:pathLst>
            </a:cu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15" name="Freeform 114">
              <a:extLst>
                <a:ext uri="{FF2B5EF4-FFF2-40B4-BE49-F238E27FC236}">
                  <a16:creationId xmlns:a16="http://schemas.microsoft.com/office/drawing/2014/main" id="{2BFBD01D-8450-4007-A553-9874D8CCB04F}"/>
                </a:ext>
              </a:extLst>
            </p:cNvPr>
            <p:cNvSpPr/>
            <p:nvPr/>
          </p:nvSpPr>
          <p:spPr>
            <a:xfrm>
              <a:off x="4876800" y="3657774"/>
              <a:ext cx="533400" cy="838513"/>
            </a:xfrm>
            <a:custGeom>
              <a:avLst/>
              <a:gdLst>
                <a:gd name="connsiteX0" fmla="*/ 208670 w 279009"/>
                <a:gd name="connsiteY0" fmla="*/ 0 h 787790"/>
                <a:gd name="connsiteX1" fmla="*/ 11723 w 279009"/>
                <a:gd name="connsiteY1" fmla="*/ 422030 h 787790"/>
                <a:gd name="connsiteX2" fmla="*/ 279009 w 279009"/>
                <a:gd name="connsiteY2" fmla="*/ 787790 h 787790"/>
                <a:gd name="connsiteX3" fmla="*/ 279009 w 279009"/>
                <a:gd name="connsiteY3" fmla="*/ 787790 h 787790"/>
              </a:gdLst>
              <a:ahLst/>
              <a:cxnLst>
                <a:cxn ang="0">
                  <a:pos x="connsiteX0" y="connsiteY0"/>
                </a:cxn>
                <a:cxn ang="0">
                  <a:pos x="connsiteX1" y="connsiteY1"/>
                </a:cxn>
                <a:cxn ang="0">
                  <a:pos x="connsiteX2" y="connsiteY2"/>
                </a:cxn>
                <a:cxn ang="0">
                  <a:pos x="connsiteX3" y="connsiteY3"/>
                </a:cxn>
              </a:cxnLst>
              <a:rect l="l" t="t" r="r" b="b"/>
              <a:pathLst>
                <a:path w="279009" h="787790">
                  <a:moveTo>
                    <a:pt x="208670" y="0"/>
                  </a:moveTo>
                  <a:cubicBezTo>
                    <a:pt x="104335" y="145366"/>
                    <a:pt x="0" y="290732"/>
                    <a:pt x="11723" y="422030"/>
                  </a:cubicBezTo>
                  <a:cubicBezTo>
                    <a:pt x="23446" y="553328"/>
                    <a:pt x="279009" y="787790"/>
                    <a:pt x="279009" y="787790"/>
                  </a:cubicBezTo>
                  <a:lnTo>
                    <a:pt x="279009" y="787790"/>
                  </a:lnTo>
                </a:path>
              </a:pathLst>
            </a:cu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a:extLst>
              <a:ext uri="{FF2B5EF4-FFF2-40B4-BE49-F238E27FC236}">
                <a16:creationId xmlns:a16="http://schemas.microsoft.com/office/drawing/2014/main" id="{F13818B3-08A3-4272-A7F1-46AAF812AFBF}"/>
              </a:ext>
            </a:extLst>
          </p:cNvPr>
          <p:cNvGraphicFramePr>
            <a:graphicFrameLocks noChangeAspect="1"/>
          </p:cNvGraphicFramePr>
          <p:nvPr/>
        </p:nvGraphicFramePr>
        <p:xfrm>
          <a:off x="1803400" y="3810000"/>
          <a:ext cx="4978400" cy="555625"/>
        </p:xfrm>
        <a:graphic>
          <a:graphicData uri="http://schemas.openxmlformats.org/presentationml/2006/ole">
            <mc:AlternateContent xmlns:mc="http://schemas.openxmlformats.org/markup-compatibility/2006">
              <mc:Choice xmlns:v="urn:schemas-microsoft-com:vml" Requires="v">
                <p:oleObj spid="_x0000_s11307" name="Equation" r:id="rId3" imgW="2044700" imgH="228600" progId="Equation.3">
                  <p:embed/>
                </p:oleObj>
              </mc:Choice>
              <mc:Fallback>
                <p:oleObj name="Equation" r:id="rId3" imgW="2044700" imgH="228600" progId="Equation.3">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3810000"/>
                        <a:ext cx="4978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2">
            <a:extLst>
              <a:ext uri="{FF2B5EF4-FFF2-40B4-BE49-F238E27FC236}">
                <a16:creationId xmlns:a16="http://schemas.microsoft.com/office/drawing/2014/main" id="{E281453D-C61B-4E50-B3AE-9E0CA35091AC}"/>
              </a:ext>
            </a:extLst>
          </p:cNvPr>
          <p:cNvGraphicFramePr>
            <a:graphicFrameLocks noChangeAspect="1"/>
          </p:cNvGraphicFramePr>
          <p:nvPr/>
        </p:nvGraphicFramePr>
        <p:xfrm>
          <a:off x="3517900" y="4625975"/>
          <a:ext cx="1536700" cy="708025"/>
        </p:xfrm>
        <a:graphic>
          <a:graphicData uri="http://schemas.openxmlformats.org/presentationml/2006/ole">
            <mc:AlternateContent xmlns:mc="http://schemas.openxmlformats.org/markup-compatibility/2006">
              <mc:Choice xmlns:v="urn:schemas-microsoft-com:vml" Requires="v">
                <p:oleObj spid="_x0000_s11308" name="Equation" r:id="rId5" imgW="685800" imgH="393700" progId="Equation.3">
                  <p:embed/>
                </p:oleObj>
              </mc:Choice>
              <mc:Fallback>
                <p:oleObj name="Equation" r:id="rId5" imgW="685800" imgH="3937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7900" y="4625975"/>
                        <a:ext cx="153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Rectangle 32">
            <a:extLst>
              <a:ext uri="{FF2B5EF4-FFF2-40B4-BE49-F238E27FC236}">
                <a16:creationId xmlns:a16="http://schemas.microsoft.com/office/drawing/2014/main" id="{B3DBC33A-97A6-4A85-A778-DBA0CEF9756E}"/>
              </a:ext>
            </a:extLst>
          </p:cNvPr>
          <p:cNvSpPr>
            <a:spLocks noChangeArrowheads="1"/>
          </p:cNvSpPr>
          <p:nvPr/>
        </p:nvSpPr>
        <p:spPr bwMode="auto">
          <a:xfrm>
            <a:off x="1219200" y="228600"/>
            <a:ext cx="269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u="sng">
                <a:solidFill>
                  <a:srgbClr val="FF0000"/>
                </a:solidFill>
              </a:rPr>
              <a:t>Support Settlement</a:t>
            </a:r>
            <a:endParaRPr lang="en-US" altLang="en-US" sz="2400">
              <a:solidFill>
                <a:srgbClr val="FF0000"/>
              </a:solidFill>
            </a:endParaRPr>
          </a:p>
        </p:txBody>
      </p:sp>
      <p:grpSp>
        <p:nvGrpSpPr>
          <p:cNvPr id="2" name="Group 54">
            <a:extLst>
              <a:ext uri="{FF2B5EF4-FFF2-40B4-BE49-F238E27FC236}">
                <a16:creationId xmlns:a16="http://schemas.microsoft.com/office/drawing/2014/main" id="{0C6744B6-A1FF-4937-A69F-90E9FBFCE79D}"/>
              </a:ext>
            </a:extLst>
          </p:cNvPr>
          <p:cNvGrpSpPr>
            <a:grpSpLocks/>
          </p:cNvGrpSpPr>
          <p:nvPr/>
        </p:nvGrpSpPr>
        <p:grpSpPr bwMode="auto">
          <a:xfrm>
            <a:off x="2328863" y="823913"/>
            <a:ext cx="3962400" cy="1566862"/>
            <a:chOff x="2328204" y="824125"/>
            <a:chExt cx="3962400" cy="1566211"/>
          </a:xfrm>
        </p:grpSpPr>
        <p:sp>
          <p:nvSpPr>
            <p:cNvPr id="10" name="Freeform 9">
              <a:extLst>
                <a:ext uri="{FF2B5EF4-FFF2-40B4-BE49-F238E27FC236}">
                  <a16:creationId xmlns:a16="http://schemas.microsoft.com/office/drawing/2014/main" id="{5FCB27C5-9A0A-42DA-B8EB-A006178F0092}"/>
                </a:ext>
              </a:extLst>
            </p:cNvPr>
            <p:cNvSpPr/>
            <p:nvPr/>
          </p:nvSpPr>
          <p:spPr>
            <a:xfrm rot="11237485" flipH="1">
              <a:off x="2640941" y="824125"/>
              <a:ext cx="187325" cy="528417"/>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15" name="Straight Connector 14">
              <a:extLst>
                <a:ext uri="{FF2B5EF4-FFF2-40B4-BE49-F238E27FC236}">
                  <a16:creationId xmlns:a16="http://schemas.microsoft.com/office/drawing/2014/main" id="{8419D987-70BA-4669-B287-87033BB49EF6}"/>
                </a:ext>
              </a:extLst>
            </p:cNvPr>
            <p:cNvCxnSpPr/>
            <p:nvPr/>
          </p:nvCxnSpPr>
          <p:spPr>
            <a:xfrm rot="5400000">
              <a:off x="5210373" y="2084869"/>
              <a:ext cx="30467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76FA66-99F2-4312-8EA3-44E3826C325B}"/>
                </a:ext>
              </a:extLst>
            </p:cNvPr>
            <p:cNvCxnSpPr/>
            <p:nvPr/>
          </p:nvCxnSpPr>
          <p:spPr>
            <a:xfrm rot="5400000">
              <a:off x="2741811" y="2084869"/>
              <a:ext cx="30467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7E0ACC-4C40-4033-BA9B-29E4BA3EB7C7}"/>
                </a:ext>
              </a:extLst>
            </p:cNvPr>
            <p:cNvCxnSpPr/>
            <p:nvPr/>
          </p:nvCxnSpPr>
          <p:spPr>
            <a:xfrm rot="5400000">
              <a:off x="2671977" y="1104201"/>
              <a:ext cx="380842" cy="158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289" name="TextBox 28">
              <a:extLst>
                <a:ext uri="{FF2B5EF4-FFF2-40B4-BE49-F238E27FC236}">
                  <a16:creationId xmlns:a16="http://schemas.microsoft.com/office/drawing/2014/main" id="{D313E0C0-9F63-4E99-9FDF-38F5AA46FD9B}"/>
                </a:ext>
              </a:extLst>
            </p:cNvPr>
            <p:cNvSpPr txBox="1">
              <a:spLocks noChangeArrowheads="1"/>
            </p:cNvSpPr>
            <p:nvPr/>
          </p:nvSpPr>
          <p:spPr bwMode="auto">
            <a:xfrm>
              <a:off x="2861604" y="11430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t>A</a:t>
              </a:r>
            </a:p>
          </p:txBody>
        </p:sp>
        <p:cxnSp>
          <p:nvCxnSpPr>
            <p:cNvPr id="19" name="Straight Connector 17">
              <a:extLst>
                <a:ext uri="{FF2B5EF4-FFF2-40B4-BE49-F238E27FC236}">
                  <a16:creationId xmlns:a16="http://schemas.microsoft.com/office/drawing/2014/main" id="{F480F66E-AD4F-4AA0-BDB4-FE3EC5FF58C1}"/>
                </a:ext>
              </a:extLst>
            </p:cNvPr>
            <p:cNvCxnSpPr/>
            <p:nvPr/>
          </p:nvCxnSpPr>
          <p:spPr>
            <a:xfrm>
              <a:off x="2861604" y="2085663"/>
              <a:ext cx="2514600" cy="1587"/>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291" name="TextBox 19">
              <a:extLst>
                <a:ext uri="{FF2B5EF4-FFF2-40B4-BE49-F238E27FC236}">
                  <a16:creationId xmlns:a16="http://schemas.microsoft.com/office/drawing/2014/main" id="{B86A2F63-DB8F-4CDC-8F19-E52DD0A1FDD4}"/>
                </a:ext>
              </a:extLst>
            </p:cNvPr>
            <p:cNvSpPr txBox="1">
              <a:spLocks noChangeArrowheads="1"/>
            </p:cNvSpPr>
            <p:nvPr/>
          </p:nvSpPr>
          <p:spPr bwMode="auto">
            <a:xfrm>
              <a:off x="3928404" y="2009336"/>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a:t>
              </a:r>
            </a:p>
          </p:txBody>
        </p:sp>
        <p:sp>
          <p:nvSpPr>
            <p:cNvPr id="35" name="Freeform 34">
              <a:extLst>
                <a:ext uri="{FF2B5EF4-FFF2-40B4-BE49-F238E27FC236}">
                  <a16:creationId xmlns:a16="http://schemas.microsoft.com/office/drawing/2014/main" id="{B569A436-5397-4FA8-85BB-B17B4FD3032A}"/>
                </a:ext>
              </a:extLst>
            </p:cNvPr>
            <p:cNvSpPr/>
            <p:nvPr/>
          </p:nvSpPr>
          <p:spPr>
            <a:xfrm>
              <a:off x="2887004" y="1104995"/>
              <a:ext cx="2517775" cy="268177"/>
            </a:xfrm>
            <a:custGeom>
              <a:avLst/>
              <a:gdLst>
                <a:gd name="connsiteX0" fmla="*/ 0 w 2518117"/>
                <a:gd name="connsiteY0" fmla="*/ 21101 h 269631"/>
                <a:gd name="connsiteX1" fmla="*/ 492369 w 2518117"/>
                <a:gd name="connsiteY1" fmla="*/ 35169 h 269631"/>
                <a:gd name="connsiteX2" fmla="*/ 1758461 w 2518117"/>
                <a:gd name="connsiteY2" fmla="*/ 232117 h 269631"/>
                <a:gd name="connsiteX3" fmla="*/ 2518117 w 2518117"/>
                <a:gd name="connsiteY3" fmla="*/ 260252 h 269631"/>
                <a:gd name="connsiteX4" fmla="*/ 2518117 w 2518117"/>
                <a:gd name="connsiteY4" fmla="*/ 260252 h 269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17" h="269631">
                  <a:moveTo>
                    <a:pt x="0" y="21101"/>
                  </a:moveTo>
                  <a:cubicBezTo>
                    <a:pt x="99646" y="10550"/>
                    <a:pt x="199292" y="0"/>
                    <a:pt x="492369" y="35169"/>
                  </a:cubicBezTo>
                  <a:cubicBezTo>
                    <a:pt x="785446" y="70338"/>
                    <a:pt x="1420836" y="194603"/>
                    <a:pt x="1758461" y="232117"/>
                  </a:cubicBezTo>
                  <a:cubicBezTo>
                    <a:pt x="2096086" y="269631"/>
                    <a:pt x="2518117" y="260252"/>
                    <a:pt x="2518117" y="260252"/>
                  </a:cubicBezTo>
                  <a:lnTo>
                    <a:pt x="2518117" y="260252"/>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cxnSp>
          <p:nvCxnSpPr>
            <p:cNvPr id="36" name="Straight Connector 35">
              <a:extLst>
                <a:ext uri="{FF2B5EF4-FFF2-40B4-BE49-F238E27FC236}">
                  <a16:creationId xmlns:a16="http://schemas.microsoft.com/office/drawing/2014/main" id="{1863A287-1BC1-4D3D-925F-EDDEB57E0FB0}"/>
                </a:ext>
              </a:extLst>
            </p:cNvPr>
            <p:cNvCxnSpPr/>
            <p:nvPr/>
          </p:nvCxnSpPr>
          <p:spPr>
            <a:xfrm rot="5400000">
              <a:off x="5186577" y="1402527"/>
              <a:ext cx="380842" cy="158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0D9FEB-B5BA-46B1-A229-3D939E578495}"/>
                </a:ext>
              </a:extLst>
            </p:cNvPr>
            <p:cNvCxnSpPr/>
            <p:nvPr/>
          </p:nvCxnSpPr>
          <p:spPr>
            <a:xfrm>
              <a:off x="3649004" y="1125625"/>
              <a:ext cx="2413000" cy="1745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817C45A-A80E-4BFB-954B-EEADC7D836DB}"/>
                </a:ext>
              </a:extLst>
            </p:cNvPr>
            <p:cNvCxnSpPr/>
            <p:nvPr/>
          </p:nvCxnSpPr>
          <p:spPr>
            <a:xfrm>
              <a:off x="5604804" y="1371584"/>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F4D187A-F121-4627-8086-5CDDEC51A236}"/>
                </a:ext>
              </a:extLst>
            </p:cNvPr>
            <p:cNvCxnSpPr/>
            <p:nvPr/>
          </p:nvCxnSpPr>
          <p:spPr>
            <a:xfrm rot="5400000">
              <a:off x="5718358" y="1256538"/>
              <a:ext cx="230092" cy="3175"/>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297" name="TextBox 44">
              <a:extLst>
                <a:ext uri="{FF2B5EF4-FFF2-40B4-BE49-F238E27FC236}">
                  <a16:creationId xmlns:a16="http://schemas.microsoft.com/office/drawing/2014/main" id="{1885E8FB-AF92-44A5-AC12-9CC576012FD9}"/>
                </a:ext>
              </a:extLst>
            </p:cNvPr>
            <p:cNvSpPr txBox="1">
              <a:spLocks noChangeArrowheads="1"/>
            </p:cNvSpPr>
            <p:nvPr/>
          </p:nvSpPr>
          <p:spPr bwMode="auto">
            <a:xfrm>
              <a:off x="5909604" y="10668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l-GR" altLang="en-US"/>
                <a:t>Δ</a:t>
              </a:r>
              <a:endParaRPr lang="en-US" altLang="en-US"/>
            </a:p>
          </p:txBody>
        </p:sp>
        <p:sp>
          <p:nvSpPr>
            <p:cNvPr id="37" name="Freeform 36">
              <a:extLst>
                <a:ext uri="{FF2B5EF4-FFF2-40B4-BE49-F238E27FC236}">
                  <a16:creationId xmlns:a16="http://schemas.microsoft.com/office/drawing/2014/main" id="{3BC62D55-03CE-49C9-B743-EFCE893A6190}"/>
                </a:ext>
              </a:extLst>
            </p:cNvPr>
            <p:cNvSpPr/>
            <p:nvPr/>
          </p:nvSpPr>
          <p:spPr>
            <a:xfrm rot="10411623">
              <a:off x="5441291" y="1163709"/>
              <a:ext cx="207963" cy="579196"/>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1299" name="TextBox 37">
              <a:extLst>
                <a:ext uri="{FF2B5EF4-FFF2-40B4-BE49-F238E27FC236}">
                  <a16:creationId xmlns:a16="http://schemas.microsoft.com/office/drawing/2014/main" id="{0CF758C8-5476-4DCC-B5CE-3F801B9D7AF4}"/>
                </a:ext>
              </a:extLst>
            </p:cNvPr>
            <p:cNvSpPr txBox="1">
              <a:spLocks noChangeArrowheads="1"/>
            </p:cNvSpPr>
            <p:nvPr/>
          </p:nvSpPr>
          <p:spPr bwMode="auto">
            <a:xfrm>
              <a:off x="5528604" y="15240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a:t>
              </a:r>
            </a:p>
          </p:txBody>
        </p:sp>
        <p:sp>
          <p:nvSpPr>
            <p:cNvPr id="11300" name="TextBox 56">
              <a:extLst>
                <a:ext uri="{FF2B5EF4-FFF2-40B4-BE49-F238E27FC236}">
                  <a16:creationId xmlns:a16="http://schemas.microsoft.com/office/drawing/2014/main" id="{AC0ABFC7-3354-4C26-96E6-B94B6162142A}"/>
                </a:ext>
              </a:extLst>
            </p:cNvPr>
            <p:cNvSpPr txBox="1">
              <a:spLocks noChangeArrowheads="1"/>
            </p:cNvSpPr>
            <p:nvPr/>
          </p:nvSpPr>
          <p:spPr bwMode="auto">
            <a:xfrm>
              <a:off x="2328204" y="11430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a:t>
              </a:r>
            </a:p>
          </p:txBody>
        </p:sp>
        <p:sp>
          <p:nvSpPr>
            <p:cNvPr id="11301" name="TextBox 57">
              <a:extLst>
                <a:ext uri="{FF2B5EF4-FFF2-40B4-BE49-F238E27FC236}">
                  <a16:creationId xmlns:a16="http://schemas.microsoft.com/office/drawing/2014/main" id="{137676EF-A8AE-4C5B-8988-3FA91CD22199}"/>
                </a:ext>
              </a:extLst>
            </p:cNvPr>
            <p:cNvSpPr txBox="1">
              <a:spLocks noChangeArrowheads="1"/>
            </p:cNvSpPr>
            <p:nvPr/>
          </p:nvSpPr>
          <p:spPr bwMode="auto">
            <a:xfrm>
              <a:off x="5071404" y="13716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t>B</a:t>
              </a:r>
            </a:p>
          </p:txBody>
        </p:sp>
        <p:cxnSp>
          <p:nvCxnSpPr>
            <p:cNvPr id="60" name="Straight Arrow Connector 59">
              <a:extLst>
                <a:ext uri="{FF2B5EF4-FFF2-40B4-BE49-F238E27FC236}">
                  <a16:creationId xmlns:a16="http://schemas.microsoft.com/office/drawing/2014/main" id="{395D1DC3-B699-42B1-A1A8-EB1B42E8D1A9}"/>
                </a:ext>
              </a:extLst>
            </p:cNvPr>
            <p:cNvCxnSpPr/>
            <p:nvPr/>
          </p:nvCxnSpPr>
          <p:spPr>
            <a:xfrm rot="5400000" flipH="1" flipV="1">
              <a:off x="2706899" y="1664357"/>
              <a:ext cx="36656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303" name="TextBox 60">
              <a:extLst>
                <a:ext uri="{FF2B5EF4-FFF2-40B4-BE49-F238E27FC236}">
                  <a16:creationId xmlns:a16="http://schemas.microsoft.com/office/drawing/2014/main" id="{A2AF0973-B4A1-4079-91C8-81ACF1455DE0}"/>
                </a:ext>
              </a:extLst>
            </p:cNvPr>
            <p:cNvSpPr txBox="1">
              <a:spLocks noChangeArrowheads="1"/>
            </p:cNvSpPr>
            <p:nvPr/>
          </p:nvSpPr>
          <p:spPr bwMode="auto">
            <a:xfrm>
              <a:off x="2861604" y="1600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V</a:t>
              </a:r>
            </a:p>
          </p:txBody>
        </p:sp>
        <p:cxnSp>
          <p:nvCxnSpPr>
            <p:cNvPr id="62" name="Straight Arrow Connector 61">
              <a:extLst>
                <a:ext uri="{FF2B5EF4-FFF2-40B4-BE49-F238E27FC236}">
                  <a16:creationId xmlns:a16="http://schemas.microsoft.com/office/drawing/2014/main" id="{95440B40-1E3C-4A1C-B60A-D84238019CB0}"/>
                </a:ext>
              </a:extLst>
            </p:cNvPr>
            <p:cNvCxnSpPr/>
            <p:nvPr/>
          </p:nvCxnSpPr>
          <p:spPr>
            <a:xfrm rot="5400000" flipH="1" flipV="1">
              <a:off x="5145299" y="1740525"/>
              <a:ext cx="366560" cy="0"/>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305" name="TextBox 62">
              <a:extLst>
                <a:ext uri="{FF2B5EF4-FFF2-40B4-BE49-F238E27FC236}">
                  <a16:creationId xmlns:a16="http://schemas.microsoft.com/office/drawing/2014/main" id="{01BD4233-E0F6-4987-BF2D-A900E2A05172}"/>
                </a:ext>
              </a:extLst>
            </p:cNvPr>
            <p:cNvSpPr txBox="1">
              <a:spLocks noChangeArrowheads="1"/>
            </p:cNvSpPr>
            <p:nvPr/>
          </p:nvSpPr>
          <p:spPr bwMode="auto">
            <a:xfrm>
              <a:off x="5300004" y="16764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V</a:t>
              </a:r>
            </a:p>
          </p:txBody>
        </p:sp>
      </p:grpSp>
      <p:grpSp>
        <p:nvGrpSpPr>
          <p:cNvPr id="7" name="Group 50">
            <a:extLst>
              <a:ext uri="{FF2B5EF4-FFF2-40B4-BE49-F238E27FC236}">
                <a16:creationId xmlns:a16="http://schemas.microsoft.com/office/drawing/2014/main" id="{5D633A3A-9F8B-4D2A-9687-5FE26D918581}"/>
              </a:ext>
            </a:extLst>
          </p:cNvPr>
          <p:cNvGrpSpPr>
            <a:grpSpLocks/>
          </p:cNvGrpSpPr>
          <p:nvPr/>
        </p:nvGrpSpPr>
        <p:grpSpPr bwMode="auto">
          <a:xfrm>
            <a:off x="2286000" y="2133600"/>
            <a:ext cx="3700463" cy="1284288"/>
            <a:chOff x="2286000" y="2133600"/>
            <a:chExt cx="3699804" cy="1283732"/>
          </a:xfrm>
        </p:grpSpPr>
        <p:sp>
          <p:nvSpPr>
            <p:cNvPr id="11277" name="TextBox 12">
              <a:extLst>
                <a:ext uri="{FF2B5EF4-FFF2-40B4-BE49-F238E27FC236}">
                  <a16:creationId xmlns:a16="http://schemas.microsoft.com/office/drawing/2014/main" id="{D73A1E28-6203-42C8-847A-43E39A1C1A86}"/>
                </a:ext>
              </a:extLst>
            </p:cNvPr>
            <p:cNvSpPr txBox="1">
              <a:spLocks noChangeArrowheads="1"/>
            </p:cNvSpPr>
            <p:nvPr/>
          </p:nvSpPr>
          <p:spPr bwMode="auto">
            <a:xfrm>
              <a:off x="5300004" y="2133600"/>
              <a:ext cx="685800" cy="3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a:t>
              </a:r>
              <a:r>
                <a:rPr lang="en-US" altLang="en-US" baseline="-25000"/>
                <a:t> </a:t>
              </a:r>
              <a:r>
                <a:rPr lang="en-US" altLang="en-US"/>
                <a:t>/EI</a:t>
              </a:r>
            </a:p>
          </p:txBody>
        </p:sp>
        <p:grpSp>
          <p:nvGrpSpPr>
            <p:cNvPr id="11278" name="Group 38">
              <a:extLst>
                <a:ext uri="{FF2B5EF4-FFF2-40B4-BE49-F238E27FC236}">
                  <a16:creationId xmlns:a16="http://schemas.microsoft.com/office/drawing/2014/main" id="{10E7EA4E-2ED1-4F3A-9DEB-F8D7940345D1}"/>
                </a:ext>
              </a:extLst>
            </p:cNvPr>
            <p:cNvGrpSpPr>
              <a:grpSpLocks/>
            </p:cNvGrpSpPr>
            <p:nvPr/>
          </p:nvGrpSpPr>
          <p:grpSpPr bwMode="auto">
            <a:xfrm>
              <a:off x="2286000" y="2362200"/>
              <a:ext cx="3090998" cy="1055132"/>
              <a:chOff x="2286000" y="2362200"/>
              <a:chExt cx="3090998" cy="1055132"/>
            </a:xfrm>
          </p:grpSpPr>
          <p:cxnSp>
            <p:nvCxnSpPr>
              <p:cNvPr id="3" name="Straight Connector 2">
                <a:extLst>
                  <a:ext uri="{FF2B5EF4-FFF2-40B4-BE49-F238E27FC236}">
                    <a16:creationId xmlns:a16="http://schemas.microsoft.com/office/drawing/2014/main" id="{A755AD55-5F1E-422A-805F-1605ACE63BE6}"/>
                  </a:ext>
                </a:extLst>
              </p:cNvPr>
              <p:cNvCxnSpPr/>
              <p:nvPr/>
            </p:nvCxnSpPr>
            <p:spPr>
              <a:xfrm rot="5400000">
                <a:off x="2633659" y="2971437"/>
                <a:ext cx="457002" cy="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414BBF5-DC02-4C6D-9C79-54F4B5DE68A9}"/>
                  </a:ext>
                </a:extLst>
              </p:cNvPr>
              <p:cNvCxnSpPr/>
              <p:nvPr/>
            </p:nvCxnSpPr>
            <p:spPr>
              <a:xfrm rot="5400000">
                <a:off x="5185101" y="2553312"/>
                <a:ext cx="380835" cy="1588"/>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BC1FCEA-CB3F-4DA5-B0AA-104E95A91D2B}"/>
                  </a:ext>
                </a:extLst>
              </p:cNvPr>
              <p:cNvCxnSpPr/>
              <p:nvPr/>
            </p:nvCxnSpPr>
            <p:spPr>
              <a:xfrm>
                <a:off x="2862160" y="2742936"/>
                <a:ext cx="251256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501CE86-923C-43F6-8AC7-308E5363B7C1}"/>
                  </a:ext>
                </a:extLst>
              </p:cNvPr>
              <p:cNvCxnSpPr/>
              <p:nvPr/>
            </p:nvCxnSpPr>
            <p:spPr>
              <a:xfrm flipV="1">
                <a:off x="2862160" y="2742936"/>
                <a:ext cx="2512564" cy="457002"/>
              </a:xfrm>
              <a:prstGeom prst="line">
                <a:avLst/>
              </a:prstGeom>
            </p:spPr>
            <p:style>
              <a:lnRef idx="1">
                <a:schemeClr val="accent1"/>
              </a:lnRef>
              <a:fillRef idx="0">
                <a:schemeClr val="accent1"/>
              </a:fillRef>
              <a:effectRef idx="0">
                <a:schemeClr val="accent1"/>
              </a:effectRef>
              <a:fontRef idx="minor">
                <a:schemeClr val="tx1"/>
              </a:fontRef>
            </p:style>
          </p:cxnSp>
          <p:sp>
            <p:nvSpPr>
              <p:cNvPr id="11283" name="TextBox 11">
                <a:extLst>
                  <a:ext uri="{FF2B5EF4-FFF2-40B4-BE49-F238E27FC236}">
                    <a16:creationId xmlns:a16="http://schemas.microsoft.com/office/drawing/2014/main" id="{C0B7306B-5265-4C3B-9F5A-4201442298E3}"/>
                  </a:ext>
                </a:extLst>
              </p:cNvPr>
              <p:cNvSpPr txBox="1">
                <a:spLocks noChangeArrowheads="1"/>
              </p:cNvSpPr>
              <p:nvPr/>
            </p:nvSpPr>
            <p:spPr bwMode="auto">
              <a:xfrm>
                <a:off x="2286000" y="3048000"/>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M/EI</a:t>
                </a:r>
              </a:p>
            </p:txBody>
          </p:sp>
          <p:cxnSp>
            <p:nvCxnSpPr>
              <p:cNvPr id="56" name="Straight Connector 55">
                <a:extLst>
                  <a:ext uri="{FF2B5EF4-FFF2-40B4-BE49-F238E27FC236}">
                    <a16:creationId xmlns:a16="http://schemas.microsoft.com/office/drawing/2014/main" id="{DA3A8EF8-FBA9-4D69-A838-65265A54766A}"/>
                  </a:ext>
                </a:extLst>
              </p:cNvPr>
              <p:cNvCxnSpPr/>
              <p:nvPr/>
            </p:nvCxnSpPr>
            <p:spPr>
              <a:xfrm flipV="1">
                <a:off x="2862160" y="2362101"/>
                <a:ext cx="2512564" cy="380835"/>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9" name="Group 58">
            <a:extLst>
              <a:ext uri="{FF2B5EF4-FFF2-40B4-BE49-F238E27FC236}">
                <a16:creationId xmlns:a16="http://schemas.microsoft.com/office/drawing/2014/main" id="{932D374F-CD08-47CB-A810-489A50E5408C}"/>
              </a:ext>
            </a:extLst>
          </p:cNvPr>
          <p:cNvGrpSpPr>
            <a:grpSpLocks/>
          </p:cNvGrpSpPr>
          <p:nvPr/>
        </p:nvGrpSpPr>
        <p:grpSpPr bwMode="auto">
          <a:xfrm>
            <a:off x="3657600" y="5638800"/>
            <a:ext cx="4114800" cy="708025"/>
            <a:chOff x="3657600" y="5638800"/>
            <a:chExt cx="4114800" cy="708025"/>
          </a:xfrm>
        </p:grpSpPr>
        <p:graphicFrame>
          <p:nvGraphicFramePr>
            <p:cNvPr id="11268" name="Object 4">
              <a:extLst>
                <a:ext uri="{FF2B5EF4-FFF2-40B4-BE49-F238E27FC236}">
                  <a16:creationId xmlns:a16="http://schemas.microsoft.com/office/drawing/2014/main" id="{D29B79FC-1F60-4365-A378-579F3438773D}"/>
                </a:ext>
              </a:extLst>
            </p:cNvPr>
            <p:cNvGraphicFramePr>
              <a:graphicFrameLocks noChangeAspect="1"/>
            </p:cNvGraphicFramePr>
            <p:nvPr/>
          </p:nvGraphicFramePr>
          <p:xfrm>
            <a:off x="3657600" y="5638800"/>
            <a:ext cx="1536700" cy="708025"/>
          </p:xfrm>
          <a:graphic>
            <a:graphicData uri="http://schemas.openxmlformats.org/presentationml/2006/ole">
              <mc:AlternateContent xmlns:mc="http://schemas.openxmlformats.org/markup-compatibility/2006">
                <mc:Choice xmlns:v="urn:schemas-microsoft-com:vml" Requires="v">
                  <p:oleObj spid="_x0000_s11309" name="Equation" r:id="rId7" imgW="685800" imgH="393700" progId="Equation.3">
                    <p:embed/>
                  </p:oleObj>
                </mc:Choice>
                <mc:Fallback>
                  <p:oleObj name="Equation" r:id="rId7" imgW="685800" imgH="3937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5638800"/>
                          <a:ext cx="153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6" name="TextBox 69">
              <a:extLst>
                <a:ext uri="{FF2B5EF4-FFF2-40B4-BE49-F238E27FC236}">
                  <a16:creationId xmlns:a16="http://schemas.microsoft.com/office/drawing/2014/main" id="{DE1CD5B4-85EB-4C5E-9D86-3A0ACD407153}"/>
                </a:ext>
              </a:extLst>
            </p:cNvPr>
            <p:cNvSpPr txBox="1">
              <a:spLocks noChangeArrowheads="1"/>
            </p:cNvSpPr>
            <p:nvPr/>
          </p:nvSpPr>
          <p:spPr bwMode="auto">
            <a:xfrm>
              <a:off x="5334000" y="579120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FF0000"/>
                  </a:solidFill>
                </a:rPr>
                <a:t>(If one support is hinge)</a:t>
              </a:r>
            </a:p>
          </p:txBody>
        </p:sp>
      </p:grpSp>
      <p:grpSp>
        <p:nvGrpSpPr>
          <p:cNvPr id="11" name="Group 53">
            <a:extLst>
              <a:ext uri="{FF2B5EF4-FFF2-40B4-BE49-F238E27FC236}">
                <a16:creationId xmlns:a16="http://schemas.microsoft.com/office/drawing/2014/main" id="{B4335A33-28E2-4428-9B06-A96D10DC5E9C}"/>
              </a:ext>
            </a:extLst>
          </p:cNvPr>
          <p:cNvGrpSpPr>
            <a:grpSpLocks/>
          </p:cNvGrpSpPr>
          <p:nvPr/>
        </p:nvGrpSpPr>
        <p:grpSpPr bwMode="auto">
          <a:xfrm>
            <a:off x="5480050" y="2438400"/>
            <a:ext cx="506413" cy="573088"/>
            <a:chOff x="5480546" y="2438400"/>
            <a:chExt cx="505258" cy="573879"/>
          </a:xfrm>
        </p:grpSpPr>
        <p:sp>
          <p:nvSpPr>
            <p:cNvPr id="52" name="Freeform 51">
              <a:extLst>
                <a:ext uri="{FF2B5EF4-FFF2-40B4-BE49-F238E27FC236}">
                  <a16:creationId xmlns:a16="http://schemas.microsoft.com/office/drawing/2014/main" id="{6399B2BC-4128-4037-AB69-C6A7B7CFA912}"/>
                </a:ext>
              </a:extLst>
            </p:cNvPr>
            <p:cNvSpPr/>
            <p:nvPr/>
          </p:nvSpPr>
          <p:spPr>
            <a:xfrm rot="10411623">
              <a:off x="5480546" y="2508346"/>
              <a:ext cx="83946" cy="503933"/>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1275" name="TextBox 52">
              <a:extLst>
                <a:ext uri="{FF2B5EF4-FFF2-40B4-BE49-F238E27FC236}">
                  <a16:creationId xmlns:a16="http://schemas.microsoft.com/office/drawing/2014/main" id="{4BFF34EC-56E7-4352-8427-35467B09B3D3}"/>
                </a:ext>
              </a:extLst>
            </p:cNvPr>
            <p:cNvSpPr txBox="1">
              <a:spLocks noChangeArrowheads="1"/>
            </p:cNvSpPr>
            <p:nvPr/>
          </p:nvSpPr>
          <p:spPr bwMode="auto">
            <a:xfrm>
              <a:off x="5528604" y="24384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l-GR" altLang="en-US"/>
                <a:t>Δ</a:t>
              </a: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ppt_x"/>
                                          </p:val>
                                        </p:tav>
                                        <p:tav tm="100000">
                                          <p:val>
                                            <p:strVal val="#ppt_x"/>
                                          </p:val>
                                        </p:tav>
                                      </p:tavLst>
                                    </p:anim>
                                    <p:anim calcmode="lin" valueType="num">
                                      <p:cBhvr additive="base">
                                        <p:cTn id="3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ppt_x"/>
                                          </p:val>
                                        </p:tav>
                                        <p:tav tm="100000">
                                          <p:val>
                                            <p:strVal val="#ppt_x"/>
                                          </p:val>
                                        </p:tav>
                                      </p:tavLst>
                                    </p:anim>
                                    <p:anim calcmode="lin" valueType="num">
                                      <p:cBhvr additive="base">
                                        <p:cTn id="3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a:extLst>
              <a:ext uri="{FF2B5EF4-FFF2-40B4-BE49-F238E27FC236}">
                <a16:creationId xmlns:a16="http://schemas.microsoft.com/office/drawing/2014/main" id="{277516BC-B68B-4896-A308-12C6360A0BC4}"/>
              </a:ext>
            </a:extLst>
          </p:cNvPr>
          <p:cNvGraphicFramePr>
            <a:graphicFrameLocks noChangeAspect="1"/>
          </p:cNvGraphicFramePr>
          <p:nvPr/>
        </p:nvGraphicFramePr>
        <p:xfrm>
          <a:off x="3019425" y="3657600"/>
          <a:ext cx="3000375" cy="555625"/>
        </p:xfrm>
        <a:graphic>
          <a:graphicData uri="http://schemas.openxmlformats.org/presentationml/2006/ole">
            <mc:AlternateContent xmlns:mc="http://schemas.openxmlformats.org/markup-compatibility/2006">
              <mc:Choice xmlns:v="urn:schemas-microsoft-com:vml" Requires="v">
                <p:oleObj spid="_x0000_s12318" name="Equation" r:id="rId3" imgW="1231366" imgH="228501" progId="Equation.3">
                  <p:embed/>
                </p:oleObj>
              </mc:Choice>
              <mc:Fallback>
                <p:oleObj name="Equation" r:id="rId3" imgW="1231366" imgH="228501" progId="Equation.3">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425" y="3657600"/>
                        <a:ext cx="30003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2">
            <a:extLst>
              <a:ext uri="{FF2B5EF4-FFF2-40B4-BE49-F238E27FC236}">
                <a16:creationId xmlns:a16="http://schemas.microsoft.com/office/drawing/2014/main" id="{144D4806-EDA7-4E96-9DEE-B09B3AE3FA9D}"/>
              </a:ext>
            </a:extLst>
          </p:cNvPr>
          <p:cNvGraphicFramePr>
            <a:graphicFrameLocks noChangeAspect="1"/>
          </p:cNvGraphicFramePr>
          <p:nvPr/>
        </p:nvGraphicFramePr>
        <p:xfrm>
          <a:off x="3171825" y="4419600"/>
          <a:ext cx="1679575" cy="708025"/>
        </p:xfrm>
        <a:graphic>
          <a:graphicData uri="http://schemas.openxmlformats.org/presentationml/2006/ole">
            <mc:AlternateContent xmlns:mc="http://schemas.openxmlformats.org/markup-compatibility/2006">
              <mc:Choice xmlns:v="urn:schemas-microsoft-com:vml" Requires="v">
                <p:oleObj spid="_x0000_s12319" name="Equation" r:id="rId5" imgW="748975" imgH="393529" progId="Equation.3">
                  <p:embed/>
                </p:oleObj>
              </mc:Choice>
              <mc:Fallback>
                <p:oleObj name="Equation" r:id="rId5" imgW="748975" imgH="393529"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1825" y="4419600"/>
                        <a:ext cx="1679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42">
            <a:extLst>
              <a:ext uri="{FF2B5EF4-FFF2-40B4-BE49-F238E27FC236}">
                <a16:creationId xmlns:a16="http://schemas.microsoft.com/office/drawing/2014/main" id="{7C065C0C-9D5B-4105-89AF-A2F33EFFB10A}"/>
              </a:ext>
            </a:extLst>
          </p:cNvPr>
          <p:cNvGrpSpPr>
            <a:grpSpLocks/>
          </p:cNvGrpSpPr>
          <p:nvPr/>
        </p:nvGrpSpPr>
        <p:grpSpPr bwMode="auto">
          <a:xfrm>
            <a:off x="2257425" y="609600"/>
            <a:ext cx="3505200" cy="1525588"/>
            <a:chOff x="1066800" y="609600"/>
            <a:chExt cx="3505200" cy="1524794"/>
          </a:xfrm>
        </p:grpSpPr>
        <p:cxnSp>
          <p:nvCxnSpPr>
            <p:cNvPr id="15" name="Straight Connector 14">
              <a:extLst>
                <a:ext uri="{FF2B5EF4-FFF2-40B4-BE49-F238E27FC236}">
                  <a16:creationId xmlns:a16="http://schemas.microsoft.com/office/drawing/2014/main" id="{0FFBDFCA-6DEB-4E79-B123-E113B9EBF39C}"/>
                </a:ext>
              </a:extLst>
            </p:cNvPr>
            <p:cNvCxnSpPr/>
            <p:nvPr/>
          </p:nvCxnSpPr>
          <p:spPr>
            <a:xfrm rot="5400000">
              <a:off x="4343480" y="1828165"/>
              <a:ext cx="304641"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5F238F-7BEE-4FCA-BA64-1F80D1785B26}"/>
                </a:ext>
              </a:extLst>
            </p:cNvPr>
            <p:cNvCxnSpPr/>
            <p:nvPr/>
          </p:nvCxnSpPr>
          <p:spPr>
            <a:xfrm rot="5400000">
              <a:off x="1480423" y="1828959"/>
              <a:ext cx="304641"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 name="Isosceles Triangle 20">
              <a:extLst>
                <a:ext uri="{FF2B5EF4-FFF2-40B4-BE49-F238E27FC236}">
                  <a16:creationId xmlns:a16="http://schemas.microsoft.com/office/drawing/2014/main" id="{B4451760-9764-40CA-8EB2-8EF6DCAFFA00}"/>
                </a:ext>
              </a:extLst>
            </p:cNvPr>
            <p:cNvSpPr/>
            <p:nvPr/>
          </p:nvSpPr>
          <p:spPr>
            <a:xfrm>
              <a:off x="1447800" y="1142722"/>
              <a:ext cx="304800" cy="304641"/>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4" name="Straight Connector 23">
              <a:extLst>
                <a:ext uri="{FF2B5EF4-FFF2-40B4-BE49-F238E27FC236}">
                  <a16:creationId xmlns:a16="http://schemas.microsoft.com/office/drawing/2014/main" id="{69401FC6-EC0F-4847-A594-E19661599B13}"/>
                </a:ext>
              </a:extLst>
            </p:cNvPr>
            <p:cNvCxnSpPr/>
            <p:nvPr/>
          </p:nvCxnSpPr>
          <p:spPr>
            <a:xfrm>
              <a:off x="1600200" y="1142722"/>
              <a:ext cx="990600" cy="3046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2B3984E-3E50-43B0-B27D-082B0C8C4D86}"/>
                </a:ext>
              </a:extLst>
            </p:cNvPr>
            <p:cNvCxnSpPr/>
            <p:nvPr/>
          </p:nvCxnSpPr>
          <p:spPr>
            <a:xfrm rot="5400000" flipH="1" flipV="1">
              <a:off x="2020094" y="681576"/>
              <a:ext cx="1586" cy="8382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309" name="TextBox 25">
              <a:extLst>
                <a:ext uri="{FF2B5EF4-FFF2-40B4-BE49-F238E27FC236}">
                  <a16:creationId xmlns:a16="http://schemas.microsoft.com/office/drawing/2014/main" id="{D07A40D8-8DF4-4CFD-8361-EAACA394CF9B}"/>
                </a:ext>
              </a:extLst>
            </p:cNvPr>
            <p:cNvSpPr txBox="1">
              <a:spLocks noChangeArrowheads="1"/>
            </p:cNvSpPr>
            <p:nvPr/>
          </p:nvSpPr>
          <p:spPr bwMode="auto">
            <a:xfrm>
              <a:off x="2223868" y="1024596"/>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l-GR" altLang="en-US"/>
                <a:t>θ</a:t>
              </a:r>
              <a:r>
                <a:rPr lang="en-US" altLang="en-US" baseline="-25000"/>
                <a:t>A</a:t>
              </a:r>
            </a:p>
          </p:txBody>
        </p:sp>
        <p:sp>
          <p:nvSpPr>
            <p:cNvPr id="27" name="Freeform 26">
              <a:extLst>
                <a:ext uri="{FF2B5EF4-FFF2-40B4-BE49-F238E27FC236}">
                  <a16:creationId xmlns:a16="http://schemas.microsoft.com/office/drawing/2014/main" id="{6B8AE8D2-AC31-4E97-985F-D0607E780D0E}"/>
                </a:ext>
              </a:extLst>
            </p:cNvPr>
            <p:cNvSpPr/>
            <p:nvPr/>
          </p:nvSpPr>
          <p:spPr>
            <a:xfrm>
              <a:off x="2189163" y="1066562"/>
              <a:ext cx="90487" cy="304641"/>
            </a:xfrm>
            <a:custGeom>
              <a:avLst/>
              <a:gdLst>
                <a:gd name="connsiteX0" fmla="*/ 28135 w 103162"/>
                <a:gd name="connsiteY0" fmla="*/ 0 h 309490"/>
                <a:gd name="connsiteX1" fmla="*/ 98473 w 103162"/>
                <a:gd name="connsiteY1" fmla="*/ 211016 h 309490"/>
                <a:gd name="connsiteX2" fmla="*/ 0 w 103162"/>
                <a:gd name="connsiteY2" fmla="*/ 309490 h 309490"/>
                <a:gd name="connsiteX3" fmla="*/ 0 w 103162"/>
                <a:gd name="connsiteY3" fmla="*/ 309490 h 309490"/>
              </a:gdLst>
              <a:ahLst/>
              <a:cxnLst>
                <a:cxn ang="0">
                  <a:pos x="connsiteX0" y="connsiteY0"/>
                </a:cxn>
                <a:cxn ang="0">
                  <a:pos x="connsiteX1" y="connsiteY1"/>
                </a:cxn>
                <a:cxn ang="0">
                  <a:pos x="connsiteX2" y="connsiteY2"/>
                </a:cxn>
                <a:cxn ang="0">
                  <a:pos x="connsiteX3" y="connsiteY3"/>
                </a:cxn>
              </a:cxnLst>
              <a:rect l="l" t="t" r="r" b="b"/>
              <a:pathLst>
                <a:path w="103162" h="309490">
                  <a:moveTo>
                    <a:pt x="28135" y="0"/>
                  </a:moveTo>
                  <a:cubicBezTo>
                    <a:pt x="65648" y="79717"/>
                    <a:pt x="103162" y="159434"/>
                    <a:pt x="98473" y="211016"/>
                  </a:cubicBezTo>
                  <a:cubicBezTo>
                    <a:pt x="93784" y="262598"/>
                    <a:pt x="0" y="309490"/>
                    <a:pt x="0" y="309490"/>
                  </a:cubicBezTo>
                  <a:lnTo>
                    <a:pt x="0" y="309490"/>
                  </a:lnTo>
                </a:path>
              </a:pathLst>
            </a:custGeom>
            <a:ln>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8" name="Freeform 27">
              <a:extLst>
                <a:ext uri="{FF2B5EF4-FFF2-40B4-BE49-F238E27FC236}">
                  <a16:creationId xmlns:a16="http://schemas.microsoft.com/office/drawing/2014/main" id="{B3DB928C-9A6C-4763-BAA9-500803102FDE}"/>
                </a:ext>
              </a:extLst>
            </p:cNvPr>
            <p:cNvSpPr/>
            <p:nvPr/>
          </p:nvSpPr>
          <p:spPr>
            <a:xfrm rot="21333261">
              <a:off x="1250950" y="850774"/>
              <a:ext cx="327025" cy="587069"/>
            </a:xfrm>
            <a:custGeom>
              <a:avLst/>
              <a:gdLst>
                <a:gd name="connsiteX0" fmla="*/ 206326 w 262596"/>
                <a:gd name="connsiteY0" fmla="*/ 548640 h 548640"/>
                <a:gd name="connsiteX1" fmla="*/ 9378 w 262596"/>
                <a:gd name="connsiteY1" fmla="*/ 211016 h 548640"/>
                <a:gd name="connsiteX2" fmla="*/ 262596 w 262596"/>
                <a:gd name="connsiteY2" fmla="*/ 0 h 548640"/>
                <a:gd name="connsiteX3" fmla="*/ 262596 w 262596"/>
                <a:gd name="connsiteY3" fmla="*/ 0 h 548640"/>
              </a:gdLst>
              <a:ahLst/>
              <a:cxnLst>
                <a:cxn ang="0">
                  <a:pos x="connsiteX0" y="connsiteY0"/>
                </a:cxn>
                <a:cxn ang="0">
                  <a:pos x="connsiteX1" y="connsiteY1"/>
                </a:cxn>
                <a:cxn ang="0">
                  <a:pos x="connsiteX2" y="connsiteY2"/>
                </a:cxn>
                <a:cxn ang="0">
                  <a:pos x="connsiteX3" y="connsiteY3"/>
                </a:cxn>
              </a:cxnLst>
              <a:rect l="l" t="t" r="r" b="b"/>
              <a:pathLst>
                <a:path w="262596" h="548640">
                  <a:moveTo>
                    <a:pt x="206326" y="548640"/>
                  </a:moveTo>
                  <a:cubicBezTo>
                    <a:pt x="103163" y="425548"/>
                    <a:pt x="0" y="302456"/>
                    <a:pt x="9378" y="211016"/>
                  </a:cubicBezTo>
                  <a:cubicBezTo>
                    <a:pt x="18756" y="119576"/>
                    <a:pt x="262596" y="0"/>
                    <a:pt x="262596" y="0"/>
                  </a:cubicBezTo>
                  <a:lnTo>
                    <a:pt x="262596" y="0"/>
                  </a:lnTo>
                </a:path>
              </a:pathLst>
            </a:cu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2312" name="TextBox 28">
              <a:extLst>
                <a:ext uri="{FF2B5EF4-FFF2-40B4-BE49-F238E27FC236}">
                  <a16:creationId xmlns:a16="http://schemas.microsoft.com/office/drawing/2014/main" id="{B5F84FFB-C21D-44FF-9F02-80F4C5249B45}"/>
                </a:ext>
              </a:extLst>
            </p:cNvPr>
            <p:cNvSpPr txBox="1">
              <a:spLocks noChangeArrowheads="1"/>
            </p:cNvSpPr>
            <p:nvPr/>
          </p:nvSpPr>
          <p:spPr bwMode="auto">
            <a:xfrm>
              <a:off x="1066800" y="6096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a:t>
              </a:r>
            </a:p>
          </p:txBody>
        </p:sp>
        <p:cxnSp>
          <p:nvCxnSpPr>
            <p:cNvPr id="19" name="Straight Connector 17">
              <a:extLst>
                <a:ext uri="{FF2B5EF4-FFF2-40B4-BE49-F238E27FC236}">
                  <a16:creationId xmlns:a16="http://schemas.microsoft.com/office/drawing/2014/main" id="{6685E609-7711-4B6B-988D-0F84AA9C4611}"/>
                </a:ext>
              </a:extLst>
            </p:cNvPr>
            <p:cNvCxnSpPr/>
            <p:nvPr/>
          </p:nvCxnSpPr>
          <p:spPr>
            <a:xfrm>
              <a:off x="1600200" y="1829753"/>
              <a:ext cx="2895600" cy="1586"/>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314" name="TextBox 19">
              <a:extLst>
                <a:ext uri="{FF2B5EF4-FFF2-40B4-BE49-F238E27FC236}">
                  <a16:creationId xmlns:a16="http://schemas.microsoft.com/office/drawing/2014/main" id="{856A3DB7-8AB4-47EC-A5B2-28A0F1873623}"/>
                </a:ext>
              </a:extLst>
            </p:cNvPr>
            <p:cNvSpPr txBox="1">
              <a:spLocks noChangeArrowheads="1"/>
            </p:cNvSpPr>
            <p:nvPr/>
          </p:nvSpPr>
          <p:spPr bwMode="auto">
            <a:xfrm>
              <a:off x="2667000" y="1753394"/>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a:t>
              </a:r>
            </a:p>
          </p:txBody>
        </p:sp>
        <p:sp>
          <p:nvSpPr>
            <p:cNvPr id="36" name="Freeform 35">
              <a:extLst>
                <a:ext uri="{FF2B5EF4-FFF2-40B4-BE49-F238E27FC236}">
                  <a16:creationId xmlns:a16="http://schemas.microsoft.com/office/drawing/2014/main" id="{CD65DE95-6A57-477A-97F1-85874E4895D2}"/>
                </a:ext>
              </a:extLst>
            </p:cNvPr>
            <p:cNvSpPr/>
            <p:nvPr/>
          </p:nvSpPr>
          <p:spPr>
            <a:xfrm>
              <a:off x="1600200" y="1142722"/>
              <a:ext cx="2819400" cy="214201"/>
            </a:xfrm>
            <a:custGeom>
              <a:avLst/>
              <a:gdLst>
                <a:gd name="connsiteX0" fmla="*/ 0 w 2926080"/>
                <a:gd name="connsiteY0" fmla="*/ 0 h 213360"/>
                <a:gd name="connsiteX1" fmla="*/ 1294228 w 2926080"/>
                <a:gd name="connsiteY1" fmla="*/ 211015 h 213360"/>
                <a:gd name="connsiteX2" fmla="*/ 2926080 w 2926080"/>
                <a:gd name="connsiteY2" fmla="*/ 14067 h 213360"/>
                <a:gd name="connsiteX3" fmla="*/ 2926080 w 2926080"/>
                <a:gd name="connsiteY3" fmla="*/ 14067 h 213360"/>
              </a:gdLst>
              <a:ahLst/>
              <a:cxnLst>
                <a:cxn ang="0">
                  <a:pos x="connsiteX0" y="connsiteY0"/>
                </a:cxn>
                <a:cxn ang="0">
                  <a:pos x="connsiteX1" y="connsiteY1"/>
                </a:cxn>
                <a:cxn ang="0">
                  <a:pos x="connsiteX2" y="connsiteY2"/>
                </a:cxn>
                <a:cxn ang="0">
                  <a:pos x="connsiteX3" y="connsiteY3"/>
                </a:cxn>
              </a:cxnLst>
              <a:rect l="l" t="t" r="r" b="b"/>
              <a:pathLst>
                <a:path w="2926080" h="213360">
                  <a:moveTo>
                    <a:pt x="0" y="0"/>
                  </a:moveTo>
                  <a:cubicBezTo>
                    <a:pt x="403274" y="104335"/>
                    <a:pt x="806548" y="208670"/>
                    <a:pt x="1294228" y="211015"/>
                  </a:cubicBezTo>
                  <a:cubicBezTo>
                    <a:pt x="1781908" y="213360"/>
                    <a:pt x="2926080" y="14067"/>
                    <a:pt x="2926080" y="14067"/>
                  </a:cubicBezTo>
                  <a:lnTo>
                    <a:pt x="2926080" y="14067"/>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7" name="Isosceles Triangle 36">
              <a:extLst>
                <a:ext uri="{FF2B5EF4-FFF2-40B4-BE49-F238E27FC236}">
                  <a16:creationId xmlns:a16="http://schemas.microsoft.com/office/drawing/2014/main" id="{D433CC39-31A3-49B2-961F-B6465B84305A}"/>
                </a:ext>
              </a:extLst>
            </p:cNvPr>
            <p:cNvSpPr/>
            <p:nvPr/>
          </p:nvSpPr>
          <p:spPr>
            <a:xfrm>
              <a:off x="4267200" y="1142722"/>
              <a:ext cx="304800" cy="304641"/>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4" name="Group 43">
            <a:extLst>
              <a:ext uri="{FF2B5EF4-FFF2-40B4-BE49-F238E27FC236}">
                <a16:creationId xmlns:a16="http://schemas.microsoft.com/office/drawing/2014/main" id="{978465CE-4D1E-49DF-8EFE-3343C27BFAF1}"/>
              </a:ext>
            </a:extLst>
          </p:cNvPr>
          <p:cNvGrpSpPr>
            <a:grpSpLocks/>
          </p:cNvGrpSpPr>
          <p:nvPr/>
        </p:nvGrpSpPr>
        <p:grpSpPr bwMode="auto">
          <a:xfrm>
            <a:off x="2105025" y="2133600"/>
            <a:ext cx="3657600" cy="685800"/>
            <a:chOff x="914400" y="2133600"/>
            <a:chExt cx="3657600" cy="685800"/>
          </a:xfrm>
        </p:grpSpPr>
        <p:sp>
          <p:nvSpPr>
            <p:cNvPr id="12296" name="TextBox 11">
              <a:extLst>
                <a:ext uri="{FF2B5EF4-FFF2-40B4-BE49-F238E27FC236}">
                  <a16:creationId xmlns:a16="http://schemas.microsoft.com/office/drawing/2014/main" id="{1BB53042-6F9A-4295-8D70-56E37DA8866E}"/>
                </a:ext>
              </a:extLst>
            </p:cNvPr>
            <p:cNvSpPr txBox="1">
              <a:spLocks noChangeArrowheads="1"/>
            </p:cNvSpPr>
            <p:nvPr/>
          </p:nvSpPr>
          <p:spPr bwMode="auto">
            <a:xfrm>
              <a:off x="914400" y="2134394"/>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M/EI</a:t>
              </a:r>
            </a:p>
          </p:txBody>
        </p:sp>
        <p:grpSp>
          <p:nvGrpSpPr>
            <p:cNvPr id="12297" name="Group 41">
              <a:extLst>
                <a:ext uri="{FF2B5EF4-FFF2-40B4-BE49-F238E27FC236}">
                  <a16:creationId xmlns:a16="http://schemas.microsoft.com/office/drawing/2014/main" id="{B6650044-7398-4C67-B975-14C795921F9C}"/>
                </a:ext>
              </a:extLst>
            </p:cNvPr>
            <p:cNvGrpSpPr>
              <a:grpSpLocks/>
            </p:cNvGrpSpPr>
            <p:nvPr/>
          </p:nvGrpSpPr>
          <p:grpSpPr bwMode="auto">
            <a:xfrm>
              <a:off x="1447800" y="2133600"/>
              <a:ext cx="3124200" cy="685800"/>
              <a:chOff x="1447800" y="2133600"/>
              <a:chExt cx="3124200" cy="685800"/>
            </a:xfrm>
          </p:grpSpPr>
          <p:grpSp>
            <p:nvGrpSpPr>
              <p:cNvPr id="12298" name="Group 1">
                <a:extLst>
                  <a:ext uri="{FF2B5EF4-FFF2-40B4-BE49-F238E27FC236}">
                    <a16:creationId xmlns:a16="http://schemas.microsoft.com/office/drawing/2014/main" id="{43151629-CA78-4CF8-B2D9-C45DF810C611}"/>
                  </a:ext>
                </a:extLst>
              </p:cNvPr>
              <p:cNvGrpSpPr>
                <a:grpSpLocks/>
              </p:cNvGrpSpPr>
              <p:nvPr/>
            </p:nvGrpSpPr>
            <p:grpSpPr bwMode="auto">
              <a:xfrm>
                <a:off x="1447800" y="2133600"/>
                <a:ext cx="2971800" cy="685800"/>
                <a:chOff x="5181600" y="3124200"/>
                <a:chExt cx="2971800" cy="685800"/>
              </a:xfrm>
            </p:grpSpPr>
            <p:cxnSp>
              <p:nvCxnSpPr>
                <p:cNvPr id="3" name="Straight Connector 2">
                  <a:extLst>
                    <a:ext uri="{FF2B5EF4-FFF2-40B4-BE49-F238E27FC236}">
                      <a16:creationId xmlns:a16="http://schemas.microsoft.com/office/drawing/2014/main" id="{7DA51FD1-206D-4F5C-9DCF-E1939EBFB4B4}"/>
                    </a:ext>
                  </a:extLst>
                </p:cNvPr>
                <p:cNvCxnSpPr/>
                <p:nvPr/>
              </p:nvCxnSpPr>
              <p:spPr>
                <a:xfrm rot="5400000">
                  <a:off x="5106194" y="3352006"/>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F3DD55D-3E5E-4CBC-8025-870AC9644E1D}"/>
                    </a:ext>
                  </a:extLst>
                </p:cNvPr>
                <p:cNvCxnSpPr/>
                <p:nvPr/>
              </p:nvCxnSpPr>
              <p:spPr>
                <a:xfrm>
                  <a:off x="5334000" y="3581400"/>
                  <a:ext cx="2819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95A9BF-39D5-4922-B45C-3BFE5BBD7CBC}"/>
                    </a:ext>
                  </a:extLst>
                </p:cNvPr>
                <p:cNvCxnSpPr>
                  <a:endCxn id="38" idx="0"/>
                </p:cNvCxnSpPr>
                <p:nvPr/>
              </p:nvCxnSpPr>
              <p:spPr>
                <a:xfrm>
                  <a:off x="5334000" y="3124200"/>
                  <a:ext cx="281940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8" name="Isosceles Triangle 7">
                  <a:extLst>
                    <a:ext uri="{FF2B5EF4-FFF2-40B4-BE49-F238E27FC236}">
                      <a16:creationId xmlns:a16="http://schemas.microsoft.com/office/drawing/2014/main" id="{5F295289-BBEB-4440-9E98-2A35CDB01865}"/>
                    </a:ext>
                  </a:extLst>
                </p:cNvPr>
                <p:cNvSpPr/>
                <p:nvPr/>
              </p:nvSpPr>
              <p:spPr>
                <a:xfrm>
                  <a:off x="5181600" y="3581400"/>
                  <a:ext cx="304800" cy="2286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38" name="Isosceles Triangle 37">
                <a:extLst>
                  <a:ext uri="{FF2B5EF4-FFF2-40B4-BE49-F238E27FC236}">
                    <a16:creationId xmlns:a16="http://schemas.microsoft.com/office/drawing/2014/main" id="{288DF2C6-AA44-470D-9CA3-5DF8EA597DFF}"/>
                  </a:ext>
                </a:extLst>
              </p:cNvPr>
              <p:cNvSpPr/>
              <p:nvPr/>
            </p:nvSpPr>
            <p:spPr>
              <a:xfrm>
                <a:off x="4267200" y="2590800"/>
                <a:ext cx="304800" cy="2286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aphicFrame>
        <p:nvGraphicFramePr>
          <p:cNvPr id="67588" name="Object 4">
            <a:extLst>
              <a:ext uri="{FF2B5EF4-FFF2-40B4-BE49-F238E27FC236}">
                <a16:creationId xmlns:a16="http://schemas.microsoft.com/office/drawing/2014/main" id="{A44EAEDE-31BF-4A2F-A375-AB977BE10B19}"/>
              </a:ext>
            </a:extLst>
          </p:cNvPr>
          <p:cNvGraphicFramePr>
            <a:graphicFrameLocks noChangeAspect="1"/>
          </p:cNvGraphicFramePr>
          <p:nvPr/>
        </p:nvGraphicFramePr>
        <p:xfrm>
          <a:off x="3446463" y="5410200"/>
          <a:ext cx="1281112" cy="708025"/>
        </p:xfrm>
        <a:graphic>
          <a:graphicData uri="http://schemas.openxmlformats.org/presentationml/2006/ole">
            <mc:AlternateContent xmlns:mc="http://schemas.openxmlformats.org/markup-compatibility/2006">
              <mc:Choice xmlns:v="urn:schemas-microsoft-com:vml" Requires="v">
                <p:oleObj spid="_x0000_s12320" name="Equation" r:id="rId7" imgW="571252" imgH="393529" progId="Equation.3">
                  <p:embed/>
                </p:oleObj>
              </mc:Choice>
              <mc:Fallback>
                <p:oleObj name="Equation" r:id="rId7" imgW="571252" imgH="393529"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6463" y="5410200"/>
                        <a:ext cx="1281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Rectangle 31">
            <a:extLst>
              <a:ext uri="{FF2B5EF4-FFF2-40B4-BE49-F238E27FC236}">
                <a16:creationId xmlns:a16="http://schemas.microsoft.com/office/drawing/2014/main" id="{1CB482F3-B2C9-4B14-A0C3-090F0BBD7EFC}"/>
              </a:ext>
            </a:extLst>
          </p:cNvPr>
          <p:cNvSpPr>
            <a:spLocks noChangeArrowheads="1"/>
          </p:cNvSpPr>
          <p:nvPr/>
        </p:nvSpPr>
        <p:spPr bwMode="auto">
          <a:xfrm>
            <a:off x="1219200" y="228600"/>
            <a:ext cx="998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u="sng">
                <a:solidFill>
                  <a:srgbClr val="FF00FF"/>
                </a:solidFill>
              </a:rPr>
              <a:t>Stiffness</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67588"/>
                                        </p:tgtEl>
                                        <p:attrNameLst>
                                          <p:attrName>style.visibility</p:attrName>
                                        </p:attrNameLst>
                                      </p:cBhvr>
                                      <p:to>
                                        <p:strVal val="visible"/>
                                      </p:to>
                                    </p:set>
                                    <p:anim calcmode="lin" valueType="num">
                                      <p:cBhvr additive="base">
                                        <p:cTn id="35" dur="500" fill="hold"/>
                                        <p:tgtEl>
                                          <p:spTgt spid="67588"/>
                                        </p:tgtEl>
                                        <p:attrNameLst>
                                          <p:attrName>ppt_x</p:attrName>
                                        </p:attrNameLst>
                                      </p:cBhvr>
                                      <p:tavLst>
                                        <p:tav tm="0">
                                          <p:val>
                                            <p:strVal val="#ppt_x"/>
                                          </p:val>
                                        </p:tav>
                                        <p:tav tm="100000">
                                          <p:val>
                                            <p:strVal val="#ppt_x"/>
                                          </p:val>
                                        </p:tav>
                                      </p:tavLst>
                                    </p:anim>
                                    <p:anim calcmode="lin" valueType="num">
                                      <p:cBhvr additive="base">
                                        <p:cTn id="36" dur="500" fill="hold"/>
                                        <p:tgtEl>
                                          <p:spTgt spid="67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a16="http://schemas.microsoft.com/office/drawing/2014/main" id="{A8ACCEE9-CA65-47D2-9200-C34DD988E033}"/>
              </a:ext>
            </a:extLst>
          </p:cNvPr>
          <p:cNvGrpSpPr>
            <a:grpSpLocks/>
          </p:cNvGrpSpPr>
          <p:nvPr/>
        </p:nvGrpSpPr>
        <p:grpSpPr bwMode="auto">
          <a:xfrm>
            <a:off x="1219200" y="566738"/>
            <a:ext cx="4038600" cy="1506537"/>
            <a:chOff x="1219200" y="565991"/>
            <a:chExt cx="4038600" cy="1506973"/>
          </a:xfrm>
        </p:grpSpPr>
        <p:cxnSp>
          <p:nvCxnSpPr>
            <p:cNvPr id="3" name="Straight Connector 2">
              <a:extLst>
                <a:ext uri="{FF2B5EF4-FFF2-40B4-BE49-F238E27FC236}">
                  <a16:creationId xmlns:a16="http://schemas.microsoft.com/office/drawing/2014/main" id="{C2FA4A6C-F8D0-47FD-9ADB-04FB7D815449}"/>
                </a:ext>
              </a:extLst>
            </p:cNvPr>
            <p:cNvCxnSpPr>
              <a:endCxn id="6" idx="0"/>
            </p:cNvCxnSpPr>
            <p:nvPr/>
          </p:nvCxnSpPr>
          <p:spPr>
            <a:xfrm>
              <a:off x="1373188" y="1358382"/>
              <a:ext cx="357981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Isosceles Triangle 5">
              <a:extLst>
                <a:ext uri="{FF2B5EF4-FFF2-40B4-BE49-F238E27FC236}">
                  <a16:creationId xmlns:a16="http://schemas.microsoft.com/office/drawing/2014/main" id="{76E4E1F3-3AD6-453A-AB6D-40F08A743813}"/>
                </a:ext>
              </a:extLst>
            </p:cNvPr>
            <p:cNvSpPr/>
            <p:nvPr/>
          </p:nvSpPr>
          <p:spPr>
            <a:xfrm>
              <a:off x="4802188" y="1358382"/>
              <a:ext cx="303212" cy="317592"/>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7" name="Freeform 6">
              <a:extLst>
                <a:ext uri="{FF2B5EF4-FFF2-40B4-BE49-F238E27FC236}">
                  <a16:creationId xmlns:a16="http://schemas.microsoft.com/office/drawing/2014/main" id="{C35922D8-D1E6-4038-AD29-526CC2A3F5BC}"/>
                </a:ext>
              </a:extLst>
            </p:cNvPr>
            <p:cNvSpPr/>
            <p:nvPr/>
          </p:nvSpPr>
          <p:spPr>
            <a:xfrm>
              <a:off x="1373188" y="1218642"/>
              <a:ext cx="373062" cy="147681"/>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8" name="Freeform 7">
              <a:extLst>
                <a:ext uri="{FF2B5EF4-FFF2-40B4-BE49-F238E27FC236}">
                  <a16:creationId xmlns:a16="http://schemas.microsoft.com/office/drawing/2014/main" id="{9AEA1B84-B936-4E68-AA86-EEF0EDD681B9}"/>
                </a:ext>
              </a:extLst>
            </p:cNvPr>
            <p:cNvSpPr/>
            <p:nvPr/>
          </p:nvSpPr>
          <p:spPr>
            <a:xfrm>
              <a:off x="1760538" y="1199586"/>
              <a:ext cx="374650" cy="147681"/>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9" name="Freeform 8">
              <a:extLst>
                <a:ext uri="{FF2B5EF4-FFF2-40B4-BE49-F238E27FC236}">
                  <a16:creationId xmlns:a16="http://schemas.microsoft.com/office/drawing/2014/main" id="{5B1666DC-E8B9-418C-B696-7DEDF4C64B23}"/>
                </a:ext>
              </a:extLst>
            </p:cNvPr>
            <p:cNvSpPr/>
            <p:nvPr/>
          </p:nvSpPr>
          <p:spPr>
            <a:xfrm>
              <a:off x="2065338" y="1199586"/>
              <a:ext cx="374650" cy="147681"/>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10" name="Freeform 9">
              <a:extLst>
                <a:ext uri="{FF2B5EF4-FFF2-40B4-BE49-F238E27FC236}">
                  <a16:creationId xmlns:a16="http://schemas.microsoft.com/office/drawing/2014/main" id="{ABC800C4-6ED6-47F3-8B24-D439F3777323}"/>
                </a:ext>
              </a:extLst>
            </p:cNvPr>
            <p:cNvSpPr/>
            <p:nvPr/>
          </p:nvSpPr>
          <p:spPr>
            <a:xfrm>
              <a:off x="2446338" y="1199586"/>
              <a:ext cx="374650" cy="147681"/>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11" name="Freeform 10">
              <a:extLst>
                <a:ext uri="{FF2B5EF4-FFF2-40B4-BE49-F238E27FC236}">
                  <a16:creationId xmlns:a16="http://schemas.microsoft.com/office/drawing/2014/main" id="{D816F898-BBDB-473C-BA29-8B279DE0B2FD}"/>
                </a:ext>
              </a:extLst>
            </p:cNvPr>
            <p:cNvSpPr/>
            <p:nvPr/>
          </p:nvSpPr>
          <p:spPr>
            <a:xfrm>
              <a:off x="1982788" y="834356"/>
              <a:ext cx="595312" cy="373171"/>
            </a:xfrm>
            <a:custGeom>
              <a:avLst/>
              <a:gdLst>
                <a:gd name="connsiteX0" fmla="*/ 0 w 595745"/>
                <a:gd name="connsiteY0" fmla="*/ 357909 h 357909"/>
                <a:gd name="connsiteX1" fmla="*/ 221673 w 595745"/>
                <a:gd name="connsiteY1" fmla="*/ 53109 h 357909"/>
                <a:gd name="connsiteX2" fmla="*/ 595745 w 595745"/>
                <a:gd name="connsiteY2" fmla="*/ 39255 h 357909"/>
                <a:gd name="connsiteX3" fmla="*/ 595745 w 595745"/>
                <a:gd name="connsiteY3" fmla="*/ 39255 h 357909"/>
              </a:gdLst>
              <a:ahLst/>
              <a:cxnLst>
                <a:cxn ang="0">
                  <a:pos x="connsiteX0" y="connsiteY0"/>
                </a:cxn>
                <a:cxn ang="0">
                  <a:pos x="connsiteX1" y="connsiteY1"/>
                </a:cxn>
                <a:cxn ang="0">
                  <a:pos x="connsiteX2" y="connsiteY2"/>
                </a:cxn>
                <a:cxn ang="0">
                  <a:pos x="connsiteX3" y="connsiteY3"/>
                </a:cxn>
              </a:cxnLst>
              <a:rect l="l" t="t" r="r" b="b"/>
              <a:pathLst>
                <a:path w="595745" h="357909">
                  <a:moveTo>
                    <a:pt x="0" y="357909"/>
                  </a:moveTo>
                  <a:cubicBezTo>
                    <a:pt x="61191" y="232063"/>
                    <a:pt x="122382" y="106218"/>
                    <a:pt x="221673" y="53109"/>
                  </a:cubicBezTo>
                  <a:cubicBezTo>
                    <a:pt x="320964" y="0"/>
                    <a:pt x="595745" y="39255"/>
                    <a:pt x="595745" y="39255"/>
                  </a:cubicBezTo>
                  <a:lnTo>
                    <a:pt x="595745" y="39255"/>
                  </a:lnTo>
                </a:path>
              </a:pathLst>
            </a:cu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40983" name="TextBox 33">
              <a:extLst>
                <a:ext uri="{FF2B5EF4-FFF2-40B4-BE49-F238E27FC236}">
                  <a16:creationId xmlns:a16="http://schemas.microsoft.com/office/drawing/2014/main" id="{944D6943-16CA-41D3-8CCD-CEA0D8BF37C5}"/>
                </a:ext>
              </a:extLst>
            </p:cNvPr>
            <p:cNvSpPr txBox="1">
              <a:spLocks noChangeArrowheads="1"/>
            </p:cNvSpPr>
            <p:nvPr/>
          </p:nvSpPr>
          <p:spPr bwMode="auto">
            <a:xfrm>
              <a:off x="2286794" y="565991"/>
              <a:ext cx="9898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W #/ft</a:t>
              </a:r>
            </a:p>
          </p:txBody>
        </p:sp>
        <p:cxnSp>
          <p:nvCxnSpPr>
            <p:cNvPr id="15" name="Straight Connector 14">
              <a:extLst>
                <a:ext uri="{FF2B5EF4-FFF2-40B4-BE49-F238E27FC236}">
                  <a16:creationId xmlns:a16="http://schemas.microsoft.com/office/drawing/2014/main" id="{95C07F28-68E3-4669-AC7A-08ECA686883B}"/>
                </a:ext>
              </a:extLst>
            </p:cNvPr>
            <p:cNvCxnSpPr/>
            <p:nvPr/>
          </p:nvCxnSpPr>
          <p:spPr>
            <a:xfrm rot="5400000">
              <a:off x="1253297" y="1953074"/>
              <a:ext cx="2381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95CE552-36FA-4A94-96AA-35BAD84FB888}"/>
                </a:ext>
              </a:extLst>
            </p:cNvPr>
            <p:cNvCxnSpPr/>
            <p:nvPr/>
          </p:nvCxnSpPr>
          <p:spPr>
            <a:xfrm>
              <a:off x="1373188" y="1977686"/>
              <a:ext cx="3503612"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124E62A-262A-4C87-96D0-5B4015746B0D}"/>
                </a:ext>
              </a:extLst>
            </p:cNvPr>
            <p:cNvCxnSpPr/>
            <p:nvPr/>
          </p:nvCxnSpPr>
          <p:spPr>
            <a:xfrm rot="5400000">
              <a:off x="4758497" y="1953074"/>
              <a:ext cx="2381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987" name="TextBox 51">
              <a:extLst>
                <a:ext uri="{FF2B5EF4-FFF2-40B4-BE49-F238E27FC236}">
                  <a16:creationId xmlns:a16="http://schemas.microsoft.com/office/drawing/2014/main" id="{3121A907-3698-4F7C-BF2F-3E77B6E6B718}"/>
                </a:ext>
              </a:extLst>
            </p:cNvPr>
            <p:cNvSpPr txBox="1">
              <a:spLocks noChangeArrowheads="1"/>
            </p:cNvSpPr>
            <p:nvPr/>
          </p:nvSpPr>
          <p:spPr bwMode="auto">
            <a:xfrm>
              <a:off x="3048000" y="16764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a:t>
              </a:r>
            </a:p>
          </p:txBody>
        </p:sp>
        <p:sp>
          <p:nvSpPr>
            <p:cNvPr id="40988" name="TextBox 4">
              <a:extLst>
                <a:ext uri="{FF2B5EF4-FFF2-40B4-BE49-F238E27FC236}">
                  <a16:creationId xmlns:a16="http://schemas.microsoft.com/office/drawing/2014/main" id="{435227E2-6983-4C75-B079-657FA9E21032}"/>
                </a:ext>
              </a:extLst>
            </p:cNvPr>
            <p:cNvSpPr txBox="1">
              <a:spLocks noChangeArrowheads="1"/>
            </p:cNvSpPr>
            <p:nvPr/>
          </p:nvSpPr>
          <p:spPr bwMode="auto">
            <a:xfrm>
              <a:off x="1295400" y="910154"/>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sp>
          <p:nvSpPr>
            <p:cNvPr id="40989" name="TextBox 5">
              <a:extLst>
                <a:ext uri="{FF2B5EF4-FFF2-40B4-BE49-F238E27FC236}">
                  <a16:creationId xmlns:a16="http://schemas.microsoft.com/office/drawing/2014/main" id="{D471750D-322D-4546-886D-A56A4BF56B15}"/>
                </a:ext>
              </a:extLst>
            </p:cNvPr>
            <p:cNvSpPr txBox="1">
              <a:spLocks noChangeArrowheads="1"/>
            </p:cNvSpPr>
            <p:nvPr/>
          </p:nvSpPr>
          <p:spPr bwMode="auto">
            <a:xfrm>
              <a:off x="4876800" y="10668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sp>
          <p:nvSpPr>
            <p:cNvPr id="31" name="Freeform 30">
              <a:extLst>
                <a:ext uri="{FF2B5EF4-FFF2-40B4-BE49-F238E27FC236}">
                  <a16:creationId xmlns:a16="http://schemas.microsoft.com/office/drawing/2014/main" id="{A84519A3-4D70-44F2-96EF-E768D03B5D37}"/>
                </a:ext>
              </a:extLst>
            </p:cNvPr>
            <p:cNvSpPr/>
            <p:nvPr/>
          </p:nvSpPr>
          <p:spPr>
            <a:xfrm>
              <a:off x="2833688" y="1218642"/>
              <a:ext cx="373062" cy="146092"/>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32" name="Freeform 31">
              <a:extLst>
                <a:ext uri="{FF2B5EF4-FFF2-40B4-BE49-F238E27FC236}">
                  <a16:creationId xmlns:a16="http://schemas.microsoft.com/office/drawing/2014/main" id="{00FC7E49-4FE9-44D2-87B7-7D9694EE75B3}"/>
                </a:ext>
              </a:extLst>
            </p:cNvPr>
            <p:cNvSpPr/>
            <p:nvPr/>
          </p:nvSpPr>
          <p:spPr>
            <a:xfrm>
              <a:off x="3221038" y="1199586"/>
              <a:ext cx="374650" cy="146092"/>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33" name="Freeform 32">
              <a:extLst>
                <a:ext uri="{FF2B5EF4-FFF2-40B4-BE49-F238E27FC236}">
                  <a16:creationId xmlns:a16="http://schemas.microsoft.com/office/drawing/2014/main" id="{1B55097F-AED1-42B0-A705-6CFD3170E7EA}"/>
                </a:ext>
              </a:extLst>
            </p:cNvPr>
            <p:cNvSpPr/>
            <p:nvPr/>
          </p:nvSpPr>
          <p:spPr>
            <a:xfrm>
              <a:off x="3525838" y="1199586"/>
              <a:ext cx="374650" cy="146092"/>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34" name="Freeform 33">
              <a:extLst>
                <a:ext uri="{FF2B5EF4-FFF2-40B4-BE49-F238E27FC236}">
                  <a16:creationId xmlns:a16="http://schemas.microsoft.com/office/drawing/2014/main" id="{1D5CE9EC-FB49-413F-96E0-A757065653F8}"/>
                </a:ext>
              </a:extLst>
            </p:cNvPr>
            <p:cNvSpPr/>
            <p:nvPr/>
          </p:nvSpPr>
          <p:spPr>
            <a:xfrm>
              <a:off x="3906838" y="1199586"/>
              <a:ext cx="374650" cy="146092"/>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35" name="Freeform 34">
              <a:extLst>
                <a:ext uri="{FF2B5EF4-FFF2-40B4-BE49-F238E27FC236}">
                  <a16:creationId xmlns:a16="http://schemas.microsoft.com/office/drawing/2014/main" id="{E948DA70-B475-45CA-B327-C4E45D5567BD}"/>
                </a:ext>
              </a:extLst>
            </p:cNvPr>
            <p:cNvSpPr/>
            <p:nvPr/>
          </p:nvSpPr>
          <p:spPr>
            <a:xfrm>
              <a:off x="4197350" y="1191647"/>
              <a:ext cx="374650" cy="146092"/>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36" name="Freeform 35">
              <a:extLst>
                <a:ext uri="{FF2B5EF4-FFF2-40B4-BE49-F238E27FC236}">
                  <a16:creationId xmlns:a16="http://schemas.microsoft.com/office/drawing/2014/main" id="{E67EF188-58C7-4727-B1A9-0FAA83E8DE8D}"/>
                </a:ext>
              </a:extLst>
            </p:cNvPr>
            <p:cNvSpPr/>
            <p:nvPr/>
          </p:nvSpPr>
          <p:spPr>
            <a:xfrm>
              <a:off x="4578350" y="1204351"/>
              <a:ext cx="374650" cy="147680"/>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37" name="Rectangle 36">
              <a:extLst>
                <a:ext uri="{FF2B5EF4-FFF2-40B4-BE49-F238E27FC236}">
                  <a16:creationId xmlns:a16="http://schemas.microsoft.com/office/drawing/2014/main" id="{5825A095-BE89-4C51-8B5E-E7799AB2E32E}"/>
                </a:ext>
              </a:extLst>
            </p:cNvPr>
            <p:cNvSpPr/>
            <p:nvPr/>
          </p:nvSpPr>
          <p:spPr>
            <a:xfrm>
              <a:off x="1219200" y="1142420"/>
              <a:ext cx="152400" cy="4573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38" name="TextBox 37">
            <a:extLst>
              <a:ext uri="{FF2B5EF4-FFF2-40B4-BE49-F238E27FC236}">
                <a16:creationId xmlns:a16="http://schemas.microsoft.com/office/drawing/2014/main" id="{E2AD7C0F-A521-4353-8EC7-6313C06E2CC3}"/>
              </a:ext>
            </a:extLst>
          </p:cNvPr>
          <p:cNvSpPr txBox="1">
            <a:spLocks noChangeArrowheads="1"/>
          </p:cNvSpPr>
          <p:nvPr/>
        </p:nvSpPr>
        <p:spPr bwMode="auto">
          <a:xfrm>
            <a:off x="1143000" y="22860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Wl</a:t>
            </a:r>
            <a:r>
              <a:rPr lang="en-US" altLang="en-US" baseline="30000"/>
              <a:t>2</a:t>
            </a:r>
            <a:r>
              <a:rPr lang="en-US" altLang="en-US"/>
              <a:t>/12</a:t>
            </a:r>
          </a:p>
        </p:txBody>
      </p:sp>
      <p:sp>
        <p:nvSpPr>
          <p:cNvPr id="39" name="TextBox 38">
            <a:extLst>
              <a:ext uri="{FF2B5EF4-FFF2-40B4-BE49-F238E27FC236}">
                <a16:creationId xmlns:a16="http://schemas.microsoft.com/office/drawing/2014/main" id="{09BB6325-EF5F-4112-B838-767568E8C557}"/>
              </a:ext>
            </a:extLst>
          </p:cNvPr>
          <p:cNvSpPr txBox="1">
            <a:spLocks noChangeArrowheads="1"/>
          </p:cNvSpPr>
          <p:nvPr/>
        </p:nvSpPr>
        <p:spPr bwMode="auto">
          <a:xfrm>
            <a:off x="4495800" y="22860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 Wl</a:t>
            </a:r>
            <a:r>
              <a:rPr lang="en-US" altLang="en-US" baseline="30000"/>
              <a:t>2</a:t>
            </a:r>
            <a:r>
              <a:rPr lang="en-US" altLang="en-US"/>
              <a:t>/12</a:t>
            </a:r>
          </a:p>
        </p:txBody>
      </p:sp>
      <p:sp>
        <p:nvSpPr>
          <p:cNvPr id="40" name="TextBox 39">
            <a:extLst>
              <a:ext uri="{FF2B5EF4-FFF2-40B4-BE49-F238E27FC236}">
                <a16:creationId xmlns:a16="http://schemas.microsoft.com/office/drawing/2014/main" id="{440F8553-F83D-4B79-B87F-0BCEB6A6DD69}"/>
              </a:ext>
            </a:extLst>
          </p:cNvPr>
          <p:cNvSpPr txBox="1">
            <a:spLocks noChangeArrowheads="1"/>
          </p:cNvSpPr>
          <p:nvPr/>
        </p:nvSpPr>
        <p:spPr bwMode="auto">
          <a:xfrm>
            <a:off x="1143000" y="29829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Wl</a:t>
            </a:r>
            <a:r>
              <a:rPr lang="en-US" altLang="en-US" baseline="30000"/>
              <a:t>2</a:t>
            </a:r>
            <a:r>
              <a:rPr lang="en-US" altLang="en-US"/>
              <a:t>/24</a:t>
            </a:r>
          </a:p>
        </p:txBody>
      </p:sp>
      <p:sp>
        <p:nvSpPr>
          <p:cNvPr id="41" name="TextBox 40">
            <a:extLst>
              <a:ext uri="{FF2B5EF4-FFF2-40B4-BE49-F238E27FC236}">
                <a16:creationId xmlns:a16="http://schemas.microsoft.com/office/drawing/2014/main" id="{D5B18EEC-5E12-47E5-A40C-261C1BA85F44}"/>
              </a:ext>
            </a:extLst>
          </p:cNvPr>
          <p:cNvSpPr txBox="1">
            <a:spLocks noChangeArrowheads="1"/>
          </p:cNvSpPr>
          <p:nvPr/>
        </p:nvSpPr>
        <p:spPr bwMode="auto">
          <a:xfrm>
            <a:off x="4648200" y="26670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Wl</a:t>
            </a:r>
            <a:r>
              <a:rPr lang="en-US" altLang="en-US" baseline="30000"/>
              <a:t>2</a:t>
            </a:r>
            <a:r>
              <a:rPr lang="en-US" altLang="en-US"/>
              <a:t>/12</a:t>
            </a:r>
          </a:p>
        </p:txBody>
      </p:sp>
      <p:sp>
        <p:nvSpPr>
          <p:cNvPr id="42" name="TextBox 41">
            <a:extLst>
              <a:ext uri="{FF2B5EF4-FFF2-40B4-BE49-F238E27FC236}">
                <a16:creationId xmlns:a16="http://schemas.microsoft.com/office/drawing/2014/main" id="{8142B6A8-9DD3-48FD-9685-50C7F267E6A8}"/>
              </a:ext>
            </a:extLst>
          </p:cNvPr>
          <p:cNvSpPr txBox="1">
            <a:spLocks noChangeArrowheads="1"/>
          </p:cNvSpPr>
          <p:nvPr/>
        </p:nvSpPr>
        <p:spPr bwMode="auto">
          <a:xfrm>
            <a:off x="1143000" y="25908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t>
            </a:r>
          </a:p>
        </p:txBody>
      </p:sp>
      <p:sp>
        <p:nvSpPr>
          <p:cNvPr id="43" name="TextBox 42">
            <a:extLst>
              <a:ext uri="{FF2B5EF4-FFF2-40B4-BE49-F238E27FC236}">
                <a16:creationId xmlns:a16="http://schemas.microsoft.com/office/drawing/2014/main" id="{FA0DC682-FA6D-4298-8BC8-286169847881}"/>
              </a:ext>
            </a:extLst>
          </p:cNvPr>
          <p:cNvSpPr txBox="1">
            <a:spLocks noChangeArrowheads="1"/>
          </p:cNvSpPr>
          <p:nvPr/>
        </p:nvSpPr>
        <p:spPr bwMode="auto">
          <a:xfrm>
            <a:off x="4724400" y="30480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t>
            </a:r>
          </a:p>
        </p:txBody>
      </p:sp>
      <p:sp>
        <p:nvSpPr>
          <p:cNvPr id="44" name="TextBox 43">
            <a:extLst>
              <a:ext uri="{FF2B5EF4-FFF2-40B4-BE49-F238E27FC236}">
                <a16:creationId xmlns:a16="http://schemas.microsoft.com/office/drawing/2014/main" id="{8BF1F782-B95C-479B-8260-6CB47AB195BF}"/>
              </a:ext>
            </a:extLst>
          </p:cNvPr>
          <p:cNvSpPr txBox="1">
            <a:spLocks noChangeArrowheads="1"/>
          </p:cNvSpPr>
          <p:nvPr/>
        </p:nvSpPr>
        <p:spPr bwMode="auto">
          <a:xfrm>
            <a:off x="838200" y="3440113"/>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___________</a:t>
            </a:r>
          </a:p>
        </p:txBody>
      </p:sp>
      <p:sp>
        <p:nvSpPr>
          <p:cNvPr id="45" name="TextBox 44">
            <a:extLst>
              <a:ext uri="{FF2B5EF4-FFF2-40B4-BE49-F238E27FC236}">
                <a16:creationId xmlns:a16="http://schemas.microsoft.com/office/drawing/2014/main" id="{C5B3D9CF-5984-4450-AB80-0D8665B0EAED}"/>
              </a:ext>
            </a:extLst>
          </p:cNvPr>
          <p:cNvSpPr txBox="1">
            <a:spLocks noChangeArrowheads="1"/>
          </p:cNvSpPr>
          <p:nvPr/>
        </p:nvSpPr>
        <p:spPr bwMode="auto">
          <a:xfrm>
            <a:off x="4343400" y="3440113"/>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___________</a:t>
            </a:r>
          </a:p>
        </p:txBody>
      </p:sp>
      <p:sp>
        <p:nvSpPr>
          <p:cNvPr id="46" name="TextBox 45">
            <a:extLst>
              <a:ext uri="{FF2B5EF4-FFF2-40B4-BE49-F238E27FC236}">
                <a16:creationId xmlns:a16="http://schemas.microsoft.com/office/drawing/2014/main" id="{DC3581FE-5CA7-4CB4-90AE-931D6EFABC29}"/>
              </a:ext>
            </a:extLst>
          </p:cNvPr>
          <p:cNvSpPr txBox="1">
            <a:spLocks noChangeArrowheads="1"/>
          </p:cNvSpPr>
          <p:nvPr/>
        </p:nvSpPr>
        <p:spPr bwMode="auto">
          <a:xfrm>
            <a:off x="1143000" y="38973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Wl</a:t>
            </a:r>
            <a:r>
              <a:rPr lang="en-US" altLang="en-US" baseline="30000"/>
              <a:t>2</a:t>
            </a:r>
            <a:r>
              <a:rPr lang="en-US" altLang="en-US"/>
              <a:t>/8</a:t>
            </a:r>
          </a:p>
        </p:txBody>
      </p:sp>
      <p:sp>
        <p:nvSpPr>
          <p:cNvPr id="47" name="TextBox 46">
            <a:extLst>
              <a:ext uri="{FF2B5EF4-FFF2-40B4-BE49-F238E27FC236}">
                <a16:creationId xmlns:a16="http://schemas.microsoft.com/office/drawing/2014/main" id="{013D3CF7-A891-4F1A-B1DF-75F3C3C71155}"/>
              </a:ext>
            </a:extLst>
          </p:cNvPr>
          <p:cNvSpPr txBox="1">
            <a:spLocks noChangeArrowheads="1"/>
          </p:cNvSpPr>
          <p:nvPr/>
        </p:nvSpPr>
        <p:spPr bwMode="auto">
          <a:xfrm>
            <a:off x="3733800" y="0"/>
            <a:ext cx="99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u="sng">
                <a:solidFill>
                  <a:srgbClr val="00B0F0"/>
                </a:solidFill>
              </a:rPr>
              <a:t>BCS</a:t>
            </a:r>
          </a:p>
        </p:txBody>
      </p:sp>
      <p:sp>
        <p:nvSpPr>
          <p:cNvPr id="49" name="TextBox 48">
            <a:extLst>
              <a:ext uri="{FF2B5EF4-FFF2-40B4-BE49-F238E27FC236}">
                <a16:creationId xmlns:a16="http://schemas.microsoft.com/office/drawing/2014/main" id="{A8D6B1C6-2715-4C80-85B7-C43C0648673D}"/>
              </a:ext>
            </a:extLst>
          </p:cNvPr>
          <p:cNvSpPr txBox="1">
            <a:spLocks noChangeArrowheads="1"/>
          </p:cNvSpPr>
          <p:nvPr/>
        </p:nvSpPr>
        <p:spPr bwMode="auto">
          <a:xfrm>
            <a:off x="4724400" y="3821113"/>
            <a:ext cx="68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00</a:t>
            </a:r>
          </a:p>
        </p:txBody>
      </p:sp>
      <p:sp>
        <p:nvSpPr>
          <p:cNvPr id="50" name="TextBox 49">
            <a:extLst>
              <a:ext uri="{FF2B5EF4-FFF2-40B4-BE49-F238E27FC236}">
                <a16:creationId xmlns:a16="http://schemas.microsoft.com/office/drawing/2014/main" id="{3C2E6764-BFC6-4041-9C92-07623603574C}"/>
              </a:ext>
            </a:extLst>
          </p:cNvPr>
          <p:cNvSpPr txBox="1">
            <a:spLocks noChangeArrowheads="1"/>
          </p:cNvSpPr>
          <p:nvPr/>
        </p:nvSpPr>
        <p:spPr bwMode="auto">
          <a:xfrm>
            <a:off x="4724400" y="32766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t>
            </a:r>
          </a:p>
        </p:txBody>
      </p:sp>
      <p:sp>
        <p:nvSpPr>
          <p:cNvPr id="51" name="TextBox 50">
            <a:extLst>
              <a:ext uri="{FF2B5EF4-FFF2-40B4-BE49-F238E27FC236}">
                <a16:creationId xmlns:a16="http://schemas.microsoft.com/office/drawing/2014/main" id="{083EC5F4-8C89-4A2F-9309-C6B8ADDF058C}"/>
              </a:ext>
            </a:extLst>
          </p:cNvPr>
          <p:cNvSpPr txBox="1">
            <a:spLocks noChangeArrowheads="1"/>
          </p:cNvSpPr>
          <p:nvPr/>
        </p:nvSpPr>
        <p:spPr bwMode="auto">
          <a:xfrm>
            <a:off x="1143000" y="32766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amond(in)">
                                      <p:cBhvr>
                                        <p:cTn id="7" dur="2000"/>
                                        <p:tgtEl>
                                          <p:spTgt spid="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diamond(in)">
                                      <p:cBhvr>
                                        <p:cTn id="17" dur="2000"/>
                                        <p:tgtEl>
                                          <p:spTgt spid="38"/>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diamond(in)">
                                      <p:cBhvr>
                                        <p:cTn id="20" dur="2000"/>
                                        <p:tgtEl>
                                          <p:spTgt spid="3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diamond(in)">
                                      <p:cBhvr>
                                        <p:cTn id="25" dur="2000"/>
                                        <p:tgtEl>
                                          <p:spTgt spid="42"/>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diamond(in)">
                                      <p:cBhvr>
                                        <p:cTn id="28" dur="2000"/>
                                        <p:tgtEl>
                                          <p:spTgt spid="4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diamond(in)">
                                      <p:cBhvr>
                                        <p:cTn id="33" dur="2000"/>
                                        <p:tgtEl>
                                          <p:spTgt spid="43"/>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diamond(in)">
                                      <p:cBhvr>
                                        <p:cTn id="36" dur="2000"/>
                                        <p:tgtEl>
                                          <p:spTgt spid="4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diamond(in)">
                                      <p:cBhvr>
                                        <p:cTn id="41" dur="2000"/>
                                        <p:tgtEl>
                                          <p:spTgt spid="5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diamond(in)">
                                      <p:cBhvr>
                                        <p:cTn id="46" dur="2000"/>
                                        <p:tgtEl>
                                          <p:spTgt spid="5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diamond(in)">
                                      <p:cBhvr>
                                        <p:cTn id="51" dur="2000"/>
                                        <p:tgtEl>
                                          <p:spTgt spid="44"/>
                                        </p:tgtEl>
                                      </p:cBhvr>
                                    </p:animEffect>
                                  </p:childTnLst>
                                </p:cTn>
                              </p:par>
                              <p:par>
                                <p:cTn id="52" presetID="8" presetClass="entr" presetSubtype="16"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diamond(in)">
                                      <p:cBhvr>
                                        <p:cTn id="54" dur="2000"/>
                                        <p:tgtEl>
                                          <p:spTgt spid="4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8" presetClass="entr" presetSubtype="16"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diamond(in)">
                                      <p:cBhvr>
                                        <p:cTn id="59" dur="2000"/>
                                        <p:tgtEl>
                                          <p:spTgt spid="4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8" presetClass="entr" presetSubtype="16" fill="hold" grpId="0"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diamond(in)">
                                      <p:cBhvr>
                                        <p:cTn id="64"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P spid="45" grpId="0"/>
      <p:bldP spid="46" grpId="0"/>
      <p:bldP spid="47" grpId="0"/>
      <p:bldP spid="49" grpId="0"/>
      <p:bldP spid="50"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E39F5634-2104-4363-A193-ED762DE28CB8}"/>
              </a:ext>
            </a:extLst>
          </p:cNvPr>
          <p:cNvSpPr>
            <a:spLocks noChangeArrowheads="1"/>
          </p:cNvSpPr>
          <p:nvPr/>
        </p:nvSpPr>
        <p:spPr bwMode="auto">
          <a:xfrm>
            <a:off x="0" y="0"/>
            <a:ext cx="91440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1400">
                <a:latin typeface="Times New Roman" panose="02020603050405020304" pitchFamily="18" charset="0"/>
                <a:cs typeface="Times New Roman" panose="02020603050405020304" pitchFamily="18" charset="0"/>
              </a:rPr>
              <a:t>Module 5 </a:t>
            </a:r>
            <a:r>
              <a:rPr lang="en-US" altLang="en-US">
                <a:solidFill>
                  <a:srgbClr val="FF0000"/>
                </a:solidFill>
                <a:latin typeface="Times New Roman" panose="02020603050405020304" pitchFamily="18" charset="0"/>
                <a:cs typeface="Times New Roman" panose="02020603050405020304" pitchFamily="18" charset="0"/>
              </a:rPr>
              <a:t>: Force Method </a:t>
            </a:r>
            <a:r>
              <a:rPr lang="en-US" altLang="en-US" sz="1400">
                <a:latin typeface="Times New Roman" panose="02020603050405020304" pitchFamily="18" charset="0"/>
                <a:cs typeface="Times New Roman" panose="02020603050405020304" pitchFamily="18" charset="0"/>
              </a:rPr>
              <a:t>- Introduction and applications Lecture 2 : The Force Method Objectives In this course you will learn the following Concept of force method for analysis of statically indeterminate structure. Selection of the basic determinate structure. Illustration of force method by numerical examples. 5.3 The Force Method The force method is used to calculate the response of statically indeterminate structures to loads and/or imposed deformations. The method is based on transforming a given structure into a statically determinate primary system and calculating the magnitude of statically redundant forces required to restore the geometric boundary conditions of the original structure. </a:t>
            </a:r>
            <a:r>
              <a:rPr lang="en-US" altLang="en-US" sz="1400" u="sng">
                <a:solidFill>
                  <a:srgbClr val="FF0000"/>
                </a:solidFill>
                <a:latin typeface="Times New Roman" panose="02020603050405020304" pitchFamily="18" charset="0"/>
                <a:cs typeface="Times New Roman" panose="02020603050405020304" pitchFamily="18" charset="0"/>
              </a:rPr>
              <a:t>The force method (also called the flexibility method or method of consistent deformation </a:t>
            </a:r>
            <a:r>
              <a:rPr lang="en-US" altLang="en-US" sz="1400">
                <a:latin typeface="Times New Roman" panose="02020603050405020304" pitchFamily="18" charset="0"/>
                <a:cs typeface="Times New Roman" panose="02020603050405020304" pitchFamily="18" charset="0"/>
              </a:rPr>
              <a:t>) is used to calculate reactions and internal forces in statically indeterminate structures due to loads and imposed deformations. The basic steps in the force method are as follows: (a) Determine the degree of static indeterminacy, n of the structure. (b) Transform the structure into a statically determinate system by releasing a number of static constraints equal to the degree of static indeterminacy, n. This is accomplished by releasing external support conditions or by creating internal hinges. The system thus formed is called the basic determinate structure . (c) For a given released constraint j, introduce an unknown redundant force corresponding to the type and direction of the released constraint. (d) Apply the given loading or imposed deformation to the basic determinate structure . Use suitable method (given in Chapter 4) to calculate displacements at each of the released constraints in the basic determinate structure . (e) Solve for redundant forces ( j =1 to n ) by imposing the compatibility conditions of the original structure. These conditions transform the basic determinate structure back to the original structure by finding the combination of redundant forces that make displacement at each of the released constraints equal to zero. It can thus be seen that the name force method was given to this method because its primary computational task is to calculate unknown forces , i.e. the redundant forces through . 5.3.1 Selection of the basic determinate structure There is no limit to the number of different basic determinate structure that can be generated for a given structure. The choice of structure, however, must ensure that the primary system is stable. In addition, it is recommended that the basic determinate structure be chosen to minimize computational effort and maximize computational accuracy. (a) Stability of Basic determinate structure It is not sufficient merely to release the correct number of statical constraints in generating a basic determinate structure. Care must be taken to ensure that the basic determinate structure is stable. This fact is explained in the Table 5.1 where any arbitrary release of constraint can result into the unstable basic determinate structure. T</a:t>
            </a:r>
            <a:endParaRPr lang="en-US" altLang="en-US" sz="1400">
              <a:latin typeface="Arial" panose="020B0604020202020204" pitchFamily="34"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8469A-99EC-4CEC-BA59-0E1869B6ACFA}"/>
              </a:ext>
            </a:extLst>
          </p:cNvPr>
          <p:cNvSpPr txBox="1"/>
          <p:nvPr/>
        </p:nvSpPr>
        <p:spPr>
          <a:xfrm>
            <a:off x="2895600" y="304800"/>
            <a:ext cx="2819400" cy="523875"/>
          </a:xfrm>
          <a:prstGeom prst="rect">
            <a:avLst/>
          </a:prstGeom>
          <a:noFill/>
        </p:spPr>
        <p:txBody>
          <a:bodyPr>
            <a:spAutoFit/>
          </a:bodyPr>
          <a:lstStyle/>
          <a:p>
            <a:pPr eaLnBrk="1" fontAlgn="auto" hangingPunct="1">
              <a:spcBef>
                <a:spcPts val="0"/>
              </a:spcBef>
              <a:spcAft>
                <a:spcPts val="0"/>
              </a:spcAft>
              <a:defRPr/>
            </a:pPr>
            <a:r>
              <a:rPr lang="en-US" sz="2800" b="1" u="sng" dirty="0">
                <a:latin typeface="+mj-lt"/>
              </a:rPr>
              <a:t>Assignment</a:t>
            </a:r>
            <a:r>
              <a:rPr lang="en-US" sz="2800" b="1" u="sng" dirty="0">
                <a:latin typeface="+mn-lt"/>
              </a:rPr>
              <a:t> No. 5</a:t>
            </a:r>
          </a:p>
        </p:txBody>
      </p:sp>
      <p:grpSp>
        <p:nvGrpSpPr>
          <p:cNvPr id="3" name="Group 14">
            <a:extLst>
              <a:ext uri="{FF2B5EF4-FFF2-40B4-BE49-F238E27FC236}">
                <a16:creationId xmlns:a16="http://schemas.microsoft.com/office/drawing/2014/main" id="{F8FCC357-B607-4CE2-95D2-8D7E124DAE55}"/>
              </a:ext>
            </a:extLst>
          </p:cNvPr>
          <p:cNvGrpSpPr>
            <a:grpSpLocks/>
          </p:cNvGrpSpPr>
          <p:nvPr/>
        </p:nvGrpSpPr>
        <p:grpSpPr bwMode="auto">
          <a:xfrm>
            <a:off x="2514600" y="1752600"/>
            <a:ext cx="3962400" cy="1893888"/>
            <a:chOff x="2514600" y="1752600"/>
            <a:chExt cx="3962400" cy="1893332"/>
          </a:xfrm>
        </p:grpSpPr>
        <p:cxnSp>
          <p:nvCxnSpPr>
            <p:cNvPr id="41988" name="AutoShape 4">
              <a:extLst>
                <a:ext uri="{FF2B5EF4-FFF2-40B4-BE49-F238E27FC236}">
                  <a16:creationId xmlns:a16="http://schemas.microsoft.com/office/drawing/2014/main" id="{2EE07573-DDFB-42A6-A0CF-03A99DDED609}"/>
                </a:ext>
              </a:extLst>
            </p:cNvPr>
            <p:cNvCxnSpPr>
              <a:cxnSpLocks noChangeShapeType="1"/>
            </p:cNvCxnSpPr>
            <p:nvPr/>
          </p:nvCxnSpPr>
          <p:spPr bwMode="auto">
            <a:xfrm>
              <a:off x="2942441" y="2056316"/>
              <a:ext cx="3382159"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1989" name="AutoShape 5">
              <a:extLst>
                <a:ext uri="{FF2B5EF4-FFF2-40B4-BE49-F238E27FC236}">
                  <a16:creationId xmlns:a16="http://schemas.microsoft.com/office/drawing/2014/main" id="{958DCE50-7ECD-4813-A102-C4F1E1C5CACB}"/>
                </a:ext>
              </a:extLst>
            </p:cNvPr>
            <p:cNvCxnSpPr>
              <a:cxnSpLocks noChangeShapeType="1"/>
            </p:cNvCxnSpPr>
            <p:nvPr/>
          </p:nvCxnSpPr>
          <p:spPr bwMode="auto">
            <a:xfrm rot="16200000" flipH="1">
              <a:off x="2497067" y="2470001"/>
              <a:ext cx="853339"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1990" name="AutoShape 6">
              <a:extLst>
                <a:ext uri="{FF2B5EF4-FFF2-40B4-BE49-F238E27FC236}">
                  <a16:creationId xmlns:a16="http://schemas.microsoft.com/office/drawing/2014/main" id="{3A046503-A676-4B7C-9BBA-0C8AA8B25F68}"/>
                </a:ext>
              </a:extLst>
            </p:cNvPr>
            <p:cNvCxnSpPr>
              <a:cxnSpLocks noChangeShapeType="1"/>
            </p:cNvCxnSpPr>
            <p:nvPr/>
          </p:nvCxnSpPr>
          <p:spPr bwMode="auto">
            <a:xfrm>
              <a:off x="4776681" y="2072529"/>
              <a:ext cx="1739" cy="103774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1991" name="AutoShape 11">
              <a:extLst>
                <a:ext uri="{FF2B5EF4-FFF2-40B4-BE49-F238E27FC236}">
                  <a16:creationId xmlns:a16="http://schemas.microsoft.com/office/drawing/2014/main" id="{28441E8D-E9C7-450F-9BBB-36A2724F8A52}"/>
                </a:ext>
              </a:extLst>
            </p:cNvPr>
            <p:cNvCxnSpPr>
              <a:cxnSpLocks noChangeShapeType="1"/>
            </p:cNvCxnSpPr>
            <p:nvPr/>
          </p:nvCxnSpPr>
          <p:spPr bwMode="auto">
            <a:xfrm rot="10800000">
              <a:off x="4572001" y="3123116"/>
              <a:ext cx="429941" cy="1084"/>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sp>
          <p:nvSpPr>
            <p:cNvPr id="41992" name="AutoShape 7">
              <a:extLst>
                <a:ext uri="{FF2B5EF4-FFF2-40B4-BE49-F238E27FC236}">
                  <a16:creationId xmlns:a16="http://schemas.microsoft.com/office/drawing/2014/main" id="{EE3B7577-346F-4230-8ECE-C163A8A0A839}"/>
                </a:ext>
              </a:extLst>
            </p:cNvPr>
            <p:cNvSpPr>
              <a:spLocks noChangeArrowheads="1"/>
            </p:cNvSpPr>
            <p:nvPr/>
          </p:nvSpPr>
          <p:spPr bwMode="auto">
            <a:xfrm>
              <a:off x="6172593" y="2056316"/>
              <a:ext cx="304407" cy="160188"/>
            </a:xfrm>
            <a:prstGeom prst="triangle">
              <a:avLst>
                <a:gd name="adj" fmla="val 50000"/>
              </a:avLst>
            </a:prstGeom>
            <a:solidFill>
              <a:srgbClr val="FFFF00"/>
            </a:solidFill>
            <a:ln w="3810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sp>
          <p:nvSpPr>
            <p:cNvPr id="41993" name="AutoShape 7">
              <a:extLst>
                <a:ext uri="{FF2B5EF4-FFF2-40B4-BE49-F238E27FC236}">
                  <a16:creationId xmlns:a16="http://schemas.microsoft.com/office/drawing/2014/main" id="{C3492C87-746A-4B45-9434-312D2EDBD7A1}"/>
                </a:ext>
              </a:extLst>
            </p:cNvPr>
            <p:cNvSpPr>
              <a:spLocks noChangeArrowheads="1"/>
            </p:cNvSpPr>
            <p:nvPr/>
          </p:nvSpPr>
          <p:spPr bwMode="auto">
            <a:xfrm>
              <a:off x="2771336" y="2902951"/>
              <a:ext cx="304407" cy="160188"/>
            </a:xfrm>
            <a:prstGeom prst="triangle">
              <a:avLst>
                <a:gd name="adj" fmla="val 50000"/>
              </a:avLst>
            </a:prstGeom>
            <a:solidFill>
              <a:srgbClr val="FFFF00"/>
            </a:solidFill>
            <a:ln w="3810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sp>
          <p:nvSpPr>
            <p:cNvPr id="41994" name="TextBox 26">
              <a:extLst>
                <a:ext uri="{FF2B5EF4-FFF2-40B4-BE49-F238E27FC236}">
                  <a16:creationId xmlns:a16="http://schemas.microsoft.com/office/drawing/2014/main" id="{4C0D865B-51A5-4585-A50F-7689C785E751}"/>
                </a:ext>
              </a:extLst>
            </p:cNvPr>
            <p:cNvSpPr txBox="1">
              <a:spLocks noChangeArrowheads="1"/>
            </p:cNvSpPr>
            <p:nvPr/>
          </p:nvSpPr>
          <p:spPr bwMode="auto">
            <a:xfrm>
              <a:off x="2514600" y="26670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sp>
          <p:nvSpPr>
            <p:cNvPr id="41995" name="TextBox 27">
              <a:extLst>
                <a:ext uri="{FF2B5EF4-FFF2-40B4-BE49-F238E27FC236}">
                  <a16:creationId xmlns:a16="http://schemas.microsoft.com/office/drawing/2014/main" id="{5082E7C8-27B6-42A6-8C52-0EE5BCDD70D0}"/>
                </a:ext>
              </a:extLst>
            </p:cNvPr>
            <p:cNvSpPr txBox="1">
              <a:spLocks noChangeArrowheads="1"/>
            </p:cNvSpPr>
            <p:nvPr/>
          </p:nvSpPr>
          <p:spPr bwMode="auto">
            <a:xfrm>
              <a:off x="2667000" y="19050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sp>
          <p:nvSpPr>
            <p:cNvPr id="41996" name="TextBox 28">
              <a:extLst>
                <a:ext uri="{FF2B5EF4-FFF2-40B4-BE49-F238E27FC236}">
                  <a16:creationId xmlns:a16="http://schemas.microsoft.com/office/drawing/2014/main" id="{325532B6-269A-47DA-93D3-1661B4D964C0}"/>
                </a:ext>
              </a:extLst>
            </p:cNvPr>
            <p:cNvSpPr txBox="1">
              <a:spLocks noChangeArrowheads="1"/>
            </p:cNvSpPr>
            <p:nvPr/>
          </p:nvSpPr>
          <p:spPr bwMode="auto">
            <a:xfrm>
              <a:off x="4876800" y="27432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E</a:t>
              </a:r>
            </a:p>
          </p:txBody>
        </p:sp>
        <p:sp>
          <p:nvSpPr>
            <p:cNvPr id="41997" name="TextBox 29">
              <a:extLst>
                <a:ext uri="{FF2B5EF4-FFF2-40B4-BE49-F238E27FC236}">
                  <a16:creationId xmlns:a16="http://schemas.microsoft.com/office/drawing/2014/main" id="{D88B20FD-5627-429D-BF9C-13FC031174EB}"/>
                </a:ext>
              </a:extLst>
            </p:cNvPr>
            <p:cNvSpPr txBox="1">
              <a:spLocks noChangeArrowheads="1"/>
            </p:cNvSpPr>
            <p:nvPr/>
          </p:nvSpPr>
          <p:spPr bwMode="auto">
            <a:xfrm>
              <a:off x="4648200" y="17526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a:t>
              </a:r>
            </a:p>
          </p:txBody>
        </p:sp>
        <p:sp>
          <p:nvSpPr>
            <p:cNvPr id="41998" name="TextBox 30">
              <a:extLst>
                <a:ext uri="{FF2B5EF4-FFF2-40B4-BE49-F238E27FC236}">
                  <a16:creationId xmlns:a16="http://schemas.microsoft.com/office/drawing/2014/main" id="{52369951-54E1-4032-9D76-C6FE9B230400}"/>
                </a:ext>
              </a:extLst>
            </p:cNvPr>
            <p:cNvSpPr txBox="1">
              <a:spLocks noChangeArrowheads="1"/>
            </p:cNvSpPr>
            <p:nvPr/>
          </p:nvSpPr>
          <p:spPr bwMode="auto">
            <a:xfrm>
              <a:off x="6172200" y="17526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D</a:t>
              </a:r>
            </a:p>
          </p:txBody>
        </p:sp>
        <p:sp>
          <p:nvSpPr>
            <p:cNvPr id="41999" name="TextBox 31">
              <a:extLst>
                <a:ext uri="{FF2B5EF4-FFF2-40B4-BE49-F238E27FC236}">
                  <a16:creationId xmlns:a16="http://schemas.microsoft.com/office/drawing/2014/main" id="{E15FDF49-F36A-4463-8941-B0528CDAFB59}"/>
                </a:ext>
              </a:extLst>
            </p:cNvPr>
            <p:cNvSpPr txBox="1">
              <a:spLocks noChangeArrowheads="1"/>
            </p:cNvSpPr>
            <p:nvPr/>
          </p:nvSpPr>
          <p:spPr bwMode="auto">
            <a:xfrm>
              <a:off x="3581400" y="3276600"/>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l-GR" altLang="en-US">
                  <a:solidFill>
                    <a:srgbClr val="FF0000"/>
                  </a:solidFill>
                </a:rPr>
                <a:t>Δ</a:t>
              </a:r>
              <a:r>
                <a:rPr lang="en-US" altLang="en-US" baseline="-25000">
                  <a:solidFill>
                    <a:srgbClr val="FF0000"/>
                  </a:solidFill>
                </a:rPr>
                <a:t>A</a:t>
              </a:r>
              <a:r>
                <a:rPr lang="en-US" altLang="en-US">
                  <a:solidFill>
                    <a:srgbClr val="FF0000"/>
                  </a:solidFill>
                </a:rPr>
                <a:t>  or  </a:t>
              </a:r>
              <a:r>
                <a:rPr lang="el-GR" altLang="en-US">
                  <a:solidFill>
                    <a:srgbClr val="FF0000"/>
                  </a:solidFill>
                </a:rPr>
                <a:t>Δ</a:t>
              </a:r>
              <a:r>
                <a:rPr lang="en-US" altLang="en-US" baseline="-25000">
                  <a:solidFill>
                    <a:srgbClr val="FF0000"/>
                  </a:solidFill>
                </a:rPr>
                <a:t>E </a:t>
              </a:r>
              <a:r>
                <a:rPr lang="en-US" altLang="en-US">
                  <a:solidFill>
                    <a:srgbClr val="FF0000"/>
                  </a:solidFill>
                </a:rPr>
                <a:t>   or</a:t>
              </a:r>
              <a:r>
                <a:rPr lang="el-GR" altLang="en-US">
                  <a:solidFill>
                    <a:srgbClr val="FF0000"/>
                  </a:solidFill>
                </a:rPr>
                <a:t> </a:t>
              </a:r>
              <a:r>
                <a:rPr lang="en-US" altLang="en-US">
                  <a:solidFill>
                    <a:srgbClr val="FF0000"/>
                  </a:solidFill>
                </a:rPr>
                <a:t>  </a:t>
              </a:r>
              <a:r>
                <a:rPr lang="el-GR" altLang="en-US">
                  <a:solidFill>
                    <a:srgbClr val="FF0000"/>
                  </a:solidFill>
                </a:rPr>
                <a:t>Δ</a:t>
              </a:r>
              <a:r>
                <a:rPr lang="en-US" altLang="en-US" baseline="-25000">
                  <a:solidFill>
                    <a:srgbClr val="FF0000"/>
                  </a:solidFill>
                </a:rPr>
                <a:t>D</a:t>
              </a:r>
              <a:r>
                <a:rPr lang="en-US" altLang="en-US">
                  <a:solidFill>
                    <a:srgbClr val="FF0000"/>
                  </a:solidFill>
                </a:rPr>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1">
            <a:extLst>
              <a:ext uri="{FF2B5EF4-FFF2-40B4-BE49-F238E27FC236}">
                <a16:creationId xmlns:a16="http://schemas.microsoft.com/office/drawing/2014/main" id="{F968E82F-A3D9-46F3-9989-0734DFE4361F}"/>
              </a:ext>
            </a:extLst>
          </p:cNvPr>
          <p:cNvGrpSpPr>
            <a:grpSpLocks/>
          </p:cNvGrpSpPr>
          <p:nvPr/>
        </p:nvGrpSpPr>
        <p:grpSpPr bwMode="auto">
          <a:xfrm>
            <a:off x="1524000" y="457200"/>
            <a:ext cx="5638800" cy="1838325"/>
            <a:chOff x="381000" y="621057"/>
            <a:chExt cx="5638800" cy="1838125"/>
          </a:xfrm>
        </p:grpSpPr>
        <p:grpSp>
          <p:nvGrpSpPr>
            <p:cNvPr id="43011" name="Group 56">
              <a:extLst>
                <a:ext uri="{FF2B5EF4-FFF2-40B4-BE49-F238E27FC236}">
                  <a16:creationId xmlns:a16="http://schemas.microsoft.com/office/drawing/2014/main" id="{A6E5AC32-4772-4186-878E-23F155D0E53A}"/>
                </a:ext>
              </a:extLst>
            </p:cNvPr>
            <p:cNvGrpSpPr>
              <a:grpSpLocks/>
            </p:cNvGrpSpPr>
            <p:nvPr/>
          </p:nvGrpSpPr>
          <p:grpSpPr bwMode="auto">
            <a:xfrm>
              <a:off x="457200" y="621063"/>
              <a:ext cx="5410994" cy="1838125"/>
              <a:chOff x="456406" y="740555"/>
              <a:chExt cx="5410994" cy="1766917"/>
            </a:xfrm>
          </p:grpSpPr>
          <p:cxnSp>
            <p:nvCxnSpPr>
              <p:cNvPr id="9" name="Straight Connector 8">
                <a:extLst>
                  <a:ext uri="{FF2B5EF4-FFF2-40B4-BE49-F238E27FC236}">
                    <a16:creationId xmlns:a16="http://schemas.microsoft.com/office/drawing/2014/main" id="{F393715D-33D9-42D6-BF10-42E511285A94}"/>
                  </a:ext>
                </a:extLst>
              </p:cNvPr>
              <p:cNvCxnSpPr/>
              <p:nvPr/>
            </p:nvCxnSpPr>
            <p:spPr>
              <a:xfrm>
                <a:off x="457994" y="1599595"/>
                <a:ext cx="5257800" cy="1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D7888B1-5FA0-4A78-9F45-777F9ED0FD89}"/>
                  </a:ext>
                </a:extLst>
              </p:cNvPr>
              <p:cNvCxnSpPr/>
              <p:nvPr/>
            </p:nvCxnSpPr>
            <p:spPr>
              <a:xfrm rot="5400000">
                <a:off x="266470" y="1609482"/>
                <a:ext cx="381459"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Isosceles Triangle 10">
                <a:extLst>
                  <a:ext uri="{FF2B5EF4-FFF2-40B4-BE49-F238E27FC236}">
                    <a16:creationId xmlns:a16="http://schemas.microsoft.com/office/drawing/2014/main" id="{C8AD911B-83F7-4821-B1D2-67F898E2F506}"/>
                  </a:ext>
                </a:extLst>
              </p:cNvPr>
              <p:cNvSpPr/>
              <p:nvPr/>
            </p:nvSpPr>
            <p:spPr>
              <a:xfrm>
                <a:off x="1829594" y="1599595"/>
                <a:ext cx="152400" cy="152584"/>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2" name="Isosceles Triangle 11">
                <a:extLst>
                  <a:ext uri="{FF2B5EF4-FFF2-40B4-BE49-F238E27FC236}">
                    <a16:creationId xmlns:a16="http://schemas.microsoft.com/office/drawing/2014/main" id="{E4471DF5-0848-445C-9B36-E711EC0A462E}"/>
                  </a:ext>
                </a:extLst>
              </p:cNvPr>
              <p:cNvSpPr/>
              <p:nvPr/>
            </p:nvSpPr>
            <p:spPr>
              <a:xfrm>
                <a:off x="3886994" y="1599595"/>
                <a:ext cx="152400" cy="152584"/>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3" name="Isosceles Triangle 12">
                <a:extLst>
                  <a:ext uri="{FF2B5EF4-FFF2-40B4-BE49-F238E27FC236}">
                    <a16:creationId xmlns:a16="http://schemas.microsoft.com/office/drawing/2014/main" id="{01F01728-CB77-406B-AA9E-CF2CB971939C}"/>
                  </a:ext>
                </a:extLst>
              </p:cNvPr>
              <p:cNvSpPr/>
              <p:nvPr/>
            </p:nvSpPr>
            <p:spPr>
              <a:xfrm>
                <a:off x="5182394" y="1599595"/>
                <a:ext cx="152400" cy="152584"/>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4" name="Freeform 13">
                <a:extLst>
                  <a:ext uri="{FF2B5EF4-FFF2-40B4-BE49-F238E27FC236}">
                    <a16:creationId xmlns:a16="http://schemas.microsoft.com/office/drawing/2014/main" id="{3C59624F-AA02-45D3-BA29-77BE20E2BC7C}"/>
                  </a:ext>
                </a:extLst>
              </p:cNvPr>
              <p:cNvSpPr/>
              <p:nvPr/>
            </p:nvSpPr>
            <p:spPr>
              <a:xfrm>
                <a:off x="457994" y="1466847"/>
                <a:ext cx="373062" cy="140377"/>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15" name="Freeform 14">
                <a:extLst>
                  <a:ext uri="{FF2B5EF4-FFF2-40B4-BE49-F238E27FC236}">
                    <a16:creationId xmlns:a16="http://schemas.microsoft.com/office/drawing/2014/main" id="{46BAA8B7-B46C-4EF6-850B-62858E971D59}"/>
                  </a:ext>
                </a:extLst>
              </p:cNvPr>
              <p:cNvSpPr/>
              <p:nvPr/>
            </p:nvSpPr>
            <p:spPr>
              <a:xfrm>
                <a:off x="845344" y="1448537"/>
                <a:ext cx="374650" cy="140377"/>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cxnSp>
            <p:nvCxnSpPr>
              <p:cNvPr id="16" name="Straight Arrow Connector 15">
                <a:extLst>
                  <a:ext uri="{FF2B5EF4-FFF2-40B4-BE49-F238E27FC236}">
                    <a16:creationId xmlns:a16="http://schemas.microsoft.com/office/drawing/2014/main" id="{8F20FCCA-82D5-4A35-B43A-2D557A9AC49F}"/>
                  </a:ext>
                </a:extLst>
              </p:cNvPr>
              <p:cNvCxnSpPr/>
              <p:nvPr/>
            </p:nvCxnSpPr>
            <p:spPr>
              <a:xfrm rot="5400000">
                <a:off x="1770818" y="1432516"/>
                <a:ext cx="2731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3B2BF9D-4F64-4FAB-AECB-2D75446F4111}"/>
                  </a:ext>
                </a:extLst>
              </p:cNvPr>
              <p:cNvCxnSpPr/>
              <p:nvPr/>
            </p:nvCxnSpPr>
            <p:spPr>
              <a:xfrm rot="5400000">
                <a:off x="1997831" y="1432516"/>
                <a:ext cx="2731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23319A2-D953-47A7-B955-3701A70DE269}"/>
                  </a:ext>
                </a:extLst>
              </p:cNvPr>
              <p:cNvCxnSpPr/>
              <p:nvPr/>
            </p:nvCxnSpPr>
            <p:spPr>
              <a:xfrm rot="5400000">
                <a:off x="2226431" y="1432516"/>
                <a:ext cx="2731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27C7745-EB81-45C0-92D9-A0A6FA98AA7B}"/>
                  </a:ext>
                </a:extLst>
              </p:cNvPr>
              <p:cNvCxnSpPr/>
              <p:nvPr/>
            </p:nvCxnSpPr>
            <p:spPr>
              <a:xfrm rot="5400000">
                <a:off x="2456618" y="1432516"/>
                <a:ext cx="2731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DF2DFF1-4AEB-40C7-98A1-428500EAE29D}"/>
                  </a:ext>
                </a:extLst>
              </p:cNvPr>
              <p:cNvCxnSpPr/>
              <p:nvPr/>
            </p:nvCxnSpPr>
            <p:spPr>
              <a:xfrm rot="5400000">
                <a:off x="2683631" y="1432516"/>
                <a:ext cx="2731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393CD08-80CA-4D77-AC19-D00DEB0834D3}"/>
                  </a:ext>
                </a:extLst>
              </p:cNvPr>
              <p:cNvCxnSpPr/>
              <p:nvPr/>
            </p:nvCxnSpPr>
            <p:spPr>
              <a:xfrm rot="5400000">
                <a:off x="2912231" y="1432516"/>
                <a:ext cx="2731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6B82D0A-BAFC-4E46-B56D-631071B25248}"/>
                  </a:ext>
                </a:extLst>
              </p:cNvPr>
              <p:cNvCxnSpPr/>
              <p:nvPr/>
            </p:nvCxnSpPr>
            <p:spPr>
              <a:xfrm rot="5400000">
                <a:off x="3142418" y="1432516"/>
                <a:ext cx="2731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BE80C1F-AA80-4290-991D-00498B6497CC}"/>
                  </a:ext>
                </a:extLst>
              </p:cNvPr>
              <p:cNvCxnSpPr/>
              <p:nvPr/>
            </p:nvCxnSpPr>
            <p:spPr>
              <a:xfrm rot="5400000">
                <a:off x="3369431" y="1432516"/>
                <a:ext cx="2731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C0ECEDB-3BA7-434F-BAA5-5CE597B979FA}"/>
                  </a:ext>
                </a:extLst>
              </p:cNvPr>
              <p:cNvCxnSpPr/>
              <p:nvPr/>
            </p:nvCxnSpPr>
            <p:spPr>
              <a:xfrm rot="5400000">
                <a:off x="3598031" y="1432516"/>
                <a:ext cx="2731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A718627-2483-4BDB-AEC3-E31FDB2F7C75}"/>
                  </a:ext>
                </a:extLst>
              </p:cNvPr>
              <p:cNvCxnSpPr/>
              <p:nvPr/>
            </p:nvCxnSpPr>
            <p:spPr>
              <a:xfrm rot="5400000">
                <a:off x="3826631" y="1432516"/>
                <a:ext cx="2731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Freeform 25">
                <a:extLst>
                  <a:ext uri="{FF2B5EF4-FFF2-40B4-BE49-F238E27FC236}">
                    <a16:creationId xmlns:a16="http://schemas.microsoft.com/office/drawing/2014/main" id="{CF99F138-69F7-41E2-A591-80263803696F}"/>
                  </a:ext>
                </a:extLst>
              </p:cNvPr>
              <p:cNvSpPr/>
              <p:nvPr/>
            </p:nvSpPr>
            <p:spPr>
              <a:xfrm>
                <a:off x="1150144" y="1448537"/>
                <a:ext cx="374650" cy="140377"/>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27" name="Freeform 26">
                <a:extLst>
                  <a:ext uri="{FF2B5EF4-FFF2-40B4-BE49-F238E27FC236}">
                    <a16:creationId xmlns:a16="http://schemas.microsoft.com/office/drawing/2014/main" id="{713BE243-4467-4FFF-98D9-C53C1FC0ED30}"/>
                  </a:ext>
                </a:extLst>
              </p:cNvPr>
              <p:cNvSpPr/>
              <p:nvPr/>
            </p:nvSpPr>
            <p:spPr>
              <a:xfrm>
                <a:off x="1531144" y="1448537"/>
                <a:ext cx="374650" cy="140377"/>
              </a:xfrm>
              <a:custGeom>
                <a:avLst/>
                <a:gdLst>
                  <a:gd name="connsiteX0" fmla="*/ 0 w 374073"/>
                  <a:gd name="connsiteY0" fmla="*/ 140854 h 140854"/>
                  <a:gd name="connsiteX1" fmla="*/ 221673 w 374073"/>
                  <a:gd name="connsiteY1" fmla="*/ 2309 h 140854"/>
                  <a:gd name="connsiteX2" fmla="*/ 374073 w 374073"/>
                  <a:gd name="connsiteY2" fmla="*/ 127000 h 140854"/>
                  <a:gd name="connsiteX3" fmla="*/ 374073 w 374073"/>
                  <a:gd name="connsiteY3" fmla="*/ 127000 h 140854"/>
                </a:gdLst>
                <a:ahLst/>
                <a:cxnLst>
                  <a:cxn ang="0">
                    <a:pos x="connsiteX0" y="connsiteY0"/>
                  </a:cxn>
                  <a:cxn ang="0">
                    <a:pos x="connsiteX1" y="connsiteY1"/>
                  </a:cxn>
                  <a:cxn ang="0">
                    <a:pos x="connsiteX2" y="connsiteY2"/>
                  </a:cxn>
                  <a:cxn ang="0">
                    <a:pos x="connsiteX3" y="connsiteY3"/>
                  </a:cxn>
                </a:cxnLst>
                <a:rect l="l" t="t" r="r" b="b"/>
                <a:pathLst>
                  <a:path w="374073" h="140854">
                    <a:moveTo>
                      <a:pt x="0" y="140854"/>
                    </a:moveTo>
                    <a:cubicBezTo>
                      <a:pt x="79664" y="72736"/>
                      <a:pt x="159328" y="4618"/>
                      <a:pt x="221673" y="2309"/>
                    </a:cubicBezTo>
                    <a:cubicBezTo>
                      <a:pt x="284018" y="0"/>
                      <a:pt x="374073" y="127000"/>
                      <a:pt x="374073" y="127000"/>
                    </a:cubicBezTo>
                    <a:lnTo>
                      <a:pt x="374073" y="12700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cxnSp>
            <p:nvCxnSpPr>
              <p:cNvPr id="28" name="Straight Connector 27">
                <a:extLst>
                  <a:ext uri="{FF2B5EF4-FFF2-40B4-BE49-F238E27FC236}">
                    <a16:creationId xmlns:a16="http://schemas.microsoft.com/office/drawing/2014/main" id="{3830F2D6-71E1-4966-942A-622B86B55451}"/>
                  </a:ext>
                </a:extLst>
              </p:cNvPr>
              <p:cNvCxnSpPr/>
              <p:nvPr/>
            </p:nvCxnSpPr>
            <p:spPr>
              <a:xfrm>
                <a:off x="1905794" y="1295953"/>
                <a:ext cx="2057400" cy="15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B14A24C-9965-4D8C-88E6-812ED7ACBF01}"/>
                  </a:ext>
                </a:extLst>
              </p:cNvPr>
              <p:cNvCxnSpPr/>
              <p:nvPr/>
            </p:nvCxnSpPr>
            <p:spPr>
              <a:xfrm rot="5400000">
                <a:off x="2685798" y="1085357"/>
                <a:ext cx="419604"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DE2399B-522F-42C3-A8A3-A4AF884A6F73}"/>
                  </a:ext>
                </a:extLst>
              </p:cNvPr>
              <p:cNvCxnSpPr/>
              <p:nvPr/>
            </p:nvCxnSpPr>
            <p:spPr>
              <a:xfrm rot="5400000">
                <a:off x="4228870" y="1409597"/>
                <a:ext cx="381459"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Freeform 30">
                <a:extLst>
                  <a:ext uri="{FF2B5EF4-FFF2-40B4-BE49-F238E27FC236}">
                    <a16:creationId xmlns:a16="http://schemas.microsoft.com/office/drawing/2014/main" id="{2529733C-2710-4799-96B6-96D7FBE26E6B}"/>
                  </a:ext>
                </a:extLst>
              </p:cNvPr>
              <p:cNvSpPr/>
              <p:nvPr/>
            </p:nvSpPr>
            <p:spPr>
              <a:xfrm>
                <a:off x="1067594" y="1096069"/>
                <a:ext cx="595312" cy="358571"/>
              </a:xfrm>
              <a:custGeom>
                <a:avLst/>
                <a:gdLst>
                  <a:gd name="connsiteX0" fmla="*/ 0 w 595745"/>
                  <a:gd name="connsiteY0" fmla="*/ 357909 h 357909"/>
                  <a:gd name="connsiteX1" fmla="*/ 221673 w 595745"/>
                  <a:gd name="connsiteY1" fmla="*/ 53109 h 357909"/>
                  <a:gd name="connsiteX2" fmla="*/ 595745 w 595745"/>
                  <a:gd name="connsiteY2" fmla="*/ 39255 h 357909"/>
                  <a:gd name="connsiteX3" fmla="*/ 595745 w 595745"/>
                  <a:gd name="connsiteY3" fmla="*/ 39255 h 357909"/>
                </a:gdLst>
                <a:ahLst/>
                <a:cxnLst>
                  <a:cxn ang="0">
                    <a:pos x="connsiteX0" y="connsiteY0"/>
                  </a:cxn>
                  <a:cxn ang="0">
                    <a:pos x="connsiteX1" y="connsiteY1"/>
                  </a:cxn>
                  <a:cxn ang="0">
                    <a:pos x="connsiteX2" y="connsiteY2"/>
                  </a:cxn>
                  <a:cxn ang="0">
                    <a:pos x="connsiteX3" y="connsiteY3"/>
                  </a:cxn>
                </a:cxnLst>
                <a:rect l="l" t="t" r="r" b="b"/>
                <a:pathLst>
                  <a:path w="595745" h="357909">
                    <a:moveTo>
                      <a:pt x="0" y="357909"/>
                    </a:moveTo>
                    <a:cubicBezTo>
                      <a:pt x="61191" y="232063"/>
                      <a:pt x="122382" y="106218"/>
                      <a:pt x="221673" y="53109"/>
                    </a:cubicBezTo>
                    <a:cubicBezTo>
                      <a:pt x="320964" y="0"/>
                      <a:pt x="595745" y="39255"/>
                      <a:pt x="595745" y="39255"/>
                    </a:cubicBezTo>
                    <a:lnTo>
                      <a:pt x="595745" y="39255"/>
                    </a:lnTo>
                  </a:path>
                </a:pathLst>
              </a:cu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32" name="Freeform 31">
                <a:extLst>
                  <a:ext uri="{FF2B5EF4-FFF2-40B4-BE49-F238E27FC236}">
                    <a16:creationId xmlns:a16="http://schemas.microsoft.com/office/drawing/2014/main" id="{30FC13AC-9944-4867-822C-92DB5A428EEA}"/>
                  </a:ext>
                </a:extLst>
              </p:cNvPr>
              <p:cNvSpPr/>
              <p:nvPr/>
            </p:nvSpPr>
            <p:spPr>
              <a:xfrm>
                <a:off x="3213894" y="1016726"/>
                <a:ext cx="512762" cy="285331"/>
              </a:xfrm>
              <a:custGeom>
                <a:avLst/>
                <a:gdLst>
                  <a:gd name="connsiteX0" fmla="*/ 0 w 512618"/>
                  <a:gd name="connsiteY0" fmla="*/ 286327 h 286327"/>
                  <a:gd name="connsiteX1" fmla="*/ 110836 w 512618"/>
                  <a:gd name="connsiteY1" fmla="*/ 36945 h 286327"/>
                  <a:gd name="connsiteX2" fmla="*/ 512618 w 512618"/>
                  <a:gd name="connsiteY2" fmla="*/ 64655 h 286327"/>
                  <a:gd name="connsiteX3" fmla="*/ 512618 w 512618"/>
                  <a:gd name="connsiteY3" fmla="*/ 64655 h 286327"/>
                </a:gdLst>
                <a:ahLst/>
                <a:cxnLst>
                  <a:cxn ang="0">
                    <a:pos x="connsiteX0" y="connsiteY0"/>
                  </a:cxn>
                  <a:cxn ang="0">
                    <a:pos x="connsiteX1" y="connsiteY1"/>
                  </a:cxn>
                  <a:cxn ang="0">
                    <a:pos x="connsiteX2" y="connsiteY2"/>
                  </a:cxn>
                  <a:cxn ang="0">
                    <a:pos x="connsiteX3" y="connsiteY3"/>
                  </a:cxn>
                </a:cxnLst>
                <a:rect l="l" t="t" r="r" b="b"/>
                <a:pathLst>
                  <a:path w="512618" h="286327">
                    <a:moveTo>
                      <a:pt x="0" y="286327"/>
                    </a:moveTo>
                    <a:cubicBezTo>
                      <a:pt x="12700" y="180108"/>
                      <a:pt x="25400" y="73890"/>
                      <a:pt x="110836" y="36945"/>
                    </a:cubicBezTo>
                    <a:cubicBezTo>
                      <a:pt x="196272" y="0"/>
                      <a:pt x="512618" y="64655"/>
                      <a:pt x="512618" y="64655"/>
                    </a:cubicBezTo>
                    <a:lnTo>
                      <a:pt x="512618" y="64655"/>
                    </a:lnTo>
                  </a:path>
                </a:pathLst>
              </a:cu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p>
            </p:txBody>
          </p:sp>
          <p:sp>
            <p:nvSpPr>
              <p:cNvPr id="43041" name="TextBox 32">
                <a:extLst>
                  <a:ext uri="{FF2B5EF4-FFF2-40B4-BE49-F238E27FC236}">
                    <a16:creationId xmlns:a16="http://schemas.microsoft.com/office/drawing/2014/main" id="{D3B83430-CEB2-4184-9FA1-86A3DC4F77AC}"/>
                  </a:ext>
                </a:extLst>
              </p:cNvPr>
              <p:cNvSpPr txBox="1">
                <a:spLocks noChangeArrowheads="1"/>
              </p:cNvSpPr>
              <p:nvPr/>
            </p:nvSpPr>
            <p:spPr bwMode="auto">
              <a:xfrm>
                <a:off x="1371600" y="838200"/>
                <a:ext cx="762000" cy="35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3k/ft</a:t>
                </a:r>
              </a:p>
            </p:txBody>
          </p:sp>
          <p:sp>
            <p:nvSpPr>
              <p:cNvPr id="43042" name="TextBox 33">
                <a:extLst>
                  <a:ext uri="{FF2B5EF4-FFF2-40B4-BE49-F238E27FC236}">
                    <a16:creationId xmlns:a16="http://schemas.microsoft.com/office/drawing/2014/main" id="{735ED453-F221-47AB-9722-85D8032D498F}"/>
                  </a:ext>
                </a:extLst>
              </p:cNvPr>
              <p:cNvSpPr txBox="1">
                <a:spLocks noChangeArrowheads="1"/>
              </p:cNvSpPr>
              <p:nvPr/>
            </p:nvSpPr>
            <p:spPr bwMode="auto">
              <a:xfrm>
                <a:off x="3657600" y="990600"/>
                <a:ext cx="685800" cy="35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2k/ft</a:t>
                </a:r>
              </a:p>
            </p:txBody>
          </p:sp>
          <p:sp>
            <p:nvSpPr>
              <p:cNvPr id="43043" name="TextBox 34">
                <a:extLst>
                  <a:ext uri="{FF2B5EF4-FFF2-40B4-BE49-F238E27FC236}">
                    <a16:creationId xmlns:a16="http://schemas.microsoft.com/office/drawing/2014/main" id="{3D110B03-C357-4893-BC4A-C4256A2EA38B}"/>
                  </a:ext>
                </a:extLst>
              </p:cNvPr>
              <p:cNvSpPr txBox="1">
                <a:spLocks noChangeArrowheads="1"/>
              </p:cNvSpPr>
              <p:nvPr/>
            </p:nvSpPr>
            <p:spPr bwMode="auto">
              <a:xfrm>
                <a:off x="4343400" y="1143000"/>
                <a:ext cx="609600" cy="35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18k</a:t>
                </a:r>
              </a:p>
            </p:txBody>
          </p:sp>
          <p:sp>
            <p:nvSpPr>
              <p:cNvPr id="43044" name="TextBox 35">
                <a:extLst>
                  <a:ext uri="{FF2B5EF4-FFF2-40B4-BE49-F238E27FC236}">
                    <a16:creationId xmlns:a16="http://schemas.microsoft.com/office/drawing/2014/main" id="{DC0DFFCF-DAAF-4656-B707-0D0E79ECB071}"/>
                  </a:ext>
                </a:extLst>
              </p:cNvPr>
              <p:cNvSpPr txBox="1">
                <a:spLocks noChangeArrowheads="1"/>
              </p:cNvSpPr>
              <p:nvPr/>
            </p:nvSpPr>
            <p:spPr bwMode="auto">
              <a:xfrm>
                <a:off x="2416826" y="740555"/>
                <a:ext cx="609600" cy="35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20k</a:t>
                </a:r>
              </a:p>
            </p:txBody>
          </p:sp>
          <p:sp>
            <p:nvSpPr>
              <p:cNvPr id="43045" name="TextBox 36">
                <a:extLst>
                  <a:ext uri="{FF2B5EF4-FFF2-40B4-BE49-F238E27FC236}">
                    <a16:creationId xmlns:a16="http://schemas.microsoft.com/office/drawing/2014/main" id="{B5C18C29-E722-42B9-B94B-4CF65FC868C6}"/>
                  </a:ext>
                </a:extLst>
              </p:cNvPr>
              <p:cNvSpPr txBox="1">
                <a:spLocks noChangeArrowheads="1"/>
              </p:cNvSpPr>
              <p:nvPr/>
            </p:nvSpPr>
            <p:spPr bwMode="auto">
              <a:xfrm>
                <a:off x="762000" y="1600200"/>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(3I)</a:t>
                </a:r>
              </a:p>
            </p:txBody>
          </p:sp>
          <p:sp>
            <p:nvSpPr>
              <p:cNvPr id="43046" name="TextBox 37">
                <a:extLst>
                  <a:ext uri="{FF2B5EF4-FFF2-40B4-BE49-F238E27FC236}">
                    <a16:creationId xmlns:a16="http://schemas.microsoft.com/office/drawing/2014/main" id="{95BDF7E2-15F4-4E72-898B-1CF5D17F9C6A}"/>
                  </a:ext>
                </a:extLst>
              </p:cNvPr>
              <p:cNvSpPr txBox="1">
                <a:spLocks noChangeArrowheads="1"/>
              </p:cNvSpPr>
              <p:nvPr/>
            </p:nvSpPr>
            <p:spPr bwMode="auto">
              <a:xfrm>
                <a:off x="2590800" y="16002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(10I)</a:t>
                </a:r>
              </a:p>
            </p:txBody>
          </p:sp>
          <p:sp>
            <p:nvSpPr>
              <p:cNvPr id="43047" name="TextBox 38">
                <a:extLst>
                  <a:ext uri="{FF2B5EF4-FFF2-40B4-BE49-F238E27FC236}">
                    <a16:creationId xmlns:a16="http://schemas.microsoft.com/office/drawing/2014/main" id="{BC7D0846-8180-434B-801E-7404B3FD2E15}"/>
                  </a:ext>
                </a:extLst>
              </p:cNvPr>
              <p:cNvSpPr txBox="1">
                <a:spLocks noChangeArrowheads="1"/>
              </p:cNvSpPr>
              <p:nvPr/>
            </p:nvSpPr>
            <p:spPr bwMode="auto">
              <a:xfrm>
                <a:off x="4343400" y="161186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(2I)</a:t>
                </a:r>
              </a:p>
            </p:txBody>
          </p:sp>
          <p:cxnSp>
            <p:nvCxnSpPr>
              <p:cNvPr id="40" name="Straight Arrow Connector 39">
                <a:extLst>
                  <a:ext uri="{FF2B5EF4-FFF2-40B4-BE49-F238E27FC236}">
                    <a16:creationId xmlns:a16="http://schemas.microsoft.com/office/drawing/2014/main" id="{5B0A358C-3CDD-4D75-86CA-9E36CA649C93}"/>
                  </a:ext>
                </a:extLst>
              </p:cNvPr>
              <p:cNvCxnSpPr/>
              <p:nvPr/>
            </p:nvCxnSpPr>
            <p:spPr>
              <a:xfrm rot="16200000" flipH="1">
                <a:off x="5498301" y="1385215"/>
                <a:ext cx="43181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049" name="TextBox 40">
                <a:extLst>
                  <a:ext uri="{FF2B5EF4-FFF2-40B4-BE49-F238E27FC236}">
                    <a16:creationId xmlns:a16="http://schemas.microsoft.com/office/drawing/2014/main" id="{4604AB9A-F7BC-4B26-9038-015064F434B5}"/>
                  </a:ext>
                </a:extLst>
              </p:cNvPr>
              <p:cNvSpPr txBox="1">
                <a:spLocks noChangeArrowheads="1"/>
              </p:cNvSpPr>
              <p:nvPr/>
            </p:nvSpPr>
            <p:spPr bwMode="auto">
              <a:xfrm>
                <a:off x="5334000" y="1095479"/>
                <a:ext cx="457200" cy="35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6k</a:t>
                </a:r>
              </a:p>
            </p:txBody>
          </p:sp>
          <p:cxnSp>
            <p:nvCxnSpPr>
              <p:cNvPr id="42" name="Straight Connector 41">
                <a:extLst>
                  <a:ext uri="{FF2B5EF4-FFF2-40B4-BE49-F238E27FC236}">
                    <a16:creationId xmlns:a16="http://schemas.microsoft.com/office/drawing/2014/main" id="{24542AA8-0D2F-4069-AECF-79B3E24330CF}"/>
                  </a:ext>
                </a:extLst>
              </p:cNvPr>
              <p:cNvCxnSpPr/>
              <p:nvPr/>
            </p:nvCxnSpPr>
            <p:spPr>
              <a:xfrm rot="5400000">
                <a:off x="343525" y="2171752"/>
                <a:ext cx="2273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298EB74-C6BE-416A-8724-AC2708C75E5A}"/>
                  </a:ext>
                </a:extLst>
              </p:cNvPr>
              <p:cNvCxnSpPr/>
              <p:nvPr/>
            </p:nvCxnSpPr>
            <p:spPr>
              <a:xfrm>
                <a:off x="457994" y="2196196"/>
                <a:ext cx="5257800" cy="1526"/>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293AD42-C73B-4E2E-BA3A-121721C681BC}"/>
                  </a:ext>
                </a:extLst>
              </p:cNvPr>
              <p:cNvCxnSpPr/>
              <p:nvPr/>
            </p:nvCxnSpPr>
            <p:spPr>
              <a:xfrm rot="5400000">
                <a:off x="1753179" y="2209898"/>
                <a:ext cx="3036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2ECC02D-F327-4BC5-B2D5-00DEBC8F2393}"/>
                  </a:ext>
                </a:extLst>
              </p:cNvPr>
              <p:cNvCxnSpPr/>
              <p:nvPr/>
            </p:nvCxnSpPr>
            <p:spPr>
              <a:xfrm rot="5400000">
                <a:off x="2667579" y="2209898"/>
                <a:ext cx="3036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BACA463-9A51-4DAD-9DEF-CB70CD441AE1}"/>
                  </a:ext>
                </a:extLst>
              </p:cNvPr>
              <p:cNvCxnSpPr/>
              <p:nvPr/>
            </p:nvCxnSpPr>
            <p:spPr>
              <a:xfrm rot="5400000">
                <a:off x="3848725" y="2171752"/>
                <a:ext cx="2273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90D7452-356D-40C8-A212-EC67BA59D757}"/>
                  </a:ext>
                </a:extLst>
              </p:cNvPr>
              <p:cNvCxnSpPr/>
              <p:nvPr/>
            </p:nvCxnSpPr>
            <p:spPr>
              <a:xfrm rot="5400000">
                <a:off x="4305925" y="2171752"/>
                <a:ext cx="2273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246E1D0-7FD7-4B89-8BBD-445B7EE58E3A}"/>
                  </a:ext>
                </a:extLst>
              </p:cNvPr>
              <p:cNvCxnSpPr/>
              <p:nvPr/>
            </p:nvCxnSpPr>
            <p:spPr>
              <a:xfrm rot="5400000">
                <a:off x="5105979" y="2209898"/>
                <a:ext cx="3036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A9EC749-8813-46B7-87C6-CBD1B33FF04D}"/>
                  </a:ext>
                </a:extLst>
              </p:cNvPr>
              <p:cNvCxnSpPr/>
              <p:nvPr/>
            </p:nvCxnSpPr>
            <p:spPr>
              <a:xfrm rot="5400000">
                <a:off x="5486887" y="2209898"/>
                <a:ext cx="4562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058" name="TextBox 49">
                <a:extLst>
                  <a:ext uri="{FF2B5EF4-FFF2-40B4-BE49-F238E27FC236}">
                    <a16:creationId xmlns:a16="http://schemas.microsoft.com/office/drawing/2014/main" id="{5C181478-34F7-45E3-B2BC-36ECE8EA5AD5}"/>
                  </a:ext>
                </a:extLst>
              </p:cNvPr>
              <p:cNvSpPr txBox="1">
                <a:spLocks noChangeArrowheads="1"/>
              </p:cNvSpPr>
              <p:nvPr/>
            </p:nvSpPr>
            <p:spPr bwMode="auto">
              <a:xfrm>
                <a:off x="913606" y="2194504"/>
                <a:ext cx="609600" cy="29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12ft</a:t>
                </a:r>
              </a:p>
            </p:txBody>
          </p:sp>
          <p:sp>
            <p:nvSpPr>
              <p:cNvPr id="43059" name="TextBox 50">
                <a:extLst>
                  <a:ext uri="{FF2B5EF4-FFF2-40B4-BE49-F238E27FC236}">
                    <a16:creationId xmlns:a16="http://schemas.microsoft.com/office/drawing/2014/main" id="{2E236AD2-55A5-49ED-973F-1D5C20E2C580}"/>
                  </a:ext>
                </a:extLst>
              </p:cNvPr>
              <p:cNvSpPr txBox="1">
                <a:spLocks noChangeArrowheads="1"/>
              </p:cNvSpPr>
              <p:nvPr/>
            </p:nvSpPr>
            <p:spPr bwMode="auto">
              <a:xfrm>
                <a:off x="1981200" y="2209800"/>
                <a:ext cx="609600" cy="29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12ft</a:t>
                </a:r>
              </a:p>
            </p:txBody>
          </p:sp>
          <p:sp>
            <p:nvSpPr>
              <p:cNvPr id="43060" name="TextBox 51">
                <a:extLst>
                  <a:ext uri="{FF2B5EF4-FFF2-40B4-BE49-F238E27FC236}">
                    <a16:creationId xmlns:a16="http://schemas.microsoft.com/office/drawing/2014/main" id="{4FEC3B67-96D0-45D8-93B6-973241EE2991}"/>
                  </a:ext>
                </a:extLst>
              </p:cNvPr>
              <p:cNvSpPr txBox="1">
                <a:spLocks noChangeArrowheads="1"/>
              </p:cNvSpPr>
              <p:nvPr/>
            </p:nvSpPr>
            <p:spPr bwMode="auto">
              <a:xfrm>
                <a:off x="3124200" y="2209800"/>
                <a:ext cx="609600" cy="29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12ft</a:t>
                </a:r>
              </a:p>
            </p:txBody>
          </p:sp>
          <p:sp>
            <p:nvSpPr>
              <p:cNvPr id="43061" name="TextBox 52">
                <a:extLst>
                  <a:ext uri="{FF2B5EF4-FFF2-40B4-BE49-F238E27FC236}">
                    <a16:creationId xmlns:a16="http://schemas.microsoft.com/office/drawing/2014/main" id="{0541DB7F-81DC-410E-A0E4-8B6F83DAF6C0}"/>
                  </a:ext>
                </a:extLst>
              </p:cNvPr>
              <p:cNvSpPr txBox="1">
                <a:spLocks noChangeArrowheads="1"/>
              </p:cNvSpPr>
              <p:nvPr/>
            </p:nvSpPr>
            <p:spPr bwMode="auto">
              <a:xfrm>
                <a:off x="3961606" y="2211618"/>
                <a:ext cx="457200" cy="29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4ft</a:t>
                </a:r>
              </a:p>
            </p:txBody>
          </p:sp>
          <p:sp>
            <p:nvSpPr>
              <p:cNvPr id="43062" name="TextBox 53">
                <a:extLst>
                  <a:ext uri="{FF2B5EF4-FFF2-40B4-BE49-F238E27FC236}">
                    <a16:creationId xmlns:a16="http://schemas.microsoft.com/office/drawing/2014/main" id="{AD252950-572B-4BEF-B132-EB83FC80E534}"/>
                  </a:ext>
                </a:extLst>
              </p:cNvPr>
              <p:cNvSpPr txBox="1">
                <a:spLocks noChangeArrowheads="1"/>
              </p:cNvSpPr>
              <p:nvPr/>
            </p:nvSpPr>
            <p:spPr bwMode="auto">
              <a:xfrm>
                <a:off x="4723606" y="2209800"/>
                <a:ext cx="456406" cy="29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8ft</a:t>
                </a:r>
              </a:p>
            </p:txBody>
          </p:sp>
          <p:sp>
            <p:nvSpPr>
              <p:cNvPr id="43063" name="TextBox 54">
                <a:extLst>
                  <a:ext uri="{FF2B5EF4-FFF2-40B4-BE49-F238E27FC236}">
                    <a16:creationId xmlns:a16="http://schemas.microsoft.com/office/drawing/2014/main" id="{241EF013-6D30-47DD-93D8-DE710797B617}"/>
                  </a:ext>
                </a:extLst>
              </p:cNvPr>
              <p:cNvSpPr txBox="1">
                <a:spLocks noChangeArrowheads="1"/>
              </p:cNvSpPr>
              <p:nvPr/>
            </p:nvSpPr>
            <p:spPr bwMode="auto">
              <a:xfrm>
                <a:off x="5257800" y="2209800"/>
                <a:ext cx="609600" cy="29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3ft</a:t>
                </a:r>
              </a:p>
            </p:txBody>
          </p:sp>
        </p:grpSp>
        <p:sp>
          <p:nvSpPr>
            <p:cNvPr id="43012" name="TextBox 3">
              <a:extLst>
                <a:ext uri="{FF2B5EF4-FFF2-40B4-BE49-F238E27FC236}">
                  <a16:creationId xmlns:a16="http://schemas.microsoft.com/office/drawing/2014/main" id="{4E6A6AA4-5A3D-4482-8BB6-723D0211B9DB}"/>
                </a:ext>
              </a:extLst>
            </p:cNvPr>
            <p:cNvSpPr txBox="1">
              <a:spLocks noChangeArrowheads="1"/>
            </p:cNvSpPr>
            <p:nvPr/>
          </p:nvSpPr>
          <p:spPr bwMode="auto">
            <a:xfrm>
              <a:off x="381000" y="10668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sp>
          <p:nvSpPr>
            <p:cNvPr id="43013" name="TextBox 4">
              <a:extLst>
                <a:ext uri="{FF2B5EF4-FFF2-40B4-BE49-F238E27FC236}">
                  <a16:creationId xmlns:a16="http://schemas.microsoft.com/office/drawing/2014/main" id="{C7E0DC49-4038-43A7-92C6-E4D5FC23BFAE}"/>
                </a:ext>
              </a:extLst>
            </p:cNvPr>
            <p:cNvSpPr txBox="1">
              <a:spLocks noChangeArrowheads="1"/>
            </p:cNvSpPr>
            <p:nvPr/>
          </p:nvSpPr>
          <p:spPr bwMode="auto">
            <a:xfrm>
              <a:off x="1524000" y="14478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sp>
          <p:nvSpPr>
            <p:cNvPr id="43014" name="TextBox 5">
              <a:extLst>
                <a:ext uri="{FF2B5EF4-FFF2-40B4-BE49-F238E27FC236}">
                  <a16:creationId xmlns:a16="http://schemas.microsoft.com/office/drawing/2014/main" id="{34A7E09F-A0F1-4306-8A05-EF7941A3A5A8}"/>
                </a:ext>
              </a:extLst>
            </p:cNvPr>
            <p:cNvSpPr txBox="1">
              <a:spLocks noChangeArrowheads="1"/>
            </p:cNvSpPr>
            <p:nvPr/>
          </p:nvSpPr>
          <p:spPr bwMode="auto">
            <a:xfrm>
              <a:off x="3588325" y="1447800"/>
              <a:ext cx="297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a:t>
              </a:r>
            </a:p>
          </p:txBody>
        </p:sp>
        <p:sp>
          <p:nvSpPr>
            <p:cNvPr id="43015" name="TextBox 6">
              <a:extLst>
                <a:ext uri="{FF2B5EF4-FFF2-40B4-BE49-F238E27FC236}">
                  <a16:creationId xmlns:a16="http://schemas.microsoft.com/office/drawing/2014/main" id="{FE315ACC-4F12-4C1E-B38B-5F45F38448C2}"/>
                </a:ext>
              </a:extLst>
            </p:cNvPr>
            <p:cNvSpPr txBox="1">
              <a:spLocks noChangeArrowheads="1"/>
            </p:cNvSpPr>
            <p:nvPr/>
          </p:nvSpPr>
          <p:spPr bwMode="auto">
            <a:xfrm>
              <a:off x="4897580" y="14478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D</a:t>
              </a:r>
            </a:p>
          </p:txBody>
        </p:sp>
        <p:sp>
          <p:nvSpPr>
            <p:cNvPr id="43016" name="TextBox 7">
              <a:extLst>
                <a:ext uri="{FF2B5EF4-FFF2-40B4-BE49-F238E27FC236}">
                  <a16:creationId xmlns:a16="http://schemas.microsoft.com/office/drawing/2014/main" id="{FBE8BE90-7037-4173-A0DD-8085F9A4ABEC}"/>
                </a:ext>
              </a:extLst>
            </p:cNvPr>
            <p:cNvSpPr txBox="1">
              <a:spLocks noChangeArrowheads="1"/>
            </p:cNvSpPr>
            <p:nvPr/>
          </p:nvSpPr>
          <p:spPr bwMode="auto">
            <a:xfrm>
              <a:off x="5638800" y="14478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E</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3">
            <a:extLst>
              <a:ext uri="{FF2B5EF4-FFF2-40B4-BE49-F238E27FC236}">
                <a16:creationId xmlns:a16="http://schemas.microsoft.com/office/drawing/2014/main" id="{CBEADC31-8B25-4568-8F3D-6ED4CA1C9A72}"/>
              </a:ext>
            </a:extLst>
          </p:cNvPr>
          <p:cNvSpPr txBox="1">
            <a:spLocks/>
          </p:cNvSpPr>
          <p:nvPr/>
        </p:nvSpPr>
        <p:spPr>
          <a:xfrm>
            <a:off x="1676400" y="228600"/>
            <a:ext cx="4038600" cy="609600"/>
          </a:xfrm>
          <a:prstGeom prst="rect">
            <a:avLst/>
          </a:prstGeom>
        </p:spPr>
        <p:txBody>
          <a:bodyPr>
            <a:normAutofit fontScale="90000" lnSpcReduction="20000"/>
          </a:bodyPr>
          <a:lstStyle/>
          <a:p>
            <a:pPr algn="ctr" eaLnBrk="1" fontAlgn="auto" hangingPunct="1">
              <a:spcAft>
                <a:spcPts val="0"/>
              </a:spcAft>
              <a:defRPr/>
            </a:pPr>
            <a:r>
              <a:rPr lang="en-US" sz="4400" u="sng">
                <a:latin typeface="+mj-lt"/>
                <a:ea typeface="+mj-ea"/>
                <a:cs typeface="+mj-cs"/>
              </a:rPr>
              <a:t>Problem no.-6</a:t>
            </a:r>
            <a:endParaRPr lang="en-US" sz="4400" dirty="0">
              <a:latin typeface="+mj-lt"/>
              <a:ea typeface="+mj-ea"/>
              <a:cs typeface="+mj-cs"/>
            </a:endParaRPr>
          </a:p>
        </p:txBody>
      </p:sp>
      <p:grpSp>
        <p:nvGrpSpPr>
          <p:cNvPr id="3" name="Group 57">
            <a:extLst>
              <a:ext uri="{FF2B5EF4-FFF2-40B4-BE49-F238E27FC236}">
                <a16:creationId xmlns:a16="http://schemas.microsoft.com/office/drawing/2014/main" id="{B16BE383-9881-44D3-97F0-AB485FBF2B19}"/>
              </a:ext>
            </a:extLst>
          </p:cNvPr>
          <p:cNvGrpSpPr>
            <a:grpSpLocks/>
          </p:cNvGrpSpPr>
          <p:nvPr/>
        </p:nvGrpSpPr>
        <p:grpSpPr bwMode="auto">
          <a:xfrm>
            <a:off x="3124200" y="914400"/>
            <a:ext cx="2209800" cy="2438400"/>
            <a:chOff x="762000" y="2439194"/>
            <a:chExt cx="2209800" cy="2438400"/>
          </a:xfrm>
        </p:grpSpPr>
        <p:cxnSp>
          <p:nvCxnSpPr>
            <p:cNvPr id="4" name="Straight Connector 3">
              <a:extLst>
                <a:ext uri="{FF2B5EF4-FFF2-40B4-BE49-F238E27FC236}">
                  <a16:creationId xmlns:a16="http://schemas.microsoft.com/office/drawing/2014/main" id="{9D5B7C8D-641C-4E42-81C2-5F4758A9AEB5}"/>
                </a:ext>
              </a:extLst>
            </p:cNvPr>
            <p:cNvCxnSpPr/>
            <p:nvPr/>
          </p:nvCxnSpPr>
          <p:spPr>
            <a:xfrm rot="5400000">
              <a:off x="343694" y="3846513"/>
              <a:ext cx="1447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E47970E-FC23-45EA-B6E6-03A325DFBC90}"/>
                </a:ext>
              </a:extLst>
            </p:cNvPr>
            <p:cNvCxnSpPr/>
            <p:nvPr/>
          </p:nvCxnSpPr>
          <p:spPr>
            <a:xfrm>
              <a:off x="1066800" y="3123407"/>
              <a:ext cx="160020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B351361-A5D5-43CE-9D94-C424DC6E472A}"/>
                </a:ext>
              </a:extLst>
            </p:cNvPr>
            <p:cNvCxnSpPr/>
            <p:nvPr/>
          </p:nvCxnSpPr>
          <p:spPr>
            <a:xfrm rot="5400000">
              <a:off x="1943894" y="3846513"/>
              <a:ext cx="1447800" cy="1588"/>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DB8368E-C6E3-4171-B7E6-7B434136045B}"/>
                </a:ext>
              </a:extLst>
            </p:cNvPr>
            <p:cNvCxnSpPr/>
            <p:nvPr/>
          </p:nvCxnSpPr>
          <p:spPr>
            <a:xfrm>
              <a:off x="914400" y="4571207"/>
              <a:ext cx="30480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DACA6B0-56DC-47A8-8340-1F8CF8A44E46}"/>
                </a:ext>
              </a:extLst>
            </p:cNvPr>
            <p:cNvCxnSpPr/>
            <p:nvPr/>
          </p:nvCxnSpPr>
          <p:spPr>
            <a:xfrm>
              <a:off x="2487613" y="4571207"/>
              <a:ext cx="38100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CA2EE1-A07F-4EF6-84C8-E0313CEA48BC}"/>
                </a:ext>
              </a:extLst>
            </p:cNvPr>
            <p:cNvCxnSpPr/>
            <p:nvPr/>
          </p:nvCxnSpPr>
          <p:spPr>
            <a:xfrm rot="5400000">
              <a:off x="1715294" y="2855913"/>
              <a:ext cx="531813" cy="3175"/>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4045" name="TextBox 9">
              <a:extLst>
                <a:ext uri="{FF2B5EF4-FFF2-40B4-BE49-F238E27FC236}">
                  <a16:creationId xmlns:a16="http://schemas.microsoft.com/office/drawing/2014/main" id="{2BFD641E-0D33-47AB-B7D3-CB04B04C70DA}"/>
                </a:ext>
              </a:extLst>
            </p:cNvPr>
            <p:cNvSpPr txBox="1">
              <a:spLocks noChangeArrowheads="1"/>
            </p:cNvSpPr>
            <p:nvPr/>
          </p:nvSpPr>
          <p:spPr bwMode="auto">
            <a:xfrm>
              <a:off x="762000" y="42672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sp>
          <p:nvSpPr>
            <p:cNvPr id="44046" name="TextBox 10">
              <a:extLst>
                <a:ext uri="{FF2B5EF4-FFF2-40B4-BE49-F238E27FC236}">
                  <a16:creationId xmlns:a16="http://schemas.microsoft.com/office/drawing/2014/main" id="{4DAC5958-87D2-4DF4-8E99-E7C96AD36982}"/>
                </a:ext>
              </a:extLst>
            </p:cNvPr>
            <p:cNvSpPr txBox="1">
              <a:spLocks noChangeArrowheads="1"/>
            </p:cNvSpPr>
            <p:nvPr/>
          </p:nvSpPr>
          <p:spPr bwMode="auto">
            <a:xfrm>
              <a:off x="762000" y="30480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sp>
          <p:nvSpPr>
            <p:cNvPr id="44047" name="TextBox 11">
              <a:extLst>
                <a:ext uri="{FF2B5EF4-FFF2-40B4-BE49-F238E27FC236}">
                  <a16:creationId xmlns:a16="http://schemas.microsoft.com/office/drawing/2014/main" id="{81F7FB7A-5A8C-4149-A396-2015BED58EEA}"/>
                </a:ext>
              </a:extLst>
            </p:cNvPr>
            <p:cNvSpPr txBox="1">
              <a:spLocks noChangeArrowheads="1"/>
            </p:cNvSpPr>
            <p:nvPr/>
          </p:nvSpPr>
          <p:spPr bwMode="auto">
            <a:xfrm>
              <a:off x="2667000" y="2983468"/>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a:t>
              </a:r>
            </a:p>
          </p:txBody>
        </p:sp>
        <p:sp>
          <p:nvSpPr>
            <p:cNvPr id="44048" name="TextBox 12">
              <a:extLst>
                <a:ext uri="{FF2B5EF4-FFF2-40B4-BE49-F238E27FC236}">
                  <a16:creationId xmlns:a16="http://schemas.microsoft.com/office/drawing/2014/main" id="{CB21FA88-1A0D-4B61-9685-DAC7810460C4}"/>
                </a:ext>
              </a:extLst>
            </p:cNvPr>
            <p:cNvSpPr txBox="1">
              <a:spLocks noChangeArrowheads="1"/>
            </p:cNvSpPr>
            <p:nvPr/>
          </p:nvSpPr>
          <p:spPr bwMode="auto">
            <a:xfrm>
              <a:off x="2667000" y="42672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D</a:t>
              </a:r>
            </a:p>
          </p:txBody>
        </p:sp>
        <p:sp>
          <p:nvSpPr>
            <p:cNvPr id="44049" name="TextBox 13">
              <a:extLst>
                <a:ext uri="{FF2B5EF4-FFF2-40B4-BE49-F238E27FC236}">
                  <a16:creationId xmlns:a16="http://schemas.microsoft.com/office/drawing/2014/main" id="{3EC29349-5928-43E5-AF15-EB16D73E421A}"/>
                </a:ext>
              </a:extLst>
            </p:cNvPr>
            <p:cNvSpPr txBox="1">
              <a:spLocks noChangeArrowheads="1"/>
            </p:cNvSpPr>
            <p:nvPr/>
          </p:nvSpPr>
          <p:spPr bwMode="auto">
            <a:xfrm>
              <a:off x="1676400" y="3124200"/>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(1.5I)</a:t>
              </a:r>
            </a:p>
          </p:txBody>
        </p:sp>
        <p:sp>
          <p:nvSpPr>
            <p:cNvPr id="44050" name="TextBox 14">
              <a:extLst>
                <a:ext uri="{FF2B5EF4-FFF2-40B4-BE49-F238E27FC236}">
                  <a16:creationId xmlns:a16="http://schemas.microsoft.com/office/drawing/2014/main" id="{7BA37DE3-9DA0-4E76-B302-7724C725C466}"/>
                </a:ext>
              </a:extLst>
            </p:cNvPr>
            <p:cNvSpPr txBox="1">
              <a:spLocks noChangeArrowheads="1"/>
            </p:cNvSpPr>
            <p:nvPr/>
          </p:nvSpPr>
          <p:spPr bwMode="auto">
            <a:xfrm>
              <a:off x="1066800" y="37338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(I)</a:t>
              </a:r>
            </a:p>
          </p:txBody>
        </p:sp>
        <p:sp>
          <p:nvSpPr>
            <p:cNvPr id="44051" name="TextBox 15">
              <a:extLst>
                <a:ext uri="{FF2B5EF4-FFF2-40B4-BE49-F238E27FC236}">
                  <a16:creationId xmlns:a16="http://schemas.microsoft.com/office/drawing/2014/main" id="{3EC0614A-6756-4306-BD3C-66CF73FBC23A}"/>
                </a:ext>
              </a:extLst>
            </p:cNvPr>
            <p:cNvSpPr txBox="1">
              <a:spLocks noChangeArrowheads="1"/>
            </p:cNvSpPr>
            <p:nvPr/>
          </p:nvSpPr>
          <p:spPr bwMode="auto">
            <a:xfrm>
              <a:off x="2286000" y="3657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(I)</a:t>
              </a:r>
            </a:p>
          </p:txBody>
        </p:sp>
        <p:sp>
          <p:nvSpPr>
            <p:cNvPr id="44052" name="TextBox 16">
              <a:extLst>
                <a:ext uri="{FF2B5EF4-FFF2-40B4-BE49-F238E27FC236}">
                  <a16:creationId xmlns:a16="http://schemas.microsoft.com/office/drawing/2014/main" id="{B84057C2-2404-4DED-A7D1-F41CE64FE230}"/>
                </a:ext>
              </a:extLst>
            </p:cNvPr>
            <p:cNvSpPr txBox="1">
              <a:spLocks noChangeArrowheads="1"/>
            </p:cNvSpPr>
            <p:nvPr/>
          </p:nvSpPr>
          <p:spPr bwMode="auto">
            <a:xfrm>
              <a:off x="1447800" y="2439194"/>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20K</a:t>
              </a:r>
            </a:p>
          </p:txBody>
        </p:sp>
        <p:cxnSp>
          <p:nvCxnSpPr>
            <p:cNvPr id="18" name="Straight Connector 17">
              <a:extLst>
                <a:ext uri="{FF2B5EF4-FFF2-40B4-BE49-F238E27FC236}">
                  <a16:creationId xmlns:a16="http://schemas.microsoft.com/office/drawing/2014/main" id="{B06A4CBE-0376-4575-8D21-5FB86AF07573}"/>
                </a:ext>
              </a:extLst>
            </p:cNvPr>
            <p:cNvCxnSpPr/>
            <p:nvPr/>
          </p:nvCxnSpPr>
          <p:spPr>
            <a:xfrm rot="5400000">
              <a:off x="723901" y="3847306"/>
              <a:ext cx="1447800" cy="3175"/>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4054" name="TextBox 18">
              <a:extLst>
                <a:ext uri="{FF2B5EF4-FFF2-40B4-BE49-F238E27FC236}">
                  <a16:creationId xmlns:a16="http://schemas.microsoft.com/office/drawing/2014/main" id="{FAD2C0A9-1A12-4E5F-A2D9-7BF37B437EE4}"/>
                </a:ext>
              </a:extLst>
            </p:cNvPr>
            <p:cNvSpPr txBox="1">
              <a:spLocks noChangeArrowheads="1"/>
            </p:cNvSpPr>
            <p:nvPr/>
          </p:nvSpPr>
          <p:spPr bwMode="auto">
            <a:xfrm>
              <a:off x="1447800" y="37338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15ft</a:t>
              </a:r>
            </a:p>
          </p:txBody>
        </p:sp>
        <p:cxnSp>
          <p:nvCxnSpPr>
            <p:cNvPr id="20" name="Straight Connector 19">
              <a:extLst>
                <a:ext uri="{FF2B5EF4-FFF2-40B4-BE49-F238E27FC236}">
                  <a16:creationId xmlns:a16="http://schemas.microsoft.com/office/drawing/2014/main" id="{7DCE490E-DCF0-4C6F-A5B2-A4372DA38E04}"/>
                </a:ext>
              </a:extLst>
            </p:cNvPr>
            <p:cNvCxnSpPr/>
            <p:nvPr/>
          </p:nvCxnSpPr>
          <p:spPr>
            <a:xfrm>
              <a:off x="1066800" y="4799807"/>
              <a:ext cx="1600200" cy="3175"/>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4056" name="TextBox 20">
              <a:extLst>
                <a:ext uri="{FF2B5EF4-FFF2-40B4-BE49-F238E27FC236}">
                  <a16:creationId xmlns:a16="http://schemas.microsoft.com/office/drawing/2014/main" id="{7CB6639B-ECCC-4784-9B0B-9661BADC1E28}"/>
                </a:ext>
              </a:extLst>
            </p:cNvPr>
            <p:cNvSpPr txBox="1">
              <a:spLocks noChangeArrowheads="1"/>
            </p:cNvSpPr>
            <p:nvPr/>
          </p:nvSpPr>
          <p:spPr bwMode="auto">
            <a:xfrm>
              <a:off x="1676400" y="44958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20ft</a:t>
              </a:r>
            </a:p>
          </p:txBody>
        </p:sp>
        <p:cxnSp>
          <p:nvCxnSpPr>
            <p:cNvPr id="22" name="Straight Connector 21">
              <a:extLst>
                <a:ext uri="{FF2B5EF4-FFF2-40B4-BE49-F238E27FC236}">
                  <a16:creationId xmlns:a16="http://schemas.microsoft.com/office/drawing/2014/main" id="{2E5EED5D-8832-4A28-8008-9718364948F7}"/>
                </a:ext>
              </a:extLst>
            </p:cNvPr>
            <p:cNvCxnSpPr/>
            <p:nvPr/>
          </p:nvCxnSpPr>
          <p:spPr>
            <a:xfrm>
              <a:off x="1336675" y="4571207"/>
              <a:ext cx="2286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02E194C-E395-47D7-A232-2341D333E4C5}"/>
                </a:ext>
              </a:extLst>
            </p:cNvPr>
            <p:cNvCxnSpPr/>
            <p:nvPr/>
          </p:nvCxnSpPr>
          <p:spPr>
            <a:xfrm rot="5400000">
              <a:off x="990601" y="4799806"/>
              <a:ext cx="1524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DC01A57-21C6-4228-A8FB-BC631A3E658A}"/>
                </a:ext>
              </a:extLst>
            </p:cNvPr>
            <p:cNvCxnSpPr/>
            <p:nvPr/>
          </p:nvCxnSpPr>
          <p:spPr>
            <a:xfrm rot="5400000">
              <a:off x="2590801" y="4799806"/>
              <a:ext cx="1524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FACC2C-9934-4A7A-86BC-3D000D7E4B2F}"/>
                </a:ext>
              </a:extLst>
            </p:cNvPr>
            <p:cNvCxnSpPr/>
            <p:nvPr/>
          </p:nvCxnSpPr>
          <p:spPr>
            <a:xfrm rot="5400000" flipH="1" flipV="1">
              <a:off x="2552701" y="2932906"/>
              <a:ext cx="2286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BAC1972-CBA1-4B21-9AD4-09C13B94D61E}"/>
                </a:ext>
              </a:extLst>
            </p:cNvPr>
            <p:cNvCxnSpPr/>
            <p:nvPr/>
          </p:nvCxnSpPr>
          <p:spPr>
            <a:xfrm>
              <a:off x="1981200" y="2937669"/>
              <a:ext cx="685800" cy="1588"/>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4062" name="TextBox 26">
              <a:extLst>
                <a:ext uri="{FF2B5EF4-FFF2-40B4-BE49-F238E27FC236}">
                  <a16:creationId xmlns:a16="http://schemas.microsoft.com/office/drawing/2014/main" id="{3672FBFA-414E-4B08-8D45-B49A1DC08E38}"/>
                </a:ext>
              </a:extLst>
            </p:cNvPr>
            <p:cNvSpPr txBox="1">
              <a:spLocks noChangeArrowheads="1"/>
            </p:cNvSpPr>
            <p:nvPr/>
          </p:nvSpPr>
          <p:spPr bwMode="auto">
            <a:xfrm>
              <a:off x="2133600" y="2667000"/>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8ft</a:t>
              </a:r>
            </a:p>
          </p:txBody>
        </p:sp>
      </p:grpSp>
      <p:sp>
        <p:nvSpPr>
          <p:cNvPr id="28" name="TextBox 27">
            <a:extLst>
              <a:ext uri="{FF2B5EF4-FFF2-40B4-BE49-F238E27FC236}">
                <a16:creationId xmlns:a16="http://schemas.microsoft.com/office/drawing/2014/main" id="{98032085-25C5-4006-AE97-DFFBA6129BB5}"/>
              </a:ext>
            </a:extLst>
          </p:cNvPr>
          <p:cNvSpPr txBox="1">
            <a:spLocks noChangeArrowheads="1"/>
          </p:cNvSpPr>
          <p:nvPr/>
        </p:nvSpPr>
        <p:spPr bwMode="auto">
          <a:xfrm>
            <a:off x="5638800" y="2057400"/>
            <a:ext cx="3048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Calculate:</a:t>
            </a:r>
          </a:p>
          <a:p>
            <a:pPr eaLnBrk="1" hangingPunct="1"/>
            <a:r>
              <a:rPr lang="en-US" altLang="en-US">
                <a:latin typeface="Arial" panose="020B0604020202020204" pitchFamily="34" charset="0"/>
                <a:cs typeface="Arial" panose="020B0604020202020204" pitchFamily="34" charset="0"/>
              </a:rPr>
              <a:t>1. Relative  stiffness</a:t>
            </a:r>
          </a:p>
          <a:p>
            <a:pPr eaLnBrk="1" hangingPunct="1"/>
            <a:r>
              <a:rPr lang="en-US" altLang="en-US">
                <a:latin typeface="Arial" panose="020B0604020202020204" pitchFamily="34" charset="0"/>
                <a:cs typeface="Arial" panose="020B0604020202020204" pitchFamily="34" charset="0"/>
              </a:rPr>
              <a:t>2. Fixed end moments</a:t>
            </a:r>
          </a:p>
        </p:txBody>
      </p:sp>
      <p:sp>
        <p:nvSpPr>
          <p:cNvPr id="29" name="TextBox 28">
            <a:extLst>
              <a:ext uri="{FF2B5EF4-FFF2-40B4-BE49-F238E27FC236}">
                <a16:creationId xmlns:a16="http://schemas.microsoft.com/office/drawing/2014/main" id="{EF3B19D6-4240-4868-9E5F-6788C3A964FB}"/>
              </a:ext>
            </a:extLst>
          </p:cNvPr>
          <p:cNvSpPr txBox="1">
            <a:spLocks noChangeArrowheads="1"/>
          </p:cNvSpPr>
          <p:nvPr/>
        </p:nvSpPr>
        <p:spPr bwMode="auto">
          <a:xfrm>
            <a:off x="6172200" y="34290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K = I/L</a:t>
            </a:r>
          </a:p>
        </p:txBody>
      </p:sp>
      <p:sp>
        <p:nvSpPr>
          <p:cNvPr id="30" name="TextBox 29">
            <a:extLst>
              <a:ext uri="{FF2B5EF4-FFF2-40B4-BE49-F238E27FC236}">
                <a16:creationId xmlns:a16="http://schemas.microsoft.com/office/drawing/2014/main" id="{795BBC56-A6F1-408C-85E2-76B78C96B5D9}"/>
              </a:ext>
            </a:extLst>
          </p:cNvPr>
          <p:cNvSpPr txBox="1">
            <a:spLocks noChangeArrowheads="1"/>
          </p:cNvSpPr>
          <p:nvPr/>
        </p:nvSpPr>
        <p:spPr bwMode="auto">
          <a:xfrm>
            <a:off x="5715000" y="42672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M</a:t>
            </a:r>
            <a:r>
              <a:rPr lang="en-US" altLang="en-US" baseline="-25000">
                <a:latin typeface="Arial" panose="020B0604020202020204" pitchFamily="34" charset="0"/>
                <a:cs typeface="Arial" panose="020B0604020202020204" pitchFamily="34" charset="0"/>
              </a:rPr>
              <a:t>BC</a:t>
            </a:r>
            <a:r>
              <a:rPr lang="en-US" altLang="en-US">
                <a:latin typeface="Arial" panose="020B0604020202020204" pitchFamily="34" charset="0"/>
                <a:cs typeface="Arial" panose="020B0604020202020204" pitchFamily="34" charset="0"/>
              </a:rPr>
              <a:t> = Pab</a:t>
            </a:r>
            <a:r>
              <a:rPr lang="en-US" altLang="en-US" baseline="30000">
                <a:latin typeface="Arial" panose="020B0604020202020204" pitchFamily="34" charset="0"/>
                <a:cs typeface="Arial" panose="020B0604020202020204" pitchFamily="34" charset="0"/>
              </a:rPr>
              <a:t>2</a:t>
            </a:r>
            <a:r>
              <a:rPr lang="en-US" altLang="en-US">
                <a:latin typeface="Arial" panose="020B0604020202020204" pitchFamily="34" charset="0"/>
                <a:cs typeface="Arial" panose="020B0604020202020204" pitchFamily="34" charset="0"/>
              </a:rPr>
              <a:t>/L</a:t>
            </a:r>
            <a:r>
              <a:rPr lang="en-US" altLang="en-US" baseline="30000">
                <a:latin typeface="Arial" panose="020B0604020202020204" pitchFamily="34" charset="0"/>
                <a:cs typeface="Arial" panose="020B0604020202020204"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8743359-A2EC-49EF-AFC2-BFC5AFB9E858}"/>
              </a:ext>
            </a:extLst>
          </p:cNvPr>
          <p:cNvGraphicFramePr>
            <a:graphicFrameLocks noGrp="1"/>
          </p:cNvGraphicFramePr>
          <p:nvPr/>
        </p:nvGraphicFramePr>
        <p:xfrm>
          <a:off x="1143000" y="381000"/>
          <a:ext cx="6858000" cy="637540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863600">
                  <a:extLst>
                    <a:ext uri="{9D8B030D-6E8A-4147-A177-3AD203B41FA5}">
                      <a16:colId xmlns:a16="http://schemas.microsoft.com/office/drawing/2014/main" val="20003"/>
                    </a:ext>
                  </a:extLst>
                </a:gridCol>
                <a:gridCol w="863600">
                  <a:extLst>
                    <a:ext uri="{9D8B030D-6E8A-4147-A177-3AD203B41FA5}">
                      <a16:colId xmlns:a16="http://schemas.microsoft.com/office/drawing/2014/main" val="20004"/>
                    </a:ext>
                  </a:extLst>
                </a:gridCol>
                <a:gridCol w="863600">
                  <a:extLst>
                    <a:ext uri="{9D8B030D-6E8A-4147-A177-3AD203B41FA5}">
                      <a16:colId xmlns:a16="http://schemas.microsoft.com/office/drawing/2014/main" val="20005"/>
                    </a:ext>
                  </a:extLst>
                </a:gridCol>
                <a:gridCol w="863600">
                  <a:extLst>
                    <a:ext uri="{9D8B030D-6E8A-4147-A177-3AD203B41FA5}">
                      <a16:colId xmlns:a16="http://schemas.microsoft.com/office/drawing/2014/main" val="20006"/>
                    </a:ext>
                  </a:extLst>
                </a:gridCol>
                <a:gridCol w="863600">
                  <a:extLst>
                    <a:ext uri="{9D8B030D-6E8A-4147-A177-3AD203B41FA5}">
                      <a16:colId xmlns:a16="http://schemas.microsoft.com/office/drawing/2014/main" val="20007"/>
                    </a:ext>
                  </a:extLst>
                </a:gridCol>
              </a:tblGrid>
              <a:tr h="370840">
                <a:tc>
                  <a:txBody>
                    <a:bodyPr/>
                    <a:lstStyle/>
                    <a:p>
                      <a:pPr marL="0"/>
                      <a:endParaRPr lang="en-US" sz="1600" dirty="0"/>
                    </a:p>
                  </a:txBody>
                  <a:tcPr/>
                </a:tc>
                <a:tc>
                  <a:txBody>
                    <a:bodyPr/>
                    <a:lstStyle/>
                    <a:p>
                      <a:pPr marL="0"/>
                      <a:r>
                        <a:rPr lang="en-US" sz="1600" dirty="0"/>
                        <a:t>Joint</a:t>
                      </a:r>
                    </a:p>
                  </a:txBody>
                  <a:tcPr/>
                </a:tc>
                <a:tc>
                  <a:txBody>
                    <a:bodyPr/>
                    <a:lstStyle/>
                    <a:p>
                      <a:pPr marL="0" algn="ctr"/>
                      <a:r>
                        <a:rPr lang="en-US" sz="1600" dirty="0"/>
                        <a:t>A</a:t>
                      </a:r>
                    </a:p>
                  </a:txBody>
                  <a:tcPr/>
                </a:tc>
                <a:tc gridSpan="2">
                  <a:txBody>
                    <a:bodyPr/>
                    <a:lstStyle/>
                    <a:p>
                      <a:pPr marL="0" algn="ctr"/>
                      <a:r>
                        <a:rPr lang="en-US" sz="1600" dirty="0"/>
                        <a:t>B</a:t>
                      </a:r>
                    </a:p>
                  </a:txBody>
                  <a:tcPr/>
                </a:tc>
                <a:tc hMerge="1">
                  <a:txBody>
                    <a:bodyPr/>
                    <a:lstStyle/>
                    <a:p>
                      <a:pPr marL="0" algn="ctr"/>
                      <a:endParaRPr lang="en-US" sz="1200" dirty="0"/>
                    </a:p>
                  </a:txBody>
                  <a:tcPr/>
                </a:tc>
                <a:tc gridSpan="2">
                  <a:txBody>
                    <a:bodyPr/>
                    <a:lstStyle/>
                    <a:p>
                      <a:pPr marL="0" algn="ctr"/>
                      <a:r>
                        <a:rPr lang="en-US" sz="1600" dirty="0"/>
                        <a:t>C</a:t>
                      </a:r>
                    </a:p>
                  </a:txBody>
                  <a:tcPr/>
                </a:tc>
                <a:tc hMerge="1">
                  <a:txBody>
                    <a:bodyPr/>
                    <a:lstStyle/>
                    <a:p>
                      <a:pPr marL="0" algn="ctr"/>
                      <a:endParaRPr lang="en-US" sz="1200" dirty="0"/>
                    </a:p>
                  </a:txBody>
                  <a:tcPr/>
                </a:tc>
                <a:tc>
                  <a:txBody>
                    <a:bodyPr/>
                    <a:lstStyle/>
                    <a:p>
                      <a:pPr marL="0" algn="ctr"/>
                      <a:r>
                        <a:rPr lang="en-US" sz="1600" dirty="0"/>
                        <a:t>D</a:t>
                      </a:r>
                    </a:p>
                  </a:txBody>
                  <a:tcPr/>
                </a:tc>
                <a:extLst>
                  <a:ext uri="{0D108BD9-81ED-4DB2-BD59-A6C34878D82A}">
                    <a16:rowId xmlns:a16="http://schemas.microsoft.com/office/drawing/2014/main" val="10000"/>
                  </a:ext>
                </a:extLst>
              </a:tr>
              <a:tr h="370840">
                <a:tc>
                  <a:txBody>
                    <a:bodyPr/>
                    <a:lstStyle/>
                    <a:p>
                      <a:endParaRPr lang="en-US" sz="1600" dirty="0"/>
                    </a:p>
                  </a:txBody>
                  <a:tcPr/>
                </a:tc>
                <a:tc>
                  <a:txBody>
                    <a:bodyPr/>
                    <a:lstStyle/>
                    <a:p>
                      <a:pPr lvl="0" algn="l"/>
                      <a:r>
                        <a:rPr lang="en-US" sz="1200" dirty="0"/>
                        <a:t>Member</a:t>
                      </a:r>
                    </a:p>
                  </a:txBody>
                  <a:tcPr/>
                </a:tc>
                <a:tc>
                  <a:txBody>
                    <a:bodyPr/>
                    <a:lstStyle/>
                    <a:p>
                      <a:pPr algn="ctr"/>
                      <a:r>
                        <a:rPr lang="en-US" sz="1600" dirty="0"/>
                        <a:t>AB</a:t>
                      </a:r>
                    </a:p>
                  </a:txBody>
                  <a:tcPr/>
                </a:tc>
                <a:tc>
                  <a:txBody>
                    <a:bodyPr/>
                    <a:lstStyle/>
                    <a:p>
                      <a:pPr algn="ctr"/>
                      <a:r>
                        <a:rPr lang="en-US" sz="1600" dirty="0"/>
                        <a:t>BA</a:t>
                      </a:r>
                    </a:p>
                  </a:txBody>
                  <a:tcPr/>
                </a:tc>
                <a:tc>
                  <a:txBody>
                    <a:bodyPr/>
                    <a:lstStyle/>
                    <a:p>
                      <a:pPr algn="ctr"/>
                      <a:r>
                        <a:rPr lang="en-US" sz="1600" dirty="0"/>
                        <a:t>BC</a:t>
                      </a:r>
                    </a:p>
                  </a:txBody>
                  <a:tcPr/>
                </a:tc>
                <a:tc>
                  <a:txBody>
                    <a:bodyPr/>
                    <a:lstStyle/>
                    <a:p>
                      <a:pPr algn="ctr"/>
                      <a:r>
                        <a:rPr lang="en-US" sz="1600" dirty="0"/>
                        <a:t>CB</a:t>
                      </a:r>
                    </a:p>
                  </a:txBody>
                  <a:tcPr/>
                </a:tc>
                <a:tc>
                  <a:txBody>
                    <a:bodyPr/>
                    <a:lstStyle/>
                    <a:p>
                      <a:pPr algn="ctr"/>
                      <a:r>
                        <a:rPr lang="en-US" sz="1600" dirty="0"/>
                        <a:t>CD</a:t>
                      </a:r>
                    </a:p>
                  </a:txBody>
                  <a:tcPr/>
                </a:tc>
                <a:tc>
                  <a:txBody>
                    <a:bodyPr/>
                    <a:lstStyle/>
                    <a:p>
                      <a:pPr algn="ctr"/>
                      <a:r>
                        <a:rPr lang="en-US" sz="1600" dirty="0"/>
                        <a:t>DC</a:t>
                      </a:r>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r>
                        <a:rPr lang="en-US" dirty="0"/>
                        <a:t>K</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r>
                        <a:rPr lang="en-US" dirty="0"/>
                        <a:t>D.F.</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r h="497840">
                <a:tc>
                  <a:txBody>
                    <a:bodyPr/>
                    <a:lstStyle/>
                    <a:p>
                      <a:r>
                        <a:rPr lang="en-US" sz="1400" dirty="0"/>
                        <a:t>1st</a:t>
                      </a:r>
                    </a:p>
                    <a:p>
                      <a:r>
                        <a:rPr lang="en-US" sz="1400" dirty="0"/>
                        <a:t>Cycle</a:t>
                      </a:r>
                    </a:p>
                  </a:txBody>
                  <a:tcPr/>
                </a:tc>
                <a:tc>
                  <a:txBody>
                    <a:bodyPr/>
                    <a:lstStyle/>
                    <a:p>
                      <a:r>
                        <a:rPr lang="en-US" sz="1400" dirty="0"/>
                        <a:t>FEM</a:t>
                      </a:r>
                    </a:p>
                    <a:p>
                      <a:r>
                        <a:rPr lang="en-US" sz="1400" dirty="0"/>
                        <a:t>Balance</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60680">
                <a:tc>
                  <a:txBody>
                    <a:bodyPr/>
                    <a:lstStyle/>
                    <a:p>
                      <a:r>
                        <a:rPr lang="en-US" sz="1400" dirty="0"/>
                        <a:t>2nd</a:t>
                      </a:r>
                    </a:p>
                    <a:p>
                      <a:r>
                        <a:rPr lang="en-US" sz="1400" dirty="0"/>
                        <a:t>Cycle</a:t>
                      </a:r>
                    </a:p>
                  </a:txBody>
                  <a:tcPr/>
                </a:tc>
                <a:tc>
                  <a:txBody>
                    <a:bodyPr/>
                    <a:lstStyle/>
                    <a:p>
                      <a:r>
                        <a:rPr lang="en-US" sz="1400" dirty="0"/>
                        <a:t>CO</a:t>
                      </a:r>
                    </a:p>
                    <a:p>
                      <a:r>
                        <a:rPr lang="en-US" sz="1400" dirty="0"/>
                        <a:t>Balance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5920">
                <a:tc>
                  <a:txBody>
                    <a:bodyPr/>
                    <a:lstStyle/>
                    <a:p>
                      <a:r>
                        <a:rPr lang="en-US" sz="1400" dirty="0"/>
                        <a:t>3rd</a:t>
                      </a:r>
                    </a:p>
                    <a:p>
                      <a:r>
                        <a:rPr lang="en-US" sz="1400" dirty="0"/>
                        <a:t>Cycle</a:t>
                      </a:r>
                    </a:p>
                  </a:txBody>
                  <a:tcPr/>
                </a:tc>
                <a:tc>
                  <a:txBody>
                    <a:bodyPr/>
                    <a:lstStyle/>
                    <a:p>
                      <a:r>
                        <a:rPr lang="en-US" sz="1400" dirty="0"/>
                        <a:t>CO</a:t>
                      </a:r>
                    </a:p>
                    <a:p>
                      <a:r>
                        <a:rPr lang="en-US" sz="1400" dirty="0"/>
                        <a:t>Balance</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sz="1400" dirty="0"/>
                        <a:t>Total</a:t>
                      </a:r>
                    </a:p>
                  </a:txBody>
                  <a:tcPr/>
                </a:tc>
                <a:tc>
                  <a:txBody>
                    <a:bodyPr/>
                    <a:lstStyle/>
                    <a:p>
                      <a:endParaRPr lang="en-US" sz="1400"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7"/>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8"/>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9"/>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0"/>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1"/>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3"/>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4"/>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5"/>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a:extLst>
              <a:ext uri="{FF2B5EF4-FFF2-40B4-BE49-F238E27FC236}">
                <a16:creationId xmlns:a16="http://schemas.microsoft.com/office/drawing/2014/main" id="{54E4E379-EDC2-4536-8E63-A783F43ED9D3}"/>
              </a:ext>
            </a:extLst>
          </p:cNvPr>
          <p:cNvGraphicFramePr>
            <a:graphicFrameLocks noGrp="1"/>
          </p:cNvGraphicFramePr>
          <p:nvPr/>
        </p:nvGraphicFramePr>
        <p:xfrm>
          <a:off x="1143000" y="609600"/>
          <a:ext cx="7391400" cy="990600"/>
        </p:xfrm>
        <a:graphic>
          <a:graphicData uri="http://schemas.openxmlformats.org/drawingml/2006/table">
            <a:tbl>
              <a:tblPr firstRow="1" bandRow="1">
                <a:tableStyleId>{5940675A-B579-460E-94D1-54222C63F5DA}</a:tableStyleId>
              </a:tblPr>
              <a:tblGrid>
                <a:gridCol w="631744">
                  <a:extLst>
                    <a:ext uri="{9D8B030D-6E8A-4147-A177-3AD203B41FA5}">
                      <a16:colId xmlns:a16="http://schemas.microsoft.com/office/drawing/2014/main" val="20000"/>
                    </a:ext>
                  </a:extLst>
                </a:gridCol>
                <a:gridCol w="1010790">
                  <a:extLst>
                    <a:ext uri="{9D8B030D-6E8A-4147-A177-3AD203B41FA5}">
                      <a16:colId xmlns:a16="http://schemas.microsoft.com/office/drawing/2014/main" val="20001"/>
                    </a:ext>
                  </a:extLst>
                </a:gridCol>
                <a:gridCol w="821267">
                  <a:extLst>
                    <a:ext uri="{9D8B030D-6E8A-4147-A177-3AD203B41FA5}">
                      <a16:colId xmlns:a16="http://schemas.microsoft.com/office/drawing/2014/main" val="20002"/>
                    </a:ext>
                  </a:extLst>
                </a:gridCol>
                <a:gridCol w="821267">
                  <a:extLst>
                    <a:ext uri="{9D8B030D-6E8A-4147-A177-3AD203B41FA5}">
                      <a16:colId xmlns:a16="http://schemas.microsoft.com/office/drawing/2014/main" val="20003"/>
                    </a:ext>
                  </a:extLst>
                </a:gridCol>
                <a:gridCol w="821267">
                  <a:extLst>
                    <a:ext uri="{9D8B030D-6E8A-4147-A177-3AD203B41FA5}">
                      <a16:colId xmlns:a16="http://schemas.microsoft.com/office/drawing/2014/main" val="20004"/>
                    </a:ext>
                  </a:extLst>
                </a:gridCol>
                <a:gridCol w="821267">
                  <a:extLst>
                    <a:ext uri="{9D8B030D-6E8A-4147-A177-3AD203B41FA5}">
                      <a16:colId xmlns:a16="http://schemas.microsoft.com/office/drawing/2014/main" val="20005"/>
                    </a:ext>
                  </a:extLst>
                </a:gridCol>
                <a:gridCol w="821267">
                  <a:extLst>
                    <a:ext uri="{9D8B030D-6E8A-4147-A177-3AD203B41FA5}">
                      <a16:colId xmlns:a16="http://schemas.microsoft.com/office/drawing/2014/main" val="20006"/>
                    </a:ext>
                  </a:extLst>
                </a:gridCol>
                <a:gridCol w="821267">
                  <a:extLst>
                    <a:ext uri="{9D8B030D-6E8A-4147-A177-3AD203B41FA5}">
                      <a16:colId xmlns:a16="http://schemas.microsoft.com/office/drawing/2014/main" val="20007"/>
                    </a:ext>
                  </a:extLst>
                </a:gridCol>
                <a:gridCol w="821267">
                  <a:extLst>
                    <a:ext uri="{9D8B030D-6E8A-4147-A177-3AD203B41FA5}">
                      <a16:colId xmlns:a16="http://schemas.microsoft.com/office/drawing/2014/main" val="20008"/>
                    </a:ext>
                  </a:extLst>
                </a:gridCol>
              </a:tblGrid>
              <a:tr h="495300">
                <a:tc>
                  <a:txBody>
                    <a:bodyPr/>
                    <a:lstStyle/>
                    <a:p>
                      <a:pPr marL="0"/>
                      <a:endParaRPr lang="en-US" sz="1600" dirty="0">
                        <a:solidFill>
                          <a:schemeClr val="tx1"/>
                        </a:solidFill>
                      </a:endParaRPr>
                    </a:p>
                  </a:txBody>
                  <a:tcPr/>
                </a:tc>
                <a:tc>
                  <a:txBody>
                    <a:bodyPr/>
                    <a:lstStyle/>
                    <a:p>
                      <a:pPr marL="0"/>
                      <a:r>
                        <a:rPr lang="en-US" sz="1800" dirty="0">
                          <a:solidFill>
                            <a:schemeClr val="tx1"/>
                          </a:solidFill>
                        </a:rPr>
                        <a:t>Joint</a:t>
                      </a:r>
                    </a:p>
                  </a:txBody>
                  <a:tcPr/>
                </a:tc>
                <a:tc>
                  <a:txBody>
                    <a:bodyPr/>
                    <a:lstStyle/>
                    <a:p>
                      <a:pPr marL="0" algn="ctr"/>
                      <a:r>
                        <a:rPr lang="en-US" sz="1800" dirty="0">
                          <a:solidFill>
                            <a:schemeClr val="tx1"/>
                          </a:solidFill>
                        </a:rPr>
                        <a:t>A</a:t>
                      </a:r>
                    </a:p>
                  </a:txBody>
                  <a:tcPr/>
                </a:tc>
                <a:tc gridSpan="2">
                  <a:txBody>
                    <a:bodyPr/>
                    <a:lstStyle/>
                    <a:p>
                      <a:pPr marL="0" algn="ctr"/>
                      <a:r>
                        <a:rPr lang="en-US" sz="1800" dirty="0">
                          <a:solidFill>
                            <a:schemeClr val="tx1"/>
                          </a:solidFill>
                        </a:rPr>
                        <a:t>B</a:t>
                      </a:r>
                    </a:p>
                  </a:txBody>
                  <a:tcPr/>
                </a:tc>
                <a:tc hMerge="1">
                  <a:txBody>
                    <a:bodyPr/>
                    <a:lstStyle/>
                    <a:p>
                      <a:pPr marL="0" algn="ctr"/>
                      <a:endParaRPr lang="en-US" sz="1200" dirty="0"/>
                    </a:p>
                  </a:txBody>
                  <a:tcPr/>
                </a:tc>
                <a:tc gridSpan="2">
                  <a:txBody>
                    <a:bodyPr/>
                    <a:lstStyle/>
                    <a:p>
                      <a:pPr marL="0" algn="ctr"/>
                      <a:r>
                        <a:rPr lang="en-US" sz="1800" dirty="0">
                          <a:solidFill>
                            <a:schemeClr val="tx1"/>
                          </a:solidFill>
                        </a:rPr>
                        <a:t>C</a:t>
                      </a:r>
                    </a:p>
                  </a:txBody>
                  <a:tcPr/>
                </a:tc>
                <a:tc hMerge="1">
                  <a:txBody>
                    <a:bodyPr/>
                    <a:lstStyle/>
                    <a:p>
                      <a:pPr marL="0" algn="ctr"/>
                      <a:endParaRPr lang="en-US" sz="1200" dirty="0"/>
                    </a:p>
                  </a:txBody>
                  <a:tcPr/>
                </a:tc>
                <a:tc>
                  <a:txBody>
                    <a:bodyPr/>
                    <a:lstStyle/>
                    <a:p>
                      <a:pPr marL="0" algn="ctr"/>
                      <a:r>
                        <a:rPr lang="en-US" sz="1800" dirty="0">
                          <a:solidFill>
                            <a:schemeClr val="tx1"/>
                          </a:solidFill>
                        </a:rPr>
                        <a:t>D</a:t>
                      </a:r>
                    </a:p>
                  </a:txBody>
                  <a:tcPr/>
                </a:tc>
                <a:tc>
                  <a:txBody>
                    <a:bodyPr/>
                    <a:lstStyle/>
                    <a:p>
                      <a:pPr marL="0" algn="ctr"/>
                      <a:r>
                        <a:rPr lang="en-US" sz="1800" dirty="0">
                          <a:solidFill>
                            <a:schemeClr val="tx1"/>
                          </a:solidFill>
                        </a:rPr>
                        <a:t>E</a:t>
                      </a:r>
                    </a:p>
                  </a:txBody>
                  <a:tcPr/>
                </a:tc>
                <a:extLst>
                  <a:ext uri="{0D108BD9-81ED-4DB2-BD59-A6C34878D82A}">
                    <a16:rowId xmlns:a16="http://schemas.microsoft.com/office/drawing/2014/main" val="10000"/>
                  </a:ext>
                </a:extLst>
              </a:tr>
              <a:tr h="495300">
                <a:tc>
                  <a:txBody>
                    <a:bodyPr/>
                    <a:lstStyle/>
                    <a:p>
                      <a:endParaRPr lang="en-US" sz="1600" dirty="0"/>
                    </a:p>
                  </a:txBody>
                  <a:tcPr/>
                </a:tc>
                <a:tc>
                  <a:txBody>
                    <a:bodyPr/>
                    <a:lstStyle/>
                    <a:p>
                      <a:pPr lvl="0" algn="l"/>
                      <a:r>
                        <a:rPr lang="en-US" sz="1800" dirty="0">
                          <a:solidFill>
                            <a:srgbClr val="FF0000"/>
                          </a:solidFill>
                        </a:rPr>
                        <a:t>Member</a:t>
                      </a:r>
                    </a:p>
                  </a:txBody>
                  <a:tcPr/>
                </a:tc>
                <a:tc>
                  <a:txBody>
                    <a:bodyPr/>
                    <a:lstStyle/>
                    <a:p>
                      <a:pPr algn="ctr"/>
                      <a:r>
                        <a:rPr lang="en-US" sz="1800" dirty="0">
                          <a:solidFill>
                            <a:srgbClr val="FF0000"/>
                          </a:solidFill>
                        </a:rPr>
                        <a:t>AB</a:t>
                      </a:r>
                    </a:p>
                  </a:txBody>
                  <a:tcPr/>
                </a:tc>
                <a:tc>
                  <a:txBody>
                    <a:bodyPr/>
                    <a:lstStyle/>
                    <a:p>
                      <a:pPr algn="ctr"/>
                      <a:r>
                        <a:rPr lang="en-US" sz="1800" dirty="0">
                          <a:solidFill>
                            <a:srgbClr val="FF0000"/>
                          </a:solidFill>
                        </a:rPr>
                        <a:t>BA</a:t>
                      </a:r>
                    </a:p>
                  </a:txBody>
                  <a:tcPr/>
                </a:tc>
                <a:tc>
                  <a:txBody>
                    <a:bodyPr/>
                    <a:lstStyle/>
                    <a:p>
                      <a:pPr algn="ctr"/>
                      <a:r>
                        <a:rPr lang="en-US" sz="1800" dirty="0">
                          <a:solidFill>
                            <a:srgbClr val="FF0000"/>
                          </a:solidFill>
                        </a:rPr>
                        <a:t>BC</a:t>
                      </a:r>
                    </a:p>
                  </a:txBody>
                  <a:tcPr/>
                </a:tc>
                <a:tc>
                  <a:txBody>
                    <a:bodyPr/>
                    <a:lstStyle/>
                    <a:p>
                      <a:pPr algn="ctr"/>
                      <a:r>
                        <a:rPr lang="en-US" sz="1800" dirty="0">
                          <a:solidFill>
                            <a:srgbClr val="FF0000"/>
                          </a:solidFill>
                        </a:rPr>
                        <a:t>CB</a:t>
                      </a:r>
                    </a:p>
                  </a:txBody>
                  <a:tcPr/>
                </a:tc>
                <a:tc>
                  <a:txBody>
                    <a:bodyPr/>
                    <a:lstStyle/>
                    <a:p>
                      <a:pPr algn="ctr"/>
                      <a:r>
                        <a:rPr lang="en-US" sz="1800" dirty="0">
                          <a:solidFill>
                            <a:srgbClr val="FF0000"/>
                          </a:solidFill>
                        </a:rPr>
                        <a:t>CD</a:t>
                      </a:r>
                    </a:p>
                  </a:txBody>
                  <a:tcPr/>
                </a:tc>
                <a:tc>
                  <a:txBody>
                    <a:bodyPr/>
                    <a:lstStyle/>
                    <a:p>
                      <a:pPr algn="ctr"/>
                      <a:r>
                        <a:rPr lang="en-US" sz="1800" dirty="0">
                          <a:solidFill>
                            <a:srgbClr val="FF0000"/>
                          </a:solidFill>
                        </a:rPr>
                        <a:t>DC</a:t>
                      </a:r>
                    </a:p>
                  </a:txBody>
                  <a:tcPr/>
                </a:tc>
                <a:tc>
                  <a:txBody>
                    <a:bodyPr/>
                    <a:lstStyle/>
                    <a:p>
                      <a:pPr algn="ctr"/>
                      <a:endParaRPr lang="en-US" sz="1800" dirty="0">
                        <a:solidFill>
                          <a:srgbClr val="FF0000"/>
                        </a:solidFill>
                      </a:endParaRPr>
                    </a:p>
                  </a:txBody>
                  <a:tcPr/>
                </a:tc>
                <a:extLst>
                  <a:ext uri="{0D108BD9-81ED-4DB2-BD59-A6C34878D82A}">
                    <a16:rowId xmlns:a16="http://schemas.microsoft.com/office/drawing/2014/main" val="10001"/>
                  </a:ext>
                </a:extLst>
              </a:tr>
            </a:tbl>
          </a:graphicData>
        </a:graphic>
      </p:graphicFrame>
      <p:graphicFrame>
        <p:nvGraphicFramePr>
          <p:cNvPr id="36" name="Table 35">
            <a:extLst>
              <a:ext uri="{FF2B5EF4-FFF2-40B4-BE49-F238E27FC236}">
                <a16:creationId xmlns:a16="http://schemas.microsoft.com/office/drawing/2014/main" id="{17612478-85D0-4693-9E61-833D1A833517}"/>
              </a:ext>
            </a:extLst>
          </p:cNvPr>
          <p:cNvGraphicFramePr>
            <a:graphicFrameLocks noGrp="1"/>
          </p:cNvGraphicFramePr>
          <p:nvPr/>
        </p:nvGraphicFramePr>
        <p:xfrm>
          <a:off x="1143000" y="1600200"/>
          <a:ext cx="7391400" cy="609600"/>
        </p:xfrm>
        <a:graphic>
          <a:graphicData uri="http://schemas.openxmlformats.org/drawingml/2006/table">
            <a:tbl>
              <a:tblPr firstRow="1" bandRow="1">
                <a:tableStyleId>{5940675A-B579-460E-94D1-54222C63F5DA}</a:tableStyleId>
              </a:tblPr>
              <a:tblGrid>
                <a:gridCol w="631744">
                  <a:extLst>
                    <a:ext uri="{9D8B030D-6E8A-4147-A177-3AD203B41FA5}">
                      <a16:colId xmlns:a16="http://schemas.microsoft.com/office/drawing/2014/main" val="20000"/>
                    </a:ext>
                  </a:extLst>
                </a:gridCol>
                <a:gridCol w="1010790">
                  <a:extLst>
                    <a:ext uri="{9D8B030D-6E8A-4147-A177-3AD203B41FA5}">
                      <a16:colId xmlns:a16="http://schemas.microsoft.com/office/drawing/2014/main" val="20001"/>
                    </a:ext>
                  </a:extLst>
                </a:gridCol>
                <a:gridCol w="821267">
                  <a:extLst>
                    <a:ext uri="{9D8B030D-6E8A-4147-A177-3AD203B41FA5}">
                      <a16:colId xmlns:a16="http://schemas.microsoft.com/office/drawing/2014/main" val="20002"/>
                    </a:ext>
                  </a:extLst>
                </a:gridCol>
                <a:gridCol w="821267">
                  <a:extLst>
                    <a:ext uri="{9D8B030D-6E8A-4147-A177-3AD203B41FA5}">
                      <a16:colId xmlns:a16="http://schemas.microsoft.com/office/drawing/2014/main" val="20003"/>
                    </a:ext>
                  </a:extLst>
                </a:gridCol>
                <a:gridCol w="821267">
                  <a:extLst>
                    <a:ext uri="{9D8B030D-6E8A-4147-A177-3AD203B41FA5}">
                      <a16:colId xmlns:a16="http://schemas.microsoft.com/office/drawing/2014/main" val="20004"/>
                    </a:ext>
                  </a:extLst>
                </a:gridCol>
                <a:gridCol w="821267">
                  <a:extLst>
                    <a:ext uri="{9D8B030D-6E8A-4147-A177-3AD203B41FA5}">
                      <a16:colId xmlns:a16="http://schemas.microsoft.com/office/drawing/2014/main" val="20005"/>
                    </a:ext>
                  </a:extLst>
                </a:gridCol>
                <a:gridCol w="821267">
                  <a:extLst>
                    <a:ext uri="{9D8B030D-6E8A-4147-A177-3AD203B41FA5}">
                      <a16:colId xmlns:a16="http://schemas.microsoft.com/office/drawing/2014/main" val="20006"/>
                    </a:ext>
                  </a:extLst>
                </a:gridCol>
                <a:gridCol w="821267">
                  <a:extLst>
                    <a:ext uri="{9D8B030D-6E8A-4147-A177-3AD203B41FA5}">
                      <a16:colId xmlns:a16="http://schemas.microsoft.com/office/drawing/2014/main" val="20007"/>
                    </a:ext>
                  </a:extLst>
                </a:gridCol>
                <a:gridCol w="821267">
                  <a:extLst>
                    <a:ext uri="{9D8B030D-6E8A-4147-A177-3AD203B41FA5}">
                      <a16:colId xmlns:a16="http://schemas.microsoft.com/office/drawing/2014/main" val="20008"/>
                    </a:ext>
                  </a:extLst>
                </a:gridCol>
              </a:tblGrid>
              <a:tr h="609600">
                <a:tc>
                  <a:txBody>
                    <a:bodyPr/>
                    <a:lstStyle/>
                    <a:p>
                      <a:pPr algn="ctr"/>
                      <a:endParaRPr lang="en-US" sz="1600" dirty="0">
                        <a:solidFill>
                          <a:srgbClr val="00B0F0"/>
                        </a:solidFill>
                      </a:endParaRPr>
                    </a:p>
                  </a:txBody>
                  <a:tcPr anchor="ctr"/>
                </a:tc>
                <a:tc>
                  <a:txBody>
                    <a:bodyPr/>
                    <a:lstStyle/>
                    <a:p>
                      <a:pPr algn="ctr"/>
                      <a:r>
                        <a:rPr lang="en-US" sz="1800" dirty="0">
                          <a:solidFill>
                            <a:srgbClr val="00B0F0"/>
                          </a:solidFill>
                        </a:rPr>
                        <a:t>K</a:t>
                      </a:r>
                    </a:p>
                  </a:txBody>
                  <a:tcPr anchor="ctr"/>
                </a:tc>
                <a:tc>
                  <a:txBody>
                    <a:bodyPr/>
                    <a:lstStyle/>
                    <a:p>
                      <a:pPr algn="ctr"/>
                      <a:r>
                        <a:rPr lang="en-US" sz="1800" dirty="0">
                          <a:solidFill>
                            <a:srgbClr val="00B0F0"/>
                          </a:solidFill>
                        </a:rPr>
                        <a:t>4</a:t>
                      </a:r>
                    </a:p>
                  </a:txBody>
                  <a:tcPr anchor="ctr"/>
                </a:tc>
                <a:tc>
                  <a:txBody>
                    <a:bodyPr/>
                    <a:lstStyle/>
                    <a:p>
                      <a:pPr algn="ctr"/>
                      <a:r>
                        <a:rPr lang="en-US" sz="1800" dirty="0">
                          <a:solidFill>
                            <a:srgbClr val="00B0F0"/>
                          </a:solidFill>
                        </a:rPr>
                        <a:t>4</a:t>
                      </a:r>
                    </a:p>
                  </a:txBody>
                  <a:tcPr anchor="ctr"/>
                </a:tc>
                <a:tc>
                  <a:txBody>
                    <a:bodyPr/>
                    <a:lstStyle/>
                    <a:p>
                      <a:pPr algn="ctr"/>
                      <a:r>
                        <a:rPr lang="en-US" sz="1800" dirty="0">
                          <a:solidFill>
                            <a:srgbClr val="00B0F0"/>
                          </a:solidFill>
                        </a:rPr>
                        <a:t>4.5</a:t>
                      </a:r>
                    </a:p>
                  </a:txBody>
                  <a:tcPr anchor="ctr"/>
                </a:tc>
                <a:tc>
                  <a:txBody>
                    <a:bodyPr/>
                    <a:lstStyle/>
                    <a:p>
                      <a:pPr algn="ctr"/>
                      <a:r>
                        <a:rPr lang="en-US" sz="1800" dirty="0">
                          <a:solidFill>
                            <a:srgbClr val="00B0F0"/>
                          </a:solidFill>
                        </a:rPr>
                        <a:t>4.5</a:t>
                      </a:r>
                    </a:p>
                  </a:txBody>
                  <a:tcPr anchor="ctr"/>
                </a:tc>
                <a:tc>
                  <a:txBody>
                    <a:bodyPr/>
                    <a:lstStyle/>
                    <a:p>
                      <a:pPr algn="ctr"/>
                      <a:r>
                        <a:rPr lang="en-US" sz="1800" dirty="0">
                          <a:solidFill>
                            <a:srgbClr val="00B0F0"/>
                          </a:solidFill>
                        </a:rPr>
                        <a:t>4</a:t>
                      </a:r>
                    </a:p>
                  </a:txBody>
                  <a:tcPr anchor="ctr"/>
                </a:tc>
                <a:tc>
                  <a:txBody>
                    <a:bodyPr/>
                    <a:lstStyle/>
                    <a:p>
                      <a:pPr algn="ctr"/>
                      <a:r>
                        <a:rPr lang="en-US" sz="1800" dirty="0">
                          <a:solidFill>
                            <a:srgbClr val="00B0F0"/>
                          </a:solidFill>
                        </a:rPr>
                        <a:t>4</a:t>
                      </a:r>
                    </a:p>
                  </a:txBody>
                  <a:tcPr anchor="ctr"/>
                </a:tc>
                <a:tc>
                  <a:txBody>
                    <a:bodyPr/>
                    <a:lstStyle/>
                    <a:p>
                      <a:pPr algn="ctr"/>
                      <a:endParaRPr lang="en-US" sz="1800" dirty="0">
                        <a:solidFill>
                          <a:srgbClr val="00B0F0"/>
                        </a:solidFill>
                      </a:endParaRPr>
                    </a:p>
                  </a:txBody>
                  <a:tcPr anchor="ctr"/>
                </a:tc>
                <a:extLst>
                  <a:ext uri="{0D108BD9-81ED-4DB2-BD59-A6C34878D82A}">
                    <a16:rowId xmlns:a16="http://schemas.microsoft.com/office/drawing/2014/main" val="10000"/>
                  </a:ext>
                </a:extLst>
              </a:tr>
            </a:tbl>
          </a:graphicData>
        </a:graphic>
      </p:graphicFrame>
      <p:graphicFrame>
        <p:nvGraphicFramePr>
          <p:cNvPr id="37" name="Table 36">
            <a:extLst>
              <a:ext uri="{FF2B5EF4-FFF2-40B4-BE49-F238E27FC236}">
                <a16:creationId xmlns:a16="http://schemas.microsoft.com/office/drawing/2014/main" id="{F2FA8106-7DBB-4CD5-A137-B67A6647F7CB}"/>
              </a:ext>
            </a:extLst>
          </p:cNvPr>
          <p:cNvGraphicFramePr>
            <a:graphicFrameLocks noGrp="1"/>
          </p:cNvGraphicFramePr>
          <p:nvPr/>
        </p:nvGraphicFramePr>
        <p:xfrm>
          <a:off x="1143000" y="2209800"/>
          <a:ext cx="7391400" cy="533400"/>
        </p:xfrm>
        <a:graphic>
          <a:graphicData uri="http://schemas.openxmlformats.org/drawingml/2006/table">
            <a:tbl>
              <a:tblPr firstRow="1" bandRow="1">
                <a:tableStyleId>{5940675A-B579-460E-94D1-54222C63F5DA}</a:tableStyleId>
              </a:tblPr>
              <a:tblGrid>
                <a:gridCol w="631744">
                  <a:extLst>
                    <a:ext uri="{9D8B030D-6E8A-4147-A177-3AD203B41FA5}">
                      <a16:colId xmlns:a16="http://schemas.microsoft.com/office/drawing/2014/main" val="20000"/>
                    </a:ext>
                  </a:extLst>
                </a:gridCol>
                <a:gridCol w="1010790">
                  <a:extLst>
                    <a:ext uri="{9D8B030D-6E8A-4147-A177-3AD203B41FA5}">
                      <a16:colId xmlns:a16="http://schemas.microsoft.com/office/drawing/2014/main" val="20001"/>
                    </a:ext>
                  </a:extLst>
                </a:gridCol>
                <a:gridCol w="821267">
                  <a:extLst>
                    <a:ext uri="{9D8B030D-6E8A-4147-A177-3AD203B41FA5}">
                      <a16:colId xmlns:a16="http://schemas.microsoft.com/office/drawing/2014/main" val="20002"/>
                    </a:ext>
                  </a:extLst>
                </a:gridCol>
                <a:gridCol w="821267">
                  <a:extLst>
                    <a:ext uri="{9D8B030D-6E8A-4147-A177-3AD203B41FA5}">
                      <a16:colId xmlns:a16="http://schemas.microsoft.com/office/drawing/2014/main" val="20003"/>
                    </a:ext>
                  </a:extLst>
                </a:gridCol>
                <a:gridCol w="821267">
                  <a:extLst>
                    <a:ext uri="{9D8B030D-6E8A-4147-A177-3AD203B41FA5}">
                      <a16:colId xmlns:a16="http://schemas.microsoft.com/office/drawing/2014/main" val="20004"/>
                    </a:ext>
                  </a:extLst>
                </a:gridCol>
                <a:gridCol w="821267">
                  <a:extLst>
                    <a:ext uri="{9D8B030D-6E8A-4147-A177-3AD203B41FA5}">
                      <a16:colId xmlns:a16="http://schemas.microsoft.com/office/drawing/2014/main" val="20005"/>
                    </a:ext>
                  </a:extLst>
                </a:gridCol>
                <a:gridCol w="821267">
                  <a:extLst>
                    <a:ext uri="{9D8B030D-6E8A-4147-A177-3AD203B41FA5}">
                      <a16:colId xmlns:a16="http://schemas.microsoft.com/office/drawing/2014/main" val="20006"/>
                    </a:ext>
                  </a:extLst>
                </a:gridCol>
                <a:gridCol w="821267">
                  <a:extLst>
                    <a:ext uri="{9D8B030D-6E8A-4147-A177-3AD203B41FA5}">
                      <a16:colId xmlns:a16="http://schemas.microsoft.com/office/drawing/2014/main" val="20007"/>
                    </a:ext>
                  </a:extLst>
                </a:gridCol>
                <a:gridCol w="821267">
                  <a:extLst>
                    <a:ext uri="{9D8B030D-6E8A-4147-A177-3AD203B41FA5}">
                      <a16:colId xmlns:a16="http://schemas.microsoft.com/office/drawing/2014/main" val="20008"/>
                    </a:ext>
                  </a:extLst>
                </a:gridCol>
              </a:tblGrid>
              <a:tr h="533400">
                <a:tc>
                  <a:txBody>
                    <a:bodyPr/>
                    <a:lstStyle/>
                    <a:p>
                      <a:pPr algn="ctr"/>
                      <a:endParaRPr lang="en-US" sz="1200" dirty="0">
                        <a:solidFill>
                          <a:srgbClr val="FF0000"/>
                        </a:solidFill>
                      </a:endParaRPr>
                    </a:p>
                  </a:txBody>
                  <a:tcPr anchor="ctr"/>
                </a:tc>
                <a:tc>
                  <a:txBody>
                    <a:bodyPr/>
                    <a:lstStyle/>
                    <a:p>
                      <a:pPr algn="ctr"/>
                      <a:r>
                        <a:rPr lang="en-US" sz="1800" dirty="0">
                          <a:solidFill>
                            <a:srgbClr val="FF0000"/>
                          </a:solidFill>
                        </a:rPr>
                        <a:t>D.F</a:t>
                      </a:r>
                    </a:p>
                  </a:txBody>
                  <a:tcPr anchor="ctr"/>
                </a:tc>
                <a:tc>
                  <a:txBody>
                    <a:bodyPr/>
                    <a:lstStyle/>
                    <a:p>
                      <a:pPr algn="ctr"/>
                      <a:r>
                        <a:rPr lang="en-US" sz="1800" dirty="0">
                          <a:solidFill>
                            <a:srgbClr val="FF0000"/>
                          </a:solidFill>
                        </a:rPr>
                        <a:t>------</a:t>
                      </a:r>
                    </a:p>
                  </a:txBody>
                  <a:tcPr anchor="ctr"/>
                </a:tc>
                <a:tc>
                  <a:txBody>
                    <a:bodyPr/>
                    <a:lstStyle/>
                    <a:p>
                      <a:pPr algn="ctr"/>
                      <a:r>
                        <a:rPr lang="en-US" sz="1800" dirty="0">
                          <a:solidFill>
                            <a:srgbClr val="FF0000"/>
                          </a:solidFill>
                        </a:rPr>
                        <a:t>0.47</a:t>
                      </a:r>
                    </a:p>
                  </a:txBody>
                  <a:tcPr anchor="ctr"/>
                </a:tc>
                <a:tc>
                  <a:txBody>
                    <a:bodyPr/>
                    <a:lstStyle/>
                    <a:p>
                      <a:pPr algn="ctr"/>
                      <a:r>
                        <a:rPr lang="en-US" sz="1800" dirty="0">
                          <a:solidFill>
                            <a:srgbClr val="FF0000"/>
                          </a:solidFill>
                        </a:rPr>
                        <a:t>0.53</a:t>
                      </a:r>
                    </a:p>
                  </a:txBody>
                  <a:tcPr anchor="ctr"/>
                </a:tc>
                <a:tc>
                  <a:txBody>
                    <a:bodyPr/>
                    <a:lstStyle/>
                    <a:p>
                      <a:pPr algn="ctr"/>
                      <a:r>
                        <a:rPr lang="en-US" sz="1800" dirty="0">
                          <a:solidFill>
                            <a:srgbClr val="FF0000"/>
                          </a:solidFill>
                        </a:rPr>
                        <a:t>0.53</a:t>
                      </a:r>
                    </a:p>
                  </a:txBody>
                  <a:tcPr anchor="ctr"/>
                </a:tc>
                <a:tc>
                  <a:txBody>
                    <a:bodyPr/>
                    <a:lstStyle/>
                    <a:p>
                      <a:pPr algn="ctr"/>
                      <a:r>
                        <a:rPr lang="en-US" sz="1800" dirty="0">
                          <a:solidFill>
                            <a:srgbClr val="FF0000"/>
                          </a:solidFill>
                        </a:rPr>
                        <a:t>0.47</a:t>
                      </a:r>
                    </a:p>
                  </a:txBody>
                  <a:tcPr anchor="ctr"/>
                </a:tc>
                <a:tc>
                  <a:txBody>
                    <a:bodyPr/>
                    <a:lstStyle/>
                    <a:p>
                      <a:pPr algn="ctr"/>
                      <a:r>
                        <a:rPr lang="en-US" sz="1800" dirty="0">
                          <a:solidFill>
                            <a:srgbClr val="FF0000"/>
                          </a:solidFill>
                        </a:rPr>
                        <a:t>-----</a:t>
                      </a:r>
                    </a:p>
                  </a:txBody>
                  <a:tcPr anchor="ctr"/>
                </a:tc>
                <a:tc>
                  <a:txBody>
                    <a:bodyPr/>
                    <a:lstStyle/>
                    <a:p>
                      <a:pPr algn="ctr"/>
                      <a:endParaRPr lang="en-US" sz="1600" dirty="0">
                        <a:solidFill>
                          <a:srgbClr val="FF0000"/>
                        </a:solidFill>
                      </a:endParaRPr>
                    </a:p>
                  </a:txBody>
                  <a:tcPr anchor="ctr"/>
                </a:tc>
                <a:extLst>
                  <a:ext uri="{0D108BD9-81ED-4DB2-BD59-A6C34878D82A}">
                    <a16:rowId xmlns:a16="http://schemas.microsoft.com/office/drawing/2014/main" val="10000"/>
                  </a:ext>
                </a:extLst>
              </a:tr>
            </a:tbl>
          </a:graphicData>
        </a:graphic>
      </p:graphicFrame>
      <p:graphicFrame>
        <p:nvGraphicFramePr>
          <p:cNvPr id="38" name="Table 37">
            <a:extLst>
              <a:ext uri="{FF2B5EF4-FFF2-40B4-BE49-F238E27FC236}">
                <a16:creationId xmlns:a16="http://schemas.microsoft.com/office/drawing/2014/main" id="{A9E680FD-3EF6-430E-8652-BE4AF580EF6B}"/>
              </a:ext>
            </a:extLst>
          </p:cNvPr>
          <p:cNvGraphicFramePr>
            <a:graphicFrameLocks noGrp="1"/>
          </p:cNvGraphicFramePr>
          <p:nvPr/>
        </p:nvGraphicFramePr>
        <p:xfrm>
          <a:off x="1143000" y="2743200"/>
          <a:ext cx="7391400" cy="914400"/>
        </p:xfrm>
        <a:graphic>
          <a:graphicData uri="http://schemas.openxmlformats.org/drawingml/2006/table">
            <a:tbl>
              <a:tblPr firstRow="1" bandRow="1">
                <a:tableStyleId>{5940675A-B579-460E-94D1-54222C63F5DA}</a:tableStyleId>
              </a:tblPr>
              <a:tblGrid>
                <a:gridCol w="631744">
                  <a:extLst>
                    <a:ext uri="{9D8B030D-6E8A-4147-A177-3AD203B41FA5}">
                      <a16:colId xmlns:a16="http://schemas.microsoft.com/office/drawing/2014/main" val="20000"/>
                    </a:ext>
                  </a:extLst>
                </a:gridCol>
                <a:gridCol w="1010790">
                  <a:extLst>
                    <a:ext uri="{9D8B030D-6E8A-4147-A177-3AD203B41FA5}">
                      <a16:colId xmlns:a16="http://schemas.microsoft.com/office/drawing/2014/main" val="20001"/>
                    </a:ext>
                  </a:extLst>
                </a:gridCol>
                <a:gridCol w="821267">
                  <a:extLst>
                    <a:ext uri="{9D8B030D-6E8A-4147-A177-3AD203B41FA5}">
                      <a16:colId xmlns:a16="http://schemas.microsoft.com/office/drawing/2014/main" val="20002"/>
                    </a:ext>
                  </a:extLst>
                </a:gridCol>
                <a:gridCol w="821267">
                  <a:extLst>
                    <a:ext uri="{9D8B030D-6E8A-4147-A177-3AD203B41FA5}">
                      <a16:colId xmlns:a16="http://schemas.microsoft.com/office/drawing/2014/main" val="20003"/>
                    </a:ext>
                  </a:extLst>
                </a:gridCol>
                <a:gridCol w="821267">
                  <a:extLst>
                    <a:ext uri="{9D8B030D-6E8A-4147-A177-3AD203B41FA5}">
                      <a16:colId xmlns:a16="http://schemas.microsoft.com/office/drawing/2014/main" val="20004"/>
                    </a:ext>
                  </a:extLst>
                </a:gridCol>
                <a:gridCol w="821267">
                  <a:extLst>
                    <a:ext uri="{9D8B030D-6E8A-4147-A177-3AD203B41FA5}">
                      <a16:colId xmlns:a16="http://schemas.microsoft.com/office/drawing/2014/main" val="20005"/>
                    </a:ext>
                  </a:extLst>
                </a:gridCol>
                <a:gridCol w="821267">
                  <a:extLst>
                    <a:ext uri="{9D8B030D-6E8A-4147-A177-3AD203B41FA5}">
                      <a16:colId xmlns:a16="http://schemas.microsoft.com/office/drawing/2014/main" val="20006"/>
                    </a:ext>
                  </a:extLst>
                </a:gridCol>
                <a:gridCol w="821267">
                  <a:extLst>
                    <a:ext uri="{9D8B030D-6E8A-4147-A177-3AD203B41FA5}">
                      <a16:colId xmlns:a16="http://schemas.microsoft.com/office/drawing/2014/main" val="20007"/>
                    </a:ext>
                  </a:extLst>
                </a:gridCol>
                <a:gridCol w="821267">
                  <a:extLst>
                    <a:ext uri="{9D8B030D-6E8A-4147-A177-3AD203B41FA5}">
                      <a16:colId xmlns:a16="http://schemas.microsoft.com/office/drawing/2014/main" val="20008"/>
                    </a:ext>
                  </a:extLst>
                </a:gridCol>
              </a:tblGrid>
              <a:tr h="914400">
                <a:tc>
                  <a:txBody>
                    <a:bodyPr/>
                    <a:lstStyle/>
                    <a:p>
                      <a:r>
                        <a:rPr lang="en-US" sz="1700" dirty="0">
                          <a:solidFill>
                            <a:schemeClr val="tx1"/>
                          </a:solidFill>
                        </a:rPr>
                        <a:t>1</a:t>
                      </a:r>
                      <a:r>
                        <a:rPr lang="en-US" sz="1700" baseline="30000" dirty="0">
                          <a:solidFill>
                            <a:schemeClr val="tx1"/>
                          </a:solidFill>
                        </a:rPr>
                        <a:t>st</a:t>
                      </a:r>
                      <a:endParaRPr lang="en-US" sz="1700" dirty="0">
                        <a:solidFill>
                          <a:schemeClr val="tx1"/>
                        </a:solidFill>
                      </a:endParaRPr>
                    </a:p>
                    <a:p>
                      <a:r>
                        <a:rPr lang="en-US" sz="1700" dirty="0">
                          <a:solidFill>
                            <a:schemeClr val="tx1"/>
                          </a:solidFill>
                        </a:rPr>
                        <a:t>Cycle</a:t>
                      </a:r>
                    </a:p>
                  </a:txBody>
                  <a:tcPr marT="47951" marB="47951"/>
                </a:tc>
                <a:tc>
                  <a:txBody>
                    <a:bodyPr/>
                    <a:lstStyle/>
                    <a:p>
                      <a:pPr>
                        <a:lnSpc>
                          <a:spcPct val="150000"/>
                        </a:lnSpc>
                      </a:pPr>
                      <a:r>
                        <a:rPr lang="en-US" sz="1900" dirty="0"/>
                        <a:t>FEM</a:t>
                      </a:r>
                    </a:p>
                    <a:p>
                      <a:pPr>
                        <a:lnSpc>
                          <a:spcPct val="150000"/>
                        </a:lnSpc>
                      </a:pPr>
                      <a:r>
                        <a:rPr lang="en-US" sz="1900" dirty="0">
                          <a:solidFill>
                            <a:srgbClr val="FF0000"/>
                          </a:solidFill>
                        </a:rPr>
                        <a:t>Balance</a:t>
                      </a:r>
                    </a:p>
                  </a:txBody>
                  <a:tcPr marT="47951" marB="47951"/>
                </a:tc>
                <a:tc>
                  <a:txBody>
                    <a:bodyPr/>
                    <a:lstStyle/>
                    <a:p>
                      <a:r>
                        <a:rPr lang="en-US" sz="1900" dirty="0"/>
                        <a:t>------</a:t>
                      </a:r>
                    </a:p>
                    <a:p>
                      <a:endParaRPr lang="en-US" sz="1900" dirty="0">
                        <a:solidFill>
                          <a:srgbClr val="FF0000"/>
                        </a:solidFill>
                      </a:endParaRPr>
                    </a:p>
                  </a:txBody>
                  <a:tcPr marT="47951" marB="47951"/>
                </a:tc>
                <a:tc>
                  <a:txBody>
                    <a:bodyPr/>
                    <a:lstStyle/>
                    <a:p>
                      <a:pPr>
                        <a:lnSpc>
                          <a:spcPct val="150000"/>
                        </a:lnSpc>
                      </a:pPr>
                      <a:r>
                        <a:rPr lang="en-US" sz="1900" dirty="0"/>
                        <a:t>------</a:t>
                      </a:r>
                      <a:endParaRPr lang="en-US" sz="1900" dirty="0">
                        <a:solidFill>
                          <a:srgbClr val="FF0000"/>
                        </a:solidFill>
                      </a:endParaRPr>
                    </a:p>
                    <a:p>
                      <a:pPr>
                        <a:lnSpc>
                          <a:spcPct val="150000"/>
                        </a:lnSpc>
                      </a:pPr>
                      <a:r>
                        <a:rPr lang="en-US" sz="1900" dirty="0">
                          <a:solidFill>
                            <a:srgbClr val="FF0000"/>
                          </a:solidFill>
                        </a:rPr>
                        <a:t>-18.0</a:t>
                      </a:r>
                    </a:p>
                  </a:txBody>
                  <a:tcPr marT="47951" marB="47951"/>
                </a:tc>
                <a:tc>
                  <a:txBody>
                    <a:bodyPr/>
                    <a:lstStyle/>
                    <a:p>
                      <a:pPr>
                        <a:lnSpc>
                          <a:spcPct val="150000"/>
                        </a:lnSpc>
                      </a:pPr>
                      <a:r>
                        <a:rPr lang="en-US" sz="1900" dirty="0"/>
                        <a:t>38.4</a:t>
                      </a:r>
                    </a:p>
                    <a:p>
                      <a:pPr>
                        <a:lnSpc>
                          <a:spcPct val="150000"/>
                        </a:lnSpc>
                      </a:pPr>
                      <a:r>
                        <a:rPr lang="en-US" sz="1900" dirty="0">
                          <a:solidFill>
                            <a:srgbClr val="FF0000"/>
                          </a:solidFill>
                        </a:rPr>
                        <a:t>-20.4</a:t>
                      </a:r>
                    </a:p>
                  </a:txBody>
                  <a:tcPr marT="47951" marB="47951"/>
                </a:tc>
                <a:tc>
                  <a:txBody>
                    <a:bodyPr/>
                    <a:lstStyle/>
                    <a:p>
                      <a:pPr>
                        <a:lnSpc>
                          <a:spcPct val="150000"/>
                        </a:lnSpc>
                      </a:pPr>
                      <a:r>
                        <a:rPr lang="en-US" sz="1900" dirty="0"/>
                        <a:t>-57.6</a:t>
                      </a:r>
                      <a:endParaRPr lang="en-US" sz="1900" dirty="0">
                        <a:solidFill>
                          <a:srgbClr val="FF0000"/>
                        </a:solidFill>
                      </a:endParaRPr>
                    </a:p>
                    <a:p>
                      <a:pPr>
                        <a:lnSpc>
                          <a:spcPct val="150000"/>
                        </a:lnSpc>
                      </a:pPr>
                      <a:r>
                        <a:rPr lang="en-US" sz="1900" dirty="0">
                          <a:solidFill>
                            <a:srgbClr val="FF0000"/>
                          </a:solidFill>
                        </a:rPr>
                        <a:t>30.5</a:t>
                      </a:r>
                    </a:p>
                  </a:txBody>
                  <a:tcPr marT="47951" marB="47951"/>
                </a:tc>
                <a:tc>
                  <a:txBody>
                    <a:bodyPr/>
                    <a:lstStyle/>
                    <a:p>
                      <a:pPr>
                        <a:lnSpc>
                          <a:spcPct val="150000"/>
                        </a:lnSpc>
                      </a:pPr>
                      <a:r>
                        <a:rPr lang="en-US" sz="1900" dirty="0"/>
                        <a:t>------</a:t>
                      </a:r>
                    </a:p>
                    <a:p>
                      <a:pPr>
                        <a:lnSpc>
                          <a:spcPct val="150000"/>
                        </a:lnSpc>
                      </a:pPr>
                      <a:r>
                        <a:rPr lang="en-US" sz="1900" dirty="0">
                          <a:solidFill>
                            <a:srgbClr val="FF0000"/>
                          </a:solidFill>
                        </a:rPr>
                        <a:t>27.1</a:t>
                      </a:r>
                    </a:p>
                  </a:txBody>
                  <a:tcPr marT="47951" marB="47951"/>
                </a:tc>
                <a:tc>
                  <a:txBody>
                    <a:bodyPr/>
                    <a:lstStyle/>
                    <a:p>
                      <a:pPr>
                        <a:lnSpc>
                          <a:spcPct val="150000"/>
                        </a:lnSpc>
                      </a:pPr>
                      <a:r>
                        <a:rPr lang="en-US" sz="1900" dirty="0"/>
                        <a:t>-----</a:t>
                      </a:r>
                    </a:p>
                    <a:p>
                      <a:pPr>
                        <a:lnSpc>
                          <a:spcPct val="150000"/>
                        </a:lnSpc>
                      </a:pPr>
                      <a:r>
                        <a:rPr lang="en-US" sz="1900" dirty="0">
                          <a:solidFill>
                            <a:srgbClr val="FF0000"/>
                          </a:solidFill>
                        </a:rPr>
                        <a:t>------</a:t>
                      </a:r>
                    </a:p>
                  </a:txBody>
                  <a:tcPr marT="47951" marB="47951"/>
                </a:tc>
                <a:tc>
                  <a:txBody>
                    <a:bodyPr/>
                    <a:lstStyle/>
                    <a:p>
                      <a:pPr algn="ctr"/>
                      <a:endParaRPr lang="en-US" sz="1900" dirty="0"/>
                    </a:p>
                  </a:txBody>
                  <a:tcPr marT="47951" marB="47951" anchor="ctr"/>
                </a:tc>
                <a:extLst>
                  <a:ext uri="{0D108BD9-81ED-4DB2-BD59-A6C34878D82A}">
                    <a16:rowId xmlns:a16="http://schemas.microsoft.com/office/drawing/2014/main" val="10000"/>
                  </a:ext>
                </a:extLst>
              </a:tr>
            </a:tbl>
          </a:graphicData>
        </a:graphic>
      </p:graphicFrame>
      <p:graphicFrame>
        <p:nvGraphicFramePr>
          <p:cNvPr id="39" name="Table 38">
            <a:extLst>
              <a:ext uri="{FF2B5EF4-FFF2-40B4-BE49-F238E27FC236}">
                <a16:creationId xmlns:a16="http://schemas.microsoft.com/office/drawing/2014/main" id="{1F9B1CAE-E12B-4A8B-BA97-139F7B958EA9}"/>
              </a:ext>
            </a:extLst>
          </p:cNvPr>
          <p:cNvGraphicFramePr>
            <a:graphicFrameLocks noGrp="1"/>
          </p:cNvGraphicFramePr>
          <p:nvPr/>
        </p:nvGraphicFramePr>
        <p:xfrm>
          <a:off x="1143000" y="3630613"/>
          <a:ext cx="7391400" cy="914400"/>
        </p:xfrm>
        <a:graphic>
          <a:graphicData uri="http://schemas.openxmlformats.org/drawingml/2006/table">
            <a:tbl>
              <a:tblPr firstRow="1" bandRow="1">
                <a:tableStyleId>{5940675A-B579-460E-94D1-54222C63F5DA}</a:tableStyleId>
              </a:tblPr>
              <a:tblGrid>
                <a:gridCol w="631744">
                  <a:extLst>
                    <a:ext uri="{9D8B030D-6E8A-4147-A177-3AD203B41FA5}">
                      <a16:colId xmlns:a16="http://schemas.microsoft.com/office/drawing/2014/main" val="20000"/>
                    </a:ext>
                  </a:extLst>
                </a:gridCol>
                <a:gridCol w="1010790">
                  <a:extLst>
                    <a:ext uri="{9D8B030D-6E8A-4147-A177-3AD203B41FA5}">
                      <a16:colId xmlns:a16="http://schemas.microsoft.com/office/drawing/2014/main" val="20001"/>
                    </a:ext>
                  </a:extLst>
                </a:gridCol>
                <a:gridCol w="821267">
                  <a:extLst>
                    <a:ext uri="{9D8B030D-6E8A-4147-A177-3AD203B41FA5}">
                      <a16:colId xmlns:a16="http://schemas.microsoft.com/office/drawing/2014/main" val="20002"/>
                    </a:ext>
                  </a:extLst>
                </a:gridCol>
                <a:gridCol w="821267">
                  <a:extLst>
                    <a:ext uri="{9D8B030D-6E8A-4147-A177-3AD203B41FA5}">
                      <a16:colId xmlns:a16="http://schemas.microsoft.com/office/drawing/2014/main" val="20003"/>
                    </a:ext>
                  </a:extLst>
                </a:gridCol>
                <a:gridCol w="821267">
                  <a:extLst>
                    <a:ext uri="{9D8B030D-6E8A-4147-A177-3AD203B41FA5}">
                      <a16:colId xmlns:a16="http://schemas.microsoft.com/office/drawing/2014/main" val="20004"/>
                    </a:ext>
                  </a:extLst>
                </a:gridCol>
                <a:gridCol w="821267">
                  <a:extLst>
                    <a:ext uri="{9D8B030D-6E8A-4147-A177-3AD203B41FA5}">
                      <a16:colId xmlns:a16="http://schemas.microsoft.com/office/drawing/2014/main" val="20005"/>
                    </a:ext>
                  </a:extLst>
                </a:gridCol>
                <a:gridCol w="821267">
                  <a:extLst>
                    <a:ext uri="{9D8B030D-6E8A-4147-A177-3AD203B41FA5}">
                      <a16:colId xmlns:a16="http://schemas.microsoft.com/office/drawing/2014/main" val="20006"/>
                    </a:ext>
                  </a:extLst>
                </a:gridCol>
                <a:gridCol w="821267">
                  <a:extLst>
                    <a:ext uri="{9D8B030D-6E8A-4147-A177-3AD203B41FA5}">
                      <a16:colId xmlns:a16="http://schemas.microsoft.com/office/drawing/2014/main" val="20007"/>
                    </a:ext>
                  </a:extLst>
                </a:gridCol>
                <a:gridCol w="821267">
                  <a:extLst>
                    <a:ext uri="{9D8B030D-6E8A-4147-A177-3AD203B41FA5}">
                      <a16:colId xmlns:a16="http://schemas.microsoft.com/office/drawing/2014/main" val="20008"/>
                    </a:ext>
                  </a:extLst>
                </a:gridCol>
              </a:tblGrid>
              <a:tr h="914400">
                <a:tc>
                  <a:txBody>
                    <a:bodyPr/>
                    <a:lstStyle/>
                    <a:p>
                      <a:r>
                        <a:rPr lang="en-US" sz="1700" dirty="0"/>
                        <a:t>2</a:t>
                      </a:r>
                      <a:r>
                        <a:rPr lang="en-US" sz="1700" baseline="30000" dirty="0"/>
                        <a:t>nd</a:t>
                      </a:r>
                      <a:r>
                        <a:rPr lang="en-US" sz="1700" dirty="0"/>
                        <a:t> cycle</a:t>
                      </a:r>
                    </a:p>
                  </a:txBody>
                  <a:tcPr marT="47951" marB="47951"/>
                </a:tc>
                <a:tc>
                  <a:txBody>
                    <a:bodyPr/>
                    <a:lstStyle/>
                    <a:p>
                      <a:pPr>
                        <a:lnSpc>
                          <a:spcPct val="150000"/>
                        </a:lnSpc>
                      </a:pPr>
                      <a:r>
                        <a:rPr lang="en-US" sz="1900" dirty="0"/>
                        <a:t>CO</a:t>
                      </a:r>
                      <a:endParaRPr lang="en-US" sz="1900" dirty="0">
                        <a:solidFill>
                          <a:srgbClr val="FF0000"/>
                        </a:solidFill>
                      </a:endParaRPr>
                    </a:p>
                    <a:p>
                      <a:pPr>
                        <a:lnSpc>
                          <a:spcPct val="150000"/>
                        </a:lnSpc>
                      </a:pPr>
                      <a:r>
                        <a:rPr lang="en-US" sz="1900" dirty="0">
                          <a:solidFill>
                            <a:srgbClr val="FF0000"/>
                          </a:solidFill>
                        </a:rPr>
                        <a:t>Balance</a:t>
                      </a:r>
                    </a:p>
                  </a:txBody>
                  <a:tcPr marT="47951" marB="47951"/>
                </a:tc>
                <a:tc>
                  <a:txBody>
                    <a:bodyPr/>
                    <a:lstStyle/>
                    <a:p>
                      <a:pPr>
                        <a:lnSpc>
                          <a:spcPct val="150000"/>
                        </a:lnSpc>
                      </a:pPr>
                      <a:r>
                        <a:rPr lang="en-US" sz="1900" dirty="0"/>
                        <a:t>-9.0</a:t>
                      </a:r>
                    </a:p>
                    <a:p>
                      <a:pPr>
                        <a:lnSpc>
                          <a:spcPct val="150000"/>
                        </a:lnSpc>
                      </a:pPr>
                      <a:r>
                        <a:rPr lang="en-US" sz="1900" dirty="0">
                          <a:solidFill>
                            <a:srgbClr val="FF0000"/>
                          </a:solidFill>
                        </a:rPr>
                        <a:t>-----</a:t>
                      </a:r>
                    </a:p>
                  </a:txBody>
                  <a:tcPr marT="47951" marB="47951"/>
                </a:tc>
                <a:tc>
                  <a:txBody>
                    <a:bodyPr/>
                    <a:lstStyle/>
                    <a:p>
                      <a:pPr>
                        <a:lnSpc>
                          <a:spcPct val="150000"/>
                        </a:lnSpc>
                      </a:pPr>
                      <a:r>
                        <a:rPr lang="en-US" sz="1900" dirty="0"/>
                        <a:t>------</a:t>
                      </a:r>
                    </a:p>
                    <a:p>
                      <a:pPr>
                        <a:lnSpc>
                          <a:spcPct val="150000"/>
                        </a:lnSpc>
                      </a:pPr>
                      <a:r>
                        <a:rPr lang="en-US" sz="1900" dirty="0">
                          <a:solidFill>
                            <a:srgbClr val="FF0000"/>
                          </a:solidFill>
                        </a:rPr>
                        <a:t>-7.17</a:t>
                      </a:r>
                    </a:p>
                  </a:txBody>
                  <a:tcPr marT="47951" marB="47951"/>
                </a:tc>
                <a:tc>
                  <a:txBody>
                    <a:bodyPr/>
                    <a:lstStyle/>
                    <a:p>
                      <a:pPr>
                        <a:lnSpc>
                          <a:spcPct val="150000"/>
                        </a:lnSpc>
                      </a:pPr>
                      <a:r>
                        <a:rPr lang="en-US" sz="1900" dirty="0"/>
                        <a:t>15.25</a:t>
                      </a:r>
                    </a:p>
                    <a:p>
                      <a:pPr>
                        <a:lnSpc>
                          <a:spcPct val="150000"/>
                        </a:lnSpc>
                      </a:pPr>
                      <a:r>
                        <a:rPr lang="en-US" sz="1900" dirty="0">
                          <a:solidFill>
                            <a:srgbClr val="FF0000"/>
                          </a:solidFill>
                        </a:rPr>
                        <a:t>-8.08</a:t>
                      </a:r>
                    </a:p>
                  </a:txBody>
                  <a:tcPr marT="47951" marB="47951"/>
                </a:tc>
                <a:tc>
                  <a:txBody>
                    <a:bodyPr/>
                    <a:lstStyle/>
                    <a:p>
                      <a:pPr>
                        <a:lnSpc>
                          <a:spcPct val="150000"/>
                        </a:lnSpc>
                      </a:pPr>
                      <a:r>
                        <a:rPr lang="en-US" sz="1900" dirty="0"/>
                        <a:t>-10.2</a:t>
                      </a:r>
                    </a:p>
                    <a:p>
                      <a:pPr>
                        <a:lnSpc>
                          <a:spcPct val="150000"/>
                        </a:lnSpc>
                      </a:pPr>
                      <a:r>
                        <a:rPr lang="en-US" sz="1900" dirty="0">
                          <a:solidFill>
                            <a:srgbClr val="FF0000"/>
                          </a:solidFill>
                        </a:rPr>
                        <a:t>5.81</a:t>
                      </a:r>
                    </a:p>
                  </a:txBody>
                  <a:tcPr marT="47951" marB="47951"/>
                </a:tc>
                <a:tc>
                  <a:txBody>
                    <a:bodyPr/>
                    <a:lstStyle/>
                    <a:p>
                      <a:pPr>
                        <a:lnSpc>
                          <a:spcPct val="150000"/>
                        </a:lnSpc>
                      </a:pPr>
                      <a:r>
                        <a:rPr lang="en-US" sz="1900" dirty="0"/>
                        <a:t>-----</a:t>
                      </a:r>
                    </a:p>
                    <a:p>
                      <a:pPr>
                        <a:lnSpc>
                          <a:spcPct val="150000"/>
                        </a:lnSpc>
                      </a:pPr>
                      <a:r>
                        <a:rPr lang="en-US" sz="1900" dirty="0">
                          <a:solidFill>
                            <a:srgbClr val="FF0000"/>
                          </a:solidFill>
                        </a:rPr>
                        <a:t>4.39</a:t>
                      </a:r>
                    </a:p>
                  </a:txBody>
                  <a:tcPr marT="47951" marB="47951"/>
                </a:tc>
                <a:tc>
                  <a:txBody>
                    <a:bodyPr/>
                    <a:lstStyle/>
                    <a:p>
                      <a:pPr>
                        <a:lnSpc>
                          <a:spcPct val="150000"/>
                        </a:lnSpc>
                      </a:pPr>
                      <a:r>
                        <a:rPr lang="en-US" sz="1900" dirty="0"/>
                        <a:t>13.55</a:t>
                      </a:r>
                    </a:p>
                    <a:p>
                      <a:pPr>
                        <a:lnSpc>
                          <a:spcPct val="150000"/>
                        </a:lnSpc>
                      </a:pPr>
                      <a:r>
                        <a:rPr lang="en-US" sz="1900" dirty="0">
                          <a:solidFill>
                            <a:srgbClr val="FF0000"/>
                          </a:solidFill>
                        </a:rPr>
                        <a:t>-------</a:t>
                      </a:r>
                    </a:p>
                  </a:txBody>
                  <a:tcPr marT="47951" marB="47951"/>
                </a:tc>
                <a:tc>
                  <a:txBody>
                    <a:bodyPr/>
                    <a:lstStyle/>
                    <a:p>
                      <a:endParaRPr lang="en-US" sz="1900" dirty="0"/>
                    </a:p>
                  </a:txBody>
                  <a:tcPr marT="47951" marB="47951"/>
                </a:tc>
                <a:extLst>
                  <a:ext uri="{0D108BD9-81ED-4DB2-BD59-A6C34878D82A}">
                    <a16:rowId xmlns:a16="http://schemas.microsoft.com/office/drawing/2014/main" val="10000"/>
                  </a:ext>
                </a:extLst>
              </a:tr>
            </a:tbl>
          </a:graphicData>
        </a:graphic>
      </p:graphicFrame>
      <p:graphicFrame>
        <p:nvGraphicFramePr>
          <p:cNvPr id="40" name="Table 39">
            <a:extLst>
              <a:ext uri="{FF2B5EF4-FFF2-40B4-BE49-F238E27FC236}">
                <a16:creationId xmlns:a16="http://schemas.microsoft.com/office/drawing/2014/main" id="{69FC864D-A98C-4D32-B75E-D6E967E5C103}"/>
              </a:ext>
            </a:extLst>
          </p:cNvPr>
          <p:cNvGraphicFramePr>
            <a:graphicFrameLocks noGrp="1"/>
          </p:cNvGraphicFramePr>
          <p:nvPr/>
        </p:nvGraphicFramePr>
        <p:xfrm>
          <a:off x="1143000" y="4516438"/>
          <a:ext cx="7391400" cy="914400"/>
        </p:xfrm>
        <a:graphic>
          <a:graphicData uri="http://schemas.openxmlformats.org/drawingml/2006/table">
            <a:tbl>
              <a:tblPr firstRow="1" bandRow="1">
                <a:tableStyleId>{5940675A-B579-460E-94D1-54222C63F5DA}</a:tableStyleId>
              </a:tblPr>
              <a:tblGrid>
                <a:gridCol w="631744">
                  <a:extLst>
                    <a:ext uri="{9D8B030D-6E8A-4147-A177-3AD203B41FA5}">
                      <a16:colId xmlns:a16="http://schemas.microsoft.com/office/drawing/2014/main" val="20000"/>
                    </a:ext>
                  </a:extLst>
                </a:gridCol>
                <a:gridCol w="1010790">
                  <a:extLst>
                    <a:ext uri="{9D8B030D-6E8A-4147-A177-3AD203B41FA5}">
                      <a16:colId xmlns:a16="http://schemas.microsoft.com/office/drawing/2014/main" val="20001"/>
                    </a:ext>
                  </a:extLst>
                </a:gridCol>
                <a:gridCol w="821267">
                  <a:extLst>
                    <a:ext uri="{9D8B030D-6E8A-4147-A177-3AD203B41FA5}">
                      <a16:colId xmlns:a16="http://schemas.microsoft.com/office/drawing/2014/main" val="20002"/>
                    </a:ext>
                  </a:extLst>
                </a:gridCol>
                <a:gridCol w="821267">
                  <a:extLst>
                    <a:ext uri="{9D8B030D-6E8A-4147-A177-3AD203B41FA5}">
                      <a16:colId xmlns:a16="http://schemas.microsoft.com/office/drawing/2014/main" val="20003"/>
                    </a:ext>
                  </a:extLst>
                </a:gridCol>
                <a:gridCol w="821267">
                  <a:extLst>
                    <a:ext uri="{9D8B030D-6E8A-4147-A177-3AD203B41FA5}">
                      <a16:colId xmlns:a16="http://schemas.microsoft.com/office/drawing/2014/main" val="20004"/>
                    </a:ext>
                  </a:extLst>
                </a:gridCol>
                <a:gridCol w="821267">
                  <a:extLst>
                    <a:ext uri="{9D8B030D-6E8A-4147-A177-3AD203B41FA5}">
                      <a16:colId xmlns:a16="http://schemas.microsoft.com/office/drawing/2014/main" val="20005"/>
                    </a:ext>
                  </a:extLst>
                </a:gridCol>
                <a:gridCol w="821267">
                  <a:extLst>
                    <a:ext uri="{9D8B030D-6E8A-4147-A177-3AD203B41FA5}">
                      <a16:colId xmlns:a16="http://schemas.microsoft.com/office/drawing/2014/main" val="20006"/>
                    </a:ext>
                  </a:extLst>
                </a:gridCol>
                <a:gridCol w="821267">
                  <a:extLst>
                    <a:ext uri="{9D8B030D-6E8A-4147-A177-3AD203B41FA5}">
                      <a16:colId xmlns:a16="http://schemas.microsoft.com/office/drawing/2014/main" val="20007"/>
                    </a:ext>
                  </a:extLst>
                </a:gridCol>
                <a:gridCol w="821267">
                  <a:extLst>
                    <a:ext uri="{9D8B030D-6E8A-4147-A177-3AD203B41FA5}">
                      <a16:colId xmlns:a16="http://schemas.microsoft.com/office/drawing/2014/main" val="20008"/>
                    </a:ext>
                  </a:extLst>
                </a:gridCol>
              </a:tblGrid>
              <a:tr h="914400">
                <a:tc>
                  <a:txBody>
                    <a:bodyPr/>
                    <a:lstStyle/>
                    <a:p>
                      <a:r>
                        <a:rPr lang="en-US" sz="1700" dirty="0"/>
                        <a:t>3</a:t>
                      </a:r>
                      <a:r>
                        <a:rPr lang="en-US" sz="1700" baseline="30000" dirty="0"/>
                        <a:t>rd</a:t>
                      </a:r>
                      <a:r>
                        <a:rPr lang="en-US" sz="1700" dirty="0"/>
                        <a:t> cycle</a:t>
                      </a:r>
                    </a:p>
                  </a:txBody>
                  <a:tcPr marT="47951" marB="47951"/>
                </a:tc>
                <a:tc>
                  <a:txBody>
                    <a:bodyPr/>
                    <a:lstStyle/>
                    <a:p>
                      <a:pPr>
                        <a:lnSpc>
                          <a:spcPct val="150000"/>
                        </a:lnSpc>
                      </a:pPr>
                      <a:r>
                        <a:rPr lang="en-US" sz="1900" dirty="0"/>
                        <a:t>Co</a:t>
                      </a:r>
                    </a:p>
                    <a:p>
                      <a:pPr>
                        <a:lnSpc>
                          <a:spcPct val="150000"/>
                        </a:lnSpc>
                      </a:pPr>
                      <a:r>
                        <a:rPr lang="en-US" sz="1900" dirty="0">
                          <a:solidFill>
                            <a:srgbClr val="FF0000"/>
                          </a:solidFill>
                        </a:rPr>
                        <a:t>Balance</a:t>
                      </a:r>
                    </a:p>
                  </a:txBody>
                  <a:tcPr marT="47951" marB="47951"/>
                </a:tc>
                <a:tc>
                  <a:txBody>
                    <a:bodyPr/>
                    <a:lstStyle/>
                    <a:p>
                      <a:pPr>
                        <a:lnSpc>
                          <a:spcPct val="150000"/>
                        </a:lnSpc>
                      </a:pPr>
                      <a:r>
                        <a:rPr lang="en-US" sz="1900" dirty="0"/>
                        <a:t>-3.59</a:t>
                      </a:r>
                    </a:p>
                    <a:p>
                      <a:pPr>
                        <a:lnSpc>
                          <a:spcPct val="150000"/>
                        </a:lnSpc>
                      </a:pPr>
                      <a:r>
                        <a:rPr lang="en-US" sz="1900" dirty="0">
                          <a:solidFill>
                            <a:srgbClr val="FF0000"/>
                          </a:solidFill>
                        </a:rPr>
                        <a:t>-----</a:t>
                      </a:r>
                    </a:p>
                  </a:txBody>
                  <a:tcPr marT="47951" marB="47951"/>
                </a:tc>
                <a:tc>
                  <a:txBody>
                    <a:bodyPr/>
                    <a:lstStyle/>
                    <a:p>
                      <a:pPr>
                        <a:lnSpc>
                          <a:spcPct val="150000"/>
                        </a:lnSpc>
                      </a:pPr>
                      <a:r>
                        <a:rPr lang="en-US" sz="1900" dirty="0"/>
                        <a:t>-------</a:t>
                      </a:r>
                    </a:p>
                    <a:p>
                      <a:pPr>
                        <a:lnSpc>
                          <a:spcPct val="150000"/>
                        </a:lnSpc>
                      </a:pPr>
                      <a:r>
                        <a:rPr lang="en-US" sz="1900" dirty="0">
                          <a:solidFill>
                            <a:srgbClr val="FF0000"/>
                          </a:solidFill>
                        </a:rPr>
                        <a:t>-1.37</a:t>
                      </a:r>
                    </a:p>
                  </a:txBody>
                  <a:tcPr marT="47951" marB="47951"/>
                </a:tc>
                <a:tc>
                  <a:txBody>
                    <a:bodyPr/>
                    <a:lstStyle/>
                    <a:p>
                      <a:pPr>
                        <a:lnSpc>
                          <a:spcPct val="150000"/>
                        </a:lnSpc>
                      </a:pPr>
                      <a:r>
                        <a:rPr lang="en-US" sz="1900" dirty="0"/>
                        <a:t>2.91</a:t>
                      </a:r>
                    </a:p>
                    <a:p>
                      <a:pPr>
                        <a:lnSpc>
                          <a:spcPct val="150000"/>
                        </a:lnSpc>
                      </a:pPr>
                      <a:r>
                        <a:rPr lang="en-US" sz="1900" dirty="0">
                          <a:solidFill>
                            <a:srgbClr val="FF0000"/>
                          </a:solidFill>
                        </a:rPr>
                        <a:t>-1.54</a:t>
                      </a:r>
                    </a:p>
                  </a:txBody>
                  <a:tcPr marT="47951" marB="47951"/>
                </a:tc>
                <a:tc>
                  <a:txBody>
                    <a:bodyPr/>
                    <a:lstStyle/>
                    <a:p>
                      <a:pPr>
                        <a:lnSpc>
                          <a:spcPct val="150000"/>
                        </a:lnSpc>
                      </a:pPr>
                      <a:r>
                        <a:rPr lang="en-US" sz="1900" dirty="0"/>
                        <a:t>-4.04</a:t>
                      </a:r>
                      <a:endParaRPr lang="en-US" sz="1900" dirty="0">
                        <a:solidFill>
                          <a:srgbClr val="FF0000"/>
                        </a:solidFill>
                      </a:endParaRPr>
                    </a:p>
                    <a:p>
                      <a:pPr>
                        <a:lnSpc>
                          <a:spcPct val="150000"/>
                        </a:lnSpc>
                      </a:pPr>
                      <a:r>
                        <a:rPr lang="en-US" sz="1900" dirty="0">
                          <a:solidFill>
                            <a:srgbClr val="FF0000"/>
                          </a:solidFill>
                        </a:rPr>
                        <a:t>2.14</a:t>
                      </a:r>
                    </a:p>
                  </a:txBody>
                  <a:tcPr marT="47951" marB="47951"/>
                </a:tc>
                <a:tc>
                  <a:txBody>
                    <a:bodyPr/>
                    <a:lstStyle/>
                    <a:p>
                      <a:pPr>
                        <a:lnSpc>
                          <a:spcPct val="150000"/>
                        </a:lnSpc>
                      </a:pPr>
                      <a:r>
                        <a:rPr lang="en-US" sz="1900" dirty="0"/>
                        <a:t>------</a:t>
                      </a:r>
                      <a:endParaRPr lang="en-US" sz="1900" dirty="0">
                        <a:solidFill>
                          <a:srgbClr val="FF0000"/>
                        </a:solidFill>
                      </a:endParaRPr>
                    </a:p>
                    <a:p>
                      <a:pPr>
                        <a:lnSpc>
                          <a:spcPct val="150000"/>
                        </a:lnSpc>
                      </a:pPr>
                      <a:r>
                        <a:rPr lang="en-US" sz="1900" dirty="0">
                          <a:solidFill>
                            <a:srgbClr val="FF0000"/>
                          </a:solidFill>
                        </a:rPr>
                        <a:t>1.9</a:t>
                      </a:r>
                    </a:p>
                  </a:txBody>
                  <a:tcPr marT="47951" marB="47951"/>
                </a:tc>
                <a:tc>
                  <a:txBody>
                    <a:bodyPr/>
                    <a:lstStyle/>
                    <a:p>
                      <a:pPr>
                        <a:lnSpc>
                          <a:spcPct val="150000"/>
                        </a:lnSpc>
                      </a:pPr>
                      <a:r>
                        <a:rPr lang="en-US" sz="1900" dirty="0"/>
                        <a:t>2.2</a:t>
                      </a:r>
                    </a:p>
                    <a:p>
                      <a:pPr>
                        <a:lnSpc>
                          <a:spcPct val="150000"/>
                        </a:lnSpc>
                      </a:pPr>
                      <a:r>
                        <a:rPr lang="en-US" sz="1900" dirty="0">
                          <a:solidFill>
                            <a:srgbClr val="FF0000"/>
                          </a:solidFill>
                        </a:rPr>
                        <a:t>------</a:t>
                      </a:r>
                    </a:p>
                  </a:txBody>
                  <a:tcPr marT="47951" marB="47951"/>
                </a:tc>
                <a:tc>
                  <a:txBody>
                    <a:bodyPr/>
                    <a:lstStyle/>
                    <a:p>
                      <a:endParaRPr lang="en-US" sz="1900" dirty="0"/>
                    </a:p>
                  </a:txBody>
                  <a:tcPr marT="47951" marB="47951"/>
                </a:tc>
                <a:extLst>
                  <a:ext uri="{0D108BD9-81ED-4DB2-BD59-A6C34878D82A}">
                    <a16:rowId xmlns:a16="http://schemas.microsoft.com/office/drawing/2014/main" val="10000"/>
                  </a:ext>
                </a:extLst>
              </a:tr>
            </a:tbl>
          </a:graphicData>
        </a:graphic>
      </p:graphicFrame>
      <p:graphicFrame>
        <p:nvGraphicFramePr>
          <p:cNvPr id="41" name="Table 40">
            <a:extLst>
              <a:ext uri="{FF2B5EF4-FFF2-40B4-BE49-F238E27FC236}">
                <a16:creationId xmlns:a16="http://schemas.microsoft.com/office/drawing/2014/main" id="{C5C4F085-C6D5-4DF0-9686-3B9C0B87803B}"/>
              </a:ext>
            </a:extLst>
          </p:cNvPr>
          <p:cNvGraphicFramePr>
            <a:graphicFrameLocks noGrp="1"/>
          </p:cNvGraphicFramePr>
          <p:nvPr/>
        </p:nvGraphicFramePr>
        <p:xfrm>
          <a:off x="1143000" y="5394325"/>
          <a:ext cx="7391400" cy="609600"/>
        </p:xfrm>
        <a:graphic>
          <a:graphicData uri="http://schemas.openxmlformats.org/drawingml/2006/table">
            <a:tbl>
              <a:tblPr firstRow="1" bandRow="1">
                <a:tableStyleId>{5940675A-B579-460E-94D1-54222C63F5DA}</a:tableStyleId>
              </a:tblPr>
              <a:tblGrid>
                <a:gridCol w="631744">
                  <a:extLst>
                    <a:ext uri="{9D8B030D-6E8A-4147-A177-3AD203B41FA5}">
                      <a16:colId xmlns:a16="http://schemas.microsoft.com/office/drawing/2014/main" val="20000"/>
                    </a:ext>
                  </a:extLst>
                </a:gridCol>
                <a:gridCol w="1010790">
                  <a:extLst>
                    <a:ext uri="{9D8B030D-6E8A-4147-A177-3AD203B41FA5}">
                      <a16:colId xmlns:a16="http://schemas.microsoft.com/office/drawing/2014/main" val="20001"/>
                    </a:ext>
                  </a:extLst>
                </a:gridCol>
                <a:gridCol w="821267">
                  <a:extLst>
                    <a:ext uri="{9D8B030D-6E8A-4147-A177-3AD203B41FA5}">
                      <a16:colId xmlns:a16="http://schemas.microsoft.com/office/drawing/2014/main" val="20002"/>
                    </a:ext>
                  </a:extLst>
                </a:gridCol>
                <a:gridCol w="821267">
                  <a:extLst>
                    <a:ext uri="{9D8B030D-6E8A-4147-A177-3AD203B41FA5}">
                      <a16:colId xmlns:a16="http://schemas.microsoft.com/office/drawing/2014/main" val="20003"/>
                    </a:ext>
                  </a:extLst>
                </a:gridCol>
                <a:gridCol w="821267">
                  <a:extLst>
                    <a:ext uri="{9D8B030D-6E8A-4147-A177-3AD203B41FA5}">
                      <a16:colId xmlns:a16="http://schemas.microsoft.com/office/drawing/2014/main" val="20004"/>
                    </a:ext>
                  </a:extLst>
                </a:gridCol>
                <a:gridCol w="821267">
                  <a:extLst>
                    <a:ext uri="{9D8B030D-6E8A-4147-A177-3AD203B41FA5}">
                      <a16:colId xmlns:a16="http://schemas.microsoft.com/office/drawing/2014/main" val="20005"/>
                    </a:ext>
                  </a:extLst>
                </a:gridCol>
                <a:gridCol w="821267">
                  <a:extLst>
                    <a:ext uri="{9D8B030D-6E8A-4147-A177-3AD203B41FA5}">
                      <a16:colId xmlns:a16="http://schemas.microsoft.com/office/drawing/2014/main" val="20006"/>
                    </a:ext>
                  </a:extLst>
                </a:gridCol>
                <a:gridCol w="821267">
                  <a:extLst>
                    <a:ext uri="{9D8B030D-6E8A-4147-A177-3AD203B41FA5}">
                      <a16:colId xmlns:a16="http://schemas.microsoft.com/office/drawing/2014/main" val="20007"/>
                    </a:ext>
                  </a:extLst>
                </a:gridCol>
                <a:gridCol w="821267">
                  <a:extLst>
                    <a:ext uri="{9D8B030D-6E8A-4147-A177-3AD203B41FA5}">
                      <a16:colId xmlns:a16="http://schemas.microsoft.com/office/drawing/2014/main" val="20008"/>
                    </a:ext>
                  </a:extLst>
                </a:gridCol>
              </a:tblGrid>
              <a:tr h="609600">
                <a:tc gridSpan="2">
                  <a:txBody>
                    <a:bodyPr/>
                    <a:lstStyle/>
                    <a:p>
                      <a:pPr algn="ctr"/>
                      <a:r>
                        <a:rPr lang="en-US" sz="1800" b="1" dirty="0">
                          <a:solidFill>
                            <a:srgbClr val="00B0F0"/>
                          </a:solidFill>
                        </a:rPr>
                        <a:t>Total</a:t>
                      </a:r>
                    </a:p>
                  </a:txBody>
                  <a:tcPr anchor="ctr"/>
                </a:tc>
                <a:tc hMerge="1">
                  <a:txBody>
                    <a:bodyPr/>
                    <a:lstStyle/>
                    <a:p>
                      <a:endParaRPr lang="en-US" sz="1200" dirty="0">
                        <a:solidFill>
                          <a:srgbClr val="FF0000"/>
                        </a:solidFill>
                      </a:endParaRPr>
                    </a:p>
                  </a:txBody>
                  <a:tcPr/>
                </a:tc>
                <a:tc>
                  <a:txBody>
                    <a:bodyPr/>
                    <a:lstStyle/>
                    <a:p>
                      <a:r>
                        <a:rPr lang="en-US" sz="1800" b="1" dirty="0">
                          <a:solidFill>
                            <a:srgbClr val="00B0F0"/>
                          </a:solidFill>
                        </a:rPr>
                        <a:t>-12.59</a:t>
                      </a:r>
                    </a:p>
                  </a:txBody>
                  <a:tcPr anchor="ctr"/>
                </a:tc>
                <a:tc>
                  <a:txBody>
                    <a:bodyPr/>
                    <a:lstStyle/>
                    <a:p>
                      <a:r>
                        <a:rPr lang="en-US" sz="1800" b="1" dirty="0">
                          <a:solidFill>
                            <a:srgbClr val="00B0F0"/>
                          </a:solidFill>
                        </a:rPr>
                        <a:t>-26.54</a:t>
                      </a:r>
                    </a:p>
                  </a:txBody>
                  <a:tcPr anchor="ctr"/>
                </a:tc>
                <a:tc>
                  <a:txBody>
                    <a:bodyPr/>
                    <a:lstStyle/>
                    <a:p>
                      <a:r>
                        <a:rPr lang="en-US" sz="1800" b="1" dirty="0">
                          <a:solidFill>
                            <a:srgbClr val="00B0F0"/>
                          </a:solidFill>
                        </a:rPr>
                        <a:t>26.54</a:t>
                      </a:r>
                    </a:p>
                  </a:txBody>
                  <a:tcPr anchor="ctr"/>
                </a:tc>
                <a:tc>
                  <a:txBody>
                    <a:bodyPr/>
                    <a:lstStyle/>
                    <a:p>
                      <a:r>
                        <a:rPr lang="en-US" sz="1800" b="1" dirty="0">
                          <a:solidFill>
                            <a:srgbClr val="00B0F0"/>
                          </a:solidFill>
                        </a:rPr>
                        <a:t>-33.39</a:t>
                      </a:r>
                    </a:p>
                  </a:txBody>
                  <a:tcPr anchor="ctr"/>
                </a:tc>
                <a:tc>
                  <a:txBody>
                    <a:bodyPr/>
                    <a:lstStyle/>
                    <a:p>
                      <a:r>
                        <a:rPr lang="en-US" sz="1800" b="1" dirty="0">
                          <a:solidFill>
                            <a:srgbClr val="00B0F0"/>
                          </a:solidFill>
                        </a:rPr>
                        <a:t>33.39</a:t>
                      </a:r>
                    </a:p>
                  </a:txBody>
                  <a:tcPr anchor="ctr"/>
                </a:tc>
                <a:tc>
                  <a:txBody>
                    <a:bodyPr/>
                    <a:lstStyle/>
                    <a:p>
                      <a:r>
                        <a:rPr lang="en-US" sz="1800" b="1" dirty="0">
                          <a:solidFill>
                            <a:srgbClr val="00B0F0"/>
                          </a:solidFill>
                        </a:rPr>
                        <a:t>15.75</a:t>
                      </a:r>
                    </a:p>
                  </a:txBody>
                  <a:tcPr anchor="ctr"/>
                </a:tc>
                <a:tc>
                  <a:txBody>
                    <a:bodyPr/>
                    <a:lstStyle/>
                    <a:p>
                      <a:endParaRPr lang="en-US" sz="1600" dirty="0"/>
                    </a:p>
                  </a:txBody>
                  <a:tcPr anchor="ct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linds(horizontal)">
                                      <p:cBhvr>
                                        <p:cTn id="17" dur="500"/>
                                        <p:tgtEl>
                                          <p:spTgt spid="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linds(horizontal)">
                                      <p:cBhvr>
                                        <p:cTn id="22" dur="500"/>
                                        <p:tgtEl>
                                          <p:spTgt spid="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linds(horizontal)">
                                      <p:cBhvr>
                                        <p:cTn id="27" dur="500"/>
                                        <p:tgtEl>
                                          <p:spTgt spid="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linds(horizontal)">
                                      <p:cBhvr>
                                        <p:cTn id="32" dur="500"/>
                                        <p:tgtEl>
                                          <p:spTgt spid="4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linds(horizontal)">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0">
            <a:extLst>
              <a:ext uri="{FF2B5EF4-FFF2-40B4-BE49-F238E27FC236}">
                <a16:creationId xmlns:a16="http://schemas.microsoft.com/office/drawing/2014/main" id="{316C4C3C-FB83-4A38-A470-F42AA81B8E45}"/>
              </a:ext>
            </a:extLst>
          </p:cNvPr>
          <p:cNvGrpSpPr>
            <a:grpSpLocks/>
          </p:cNvGrpSpPr>
          <p:nvPr/>
        </p:nvGrpSpPr>
        <p:grpSpPr bwMode="auto">
          <a:xfrm>
            <a:off x="620713" y="1827213"/>
            <a:ext cx="4256087" cy="2744787"/>
            <a:chOff x="620555" y="1827388"/>
            <a:chExt cx="4256245" cy="2744612"/>
          </a:xfrm>
        </p:grpSpPr>
        <p:sp>
          <p:nvSpPr>
            <p:cNvPr id="38" name="Arc 37">
              <a:extLst>
                <a:ext uri="{FF2B5EF4-FFF2-40B4-BE49-F238E27FC236}">
                  <a16:creationId xmlns:a16="http://schemas.microsoft.com/office/drawing/2014/main" id="{280D24D1-3B69-490A-A2DA-28F250BBA40F}"/>
                </a:ext>
              </a:extLst>
            </p:cNvPr>
            <p:cNvSpPr/>
            <p:nvPr/>
          </p:nvSpPr>
          <p:spPr>
            <a:xfrm rot="18634169" flipV="1">
              <a:off x="696789" y="3833821"/>
              <a:ext cx="619086" cy="771554"/>
            </a:xfrm>
            <a:prstGeom prst="arc">
              <a:avLst>
                <a:gd name="adj1" fmla="val 10812104"/>
                <a:gd name="adj2" fmla="val 1612117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4" name="Arc 43">
              <a:extLst>
                <a:ext uri="{FF2B5EF4-FFF2-40B4-BE49-F238E27FC236}">
                  <a16:creationId xmlns:a16="http://schemas.microsoft.com/office/drawing/2014/main" id="{6EBDB73D-1892-4691-9899-CE6562BB6B74}"/>
                </a:ext>
              </a:extLst>
            </p:cNvPr>
            <p:cNvSpPr/>
            <p:nvPr/>
          </p:nvSpPr>
          <p:spPr>
            <a:xfrm rot="18634169" flipV="1">
              <a:off x="3956849" y="3633006"/>
              <a:ext cx="773064" cy="943010"/>
            </a:xfrm>
            <a:prstGeom prst="arc">
              <a:avLst>
                <a:gd name="adj1" fmla="val 10812104"/>
                <a:gd name="adj2" fmla="val 1612117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5" name="Arc 44">
              <a:extLst>
                <a:ext uri="{FF2B5EF4-FFF2-40B4-BE49-F238E27FC236}">
                  <a16:creationId xmlns:a16="http://schemas.microsoft.com/office/drawing/2014/main" id="{7DE576C9-825D-4703-BB63-426764528024}"/>
                </a:ext>
              </a:extLst>
            </p:cNvPr>
            <p:cNvSpPr/>
            <p:nvPr/>
          </p:nvSpPr>
          <p:spPr>
            <a:xfrm rot="18634169">
              <a:off x="4095752" y="1865459"/>
              <a:ext cx="609561" cy="533420"/>
            </a:xfrm>
            <a:prstGeom prst="arc">
              <a:avLst>
                <a:gd name="adj1" fmla="val 15275362"/>
                <a:gd name="adj2" fmla="val 843008"/>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7162" name="TextBox 18">
              <a:extLst>
                <a:ext uri="{FF2B5EF4-FFF2-40B4-BE49-F238E27FC236}">
                  <a16:creationId xmlns:a16="http://schemas.microsoft.com/office/drawing/2014/main" id="{2FD8642B-6E51-40F6-BBE3-A8AED7A082FD}"/>
                </a:ext>
              </a:extLst>
            </p:cNvPr>
            <p:cNvSpPr txBox="1">
              <a:spLocks noChangeArrowheads="1"/>
            </p:cNvSpPr>
            <p:nvPr/>
          </p:nvSpPr>
          <p:spPr bwMode="auto">
            <a:xfrm>
              <a:off x="4343400" y="1905000"/>
              <a:ext cx="5334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a:t>
              </a:r>
            </a:p>
          </p:txBody>
        </p:sp>
        <p:cxnSp>
          <p:nvCxnSpPr>
            <p:cNvPr id="5" name="Straight Connector 4">
              <a:extLst>
                <a:ext uri="{FF2B5EF4-FFF2-40B4-BE49-F238E27FC236}">
                  <a16:creationId xmlns:a16="http://schemas.microsoft.com/office/drawing/2014/main" id="{98D96788-E521-42FD-B08A-8CE0B3A70985}"/>
                </a:ext>
              </a:extLst>
            </p:cNvPr>
            <p:cNvCxnSpPr/>
            <p:nvPr/>
          </p:nvCxnSpPr>
          <p:spPr>
            <a:xfrm rot="5400000">
              <a:off x="-194527" y="3269539"/>
              <a:ext cx="2565236"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1545169-ED83-408E-B003-C12370925D70}"/>
                </a:ext>
              </a:extLst>
            </p:cNvPr>
            <p:cNvCxnSpPr/>
            <p:nvPr/>
          </p:nvCxnSpPr>
          <p:spPr>
            <a:xfrm rot="5400000">
              <a:off x="3117121" y="3269539"/>
              <a:ext cx="2565236" cy="1587"/>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7165" name="TextBox 16">
              <a:extLst>
                <a:ext uri="{FF2B5EF4-FFF2-40B4-BE49-F238E27FC236}">
                  <a16:creationId xmlns:a16="http://schemas.microsoft.com/office/drawing/2014/main" id="{765782C2-1CDC-4979-B719-20EDDA99A603}"/>
                </a:ext>
              </a:extLst>
            </p:cNvPr>
            <p:cNvSpPr txBox="1">
              <a:spLocks noChangeArrowheads="1"/>
            </p:cNvSpPr>
            <p:nvPr/>
          </p:nvSpPr>
          <p:spPr bwMode="auto">
            <a:xfrm>
              <a:off x="810495" y="417022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sp>
          <p:nvSpPr>
            <p:cNvPr id="47166" name="TextBox 17">
              <a:extLst>
                <a:ext uri="{FF2B5EF4-FFF2-40B4-BE49-F238E27FC236}">
                  <a16:creationId xmlns:a16="http://schemas.microsoft.com/office/drawing/2014/main" id="{9D689F9E-DBAB-40B3-9482-1A751215FB1F}"/>
                </a:ext>
              </a:extLst>
            </p:cNvPr>
            <p:cNvSpPr txBox="1">
              <a:spLocks noChangeArrowheads="1"/>
            </p:cNvSpPr>
            <p:nvPr/>
          </p:nvSpPr>
          <p:spPr bwMode="auto">
            <a:xfrm>
              <a:off x="852050" y="202969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sp>
          <p:nvSpPr>
            <p:cNvPr id="47167" name="TextBox 19">
              <a:extLst>
                <a:ext uri="{FF2B5EF4-FFF2-40B4-BE49-F238E27FC236}">
                  <a16:creationId xmlns:a16="http://schemas.microsoft.com/office/drawing/2014/main" id="{2914C1C6-C858-45DD-AAF7-526D42B07897}"/>
                </a:ext>
              </a:extLst>
            </p:cNvPr>
            <p:cNvSpPr txBox="1">
              <a:spLocks noChangeArrowheads="1"/>
            </p:cNvSpPr>
            <p:nvPr/>
          </p:nvSpPr>
          <p:spPr bwMode="auto">
            <a:xfrm>
              <a:off x="4343400" y="4202668"/>
              <a:ext cx="4782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D</a:t>
              </a:r>
            </a:p>
          </p:txBody>
        </p:sp>
        <p:sp>
          <p:nvSpPr>
            <p:cNvPr id="37" name="Arc 36">
              <a:extLst>
                <a:ext uri="{FF2B5EF4-FFF2-40B4-BE49-F238E27FC236}">
                  <a16:creationId xmlns:a16="http://schemas.microsoft.com/office/drawing/2014/main" id="{0542EEEA-66DB-4C0D-801C-A118806A8BDC}"/>
                </a:ext>
              </a:extLst>
            </p:cNvPr>
            <p:cNvSpPr/>
            <p:nvPr/>
          </p:nvSpPr>
          <p:spPr>
            <a:xfrm rot="18634169">
              <a:off x="782517" y="2071821"/>
              <a:ext cx="609561" cy="533420"/>
            </a:xfrm>
            <a:prstGeom prst="arc">
              <a:avLst>
                <a:gd name="adj1" fmla="val 15275362"/>
                <a:gd name="adj2" fmla="val 843008"/>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40" name="Straight Arrow Connector 39">
              <a:extLst>
                <a:ext uri="{FF2B5EF4-FFF2-40B4-BE49-F238E27FC236}">
                  <a16:creationId xmlns:a16="http://schemas.microsoft.com/office/drawing/2014/main" id="{7E83FCBA-CF04-4A8C-8A27-25A865378171}"/>
                </a:ext>
              </a:extLst>
            </p:cNvPr>
            <p:cNvCxnSpPr/>
            <p:nvPr/>
          </p:nvCxnSpPr>
          <p:spPr>
            <a:xfrm flipV="1">
              <a:off x="1066659" y="1967079"/>
              <a:ext cx="401653" cy="0"/>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382ED3F-F9B6-4B35-A97A-45C7F7E3D4A6}"/>
                </a:ext>
              </a:extLst>
            </p:cNvPr>
            <p:cNvCxnSpPr/>
            <p:nvPr/>
          </p:nvCxnSpPr>
          <p:spPr>
            <a:xfrm rot="10800000">
              <a:off x="3962366" y="2038512"/>
              <a:ext cx="457217" cy="1588"/>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 name="Group 58">
            <a:extLst>
              <a:ext uri="{FF2B5EF4-FFF2-40B4-BE49-F238E27FC236}">
                <a16:creationId xmlns:a16="http://schemas.microsoft.com/office/drawing/2014/main" id="{D8C0628F-EEC7-4613-87F2-33F3D03121D8}"/>
              </a:ext>
            </a:extLst>
          </p:cNvPr>
          <p:cNvGrpSpPr>
            <a:grpSpLocks/>
          </p:cNvGrpSpPr>
          <p:nvPr/>
        </p:nvGrpSpPr>
        <p:grpSpPr bwMode="auto">
          <a:xfrm>
            <a:off x="0" y="1600200"/>
            <a:ext cx="1066800" cy="369888"/>
            <a:chOff x="0" y="1600199"/>
            <a:chExt cx="1066800" cy="369332"/>
          </a:xfrm>
        </p:grpSpPr>
        <p:cxnSp>
          <p:nvCxnSpPr>
            <p:cNvPr id="29" name="Straight Arrow Connector 28">
              <a:extLst>
                <a:ext uri="{FF2B5EF4-FFF2-40B4-BE49-F238E27FC236}">
                  <a16:creationId xmlns:a16="http://schemas.microsoft.com/office/drawing/2014/main" id="{13DE4795-5316-4D70-ABC3-4CC87F482FD0}"/>
                </a:ext>
              </a:extLst>
            </p:cNvPr>
            <p:cNvCxnSpPr/>
            <p:nvPr/>
          </p:nvCxnSpPr>
          <p:spPr>
            <a:xfrm rot="10800000">
              <a:off x="304800" y="1600199"/>
              <a:ext cx="762000" cy="1586"/>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7158" name="TextBox 29">
              <a:extLst>
                <a:ext uri="{FF2B5EF4-FFF2-40B4-BE49-F238E27FC236}">
                  <a16:creationId xmlns:a16="http://schemas.microsoft.com/office/drawing/2014/main" id="{052A7387-F472-4A0C-9F28-E4998DF9BB6E}"/>
                </a:ext>
              </a:extLst>
            </p:cNvPr>
            <p:cNvSpPr txBox="1">
              <a:spLocks noChangeArrowheads="1"/>
            </p:cNvSpPr>
            <p:nvPr/>
          </p:nvSpPr>
          <p:spPr bwMode="auto">
            <a:xfrm>
              <a:off x="0" y="1600199"/>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AJR=0.68</a:t>
              </a:r>
            </a:p>
          </p:txBody>
        </p:sp>
      </p:grpSp>
      <p:sp>
        <p:nvSpPr>
          <p:cNvPr id="109" name="TextBox 108">
            <a:extLst>
              <a:ext uri="{FF2B5EF4-FFF2-40B4-BE49-F238E27FC236}">
                <a16:creationId xmlns:a16="http://schemas.microsoft.com/office/drawing/2014/main" id="{7785140C-907B-43B8-B96F-441057D9A1B2}"/>
              </a:ext>
            </a:extLst>
          </p:cNvPr>
          <p:cNvSpPr txBox="1">
            <a:spLocks noChangeArrowheads="1"/>
          </p:cNvSpPr>
          <p:nvPr/>
        </p:nvSpPr>
        <p:spPr bwMode="auto">
          <a:xfrm>
            <a:off x="5791200" y="57150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SAY : 50K-FT</a:t>
            </a:r>
          </a:p>
        </p:txBody>
      </p:sp>
      <p:graphicFrame>
        <p:nvGraphicFramePr>
          <p:cNvPr id="56" name="Table 55">
            <a:extLst>
              <a:ext uri="{FF2B5EF4-FFF2-40B4-BE49-F238E27FC236}">
                <a16:creationId xmlns:a16="http://schemas.microsoft.com/office/drawing/2014/main" id="{952BBEF6-70B4-437D-A663-FF6AD91A0487}"/>
              </a:ext>
            </a:extLst>
          </p:cNvPr>
          <p:cNvGraphicFramePr>
            <a:graphicFrameLocks noGrp="1"/>
          </p:cNvGraphicFramePr>
          <p:nvPr/>
        </p:nvGraphicFramePr>
        <p:xfrm>
          <a:off x="533400" y="228600"/>
          <a:ext cx="7391400" cy="609600"/>
        </p:xfrm>
        <a:graphic>
          <a:graphicData uri="http://schemas.openxmlformats.org/drawingml/2006/table">
            <a:tbl>
              <a:tblPr firstRow="1" bandRow="1">
                <a:tableStyleId>{5940675A-B579-460E-94D1-54222C63F5DA}</a:tableStyleId>
              </a:tblPr>
              <a:tblGrid>
                <a:gridCol w="631744">
                  <a:extLst>
                    <a:ext uri="{9D8B030D-6E8A-4147-A177-3AD203B41FA5}">
                      <a16:colId xmlns:a16="http://schemas.microsoft.com/office/drawing/2014/main" val="20000"/>
                    </a:ext>
                  </a:extLst>
                </a:gridCol>
                <a:gridCol w="1010790">
                  <a:extLst>
                    <a:ext uri="{9D8B030D-6E8A-4147-A177-3AD203B41FA5}">
                      <a16:colId xmlns:a16="http://schemas.microsoft.com/office/drawing/2014/main" val="20001"/>
                    </a:ext>
                  </a:extLst>
                </a:gridCol>
                <a:gridCol w="821267">
                  <a:extLst>
                    <a:ext uri="{9D8B030D-6E8A-4147-A177-3AD203B41FA5}">
                      <a16:colId xmlns:a16="http://schemas.microsoft.com/office/drawing/2014/main" val="20002"/>
                    </a:ext>
                  </a:extLst>
                </a:gridCol>
                <a:gridCol w="821267">
                  <a:extLst>
                    <a:ext uri="{9D8B030D-6E8A-4147-A177-3AD203B41FA5}">
                      <a16:colId xmlns:a16="http://schemas.microsoft.com/office/drawing/2014/main" val="20003"/>
                    </a:ext>
                  </a:extLst>
                </a:gridCol>
                <a:gridCol w="821267">
                  <a:extLst>
                    <a:ext uri="{9D8B030D-6E8A-4147-A177-3AD203B41FA5}">
                      <a16:colId xmlns:a16="http://schemas.microsoft.com/office/drawing/2014/main" val="20004"/>
                    </a:ext>
                  </a:extLst>
                </a:gridCol>
                <a:gridCol w="821267">
                  <a:extLst>
                    <a:ext uri="{9D8B030D-6E8A-4147-A177-3AD203B41FA5}">
                      <a16:colId xmlns:a16="http://schemas.microsoft.com/office/drawing/2014/main" val="20005"/>
                    </a:ext>
                  </a:extLst>
                </a:gridCol>
                <a:gridCol w="821267">
                  <a:extLst>
                    <a:ext uri="{9D8B030D-6E8A-4147-A177-3AD203B41FA5}">
                      <a16:colId xmlns:a16="http://schemas.microsoft.com/office/drawing/2014/main" val="20006"/>
                    </a:ext>
                  </a:extLst>
                </a:gridCol>
                <a:gridCol w="821267">
                  <a:extLst>
                    <a:ext uri="{9D8B030D-6E8A-4147-A177-3AD203B41FA5}">
                      <a16:colId xmlns:a16="http://schemas.microsoft.com/office/drawing/2014/main" val="20007"/>
                    </a:ext>
                  </a:extLst>
                </a:gridCol>
                <a:gridCol w="821267">
                  <a:extLst>
                    <a:ext uri="{9D8B030D-6E8A-4147-A177-3AD203B41FA5}">
                      <a16:colId xmlns:a16="http://schemas.microsoft.com/office/drawing/2014/main" val="20008"/>
                    </a:ext>
                  </a:extLst>
                </a:gridCol>
              </a:tblGrid>
              <a:tr h="609600">
                <a:tc gridSpan="2">
                  <a:txBody>
                    <a:bodyPr/>
                    <a:lstStyle/>
                    <a:p>
                      <a:pPr algn="ctr"/>
                      <a:r>
                        <a:rPr lang="en-US" sz="1800" b="1" dirty="0">
                          <a:solidFill>
                            <a:srgbClr val="00B0F0"/>
                          </a:solidFill>
                        </a:rPr>
                        <a:t>Total</a:t>
                      </a:r>
                    </a:p>
                  </a:txBody>
                  <a:tcPr anchor="ctr"/>
                </a:tc>
                <a:tc hMerge="1">
                  <a:txBody>
                    <a:bodyPr/>
                    <a:lstStyle/>
                    <a:p>
                      <a:endParaRPr lang="en-US" sz="1200" dirty="0">
                        <a:solidFill>
                          <a:srgbClr val="FF0000"/>
                        </a:solidFill>
                      </a:endParaRPr>
                    </a:p>
                  </a:txBody>
                  <a:tcPr/>
                </a:tc>
                <a:tc>
                  <a:txBody>
                    <a:bodyPr/>
                    <a:lstStyle/>
                    <a:p>
                      <a:r>
                        <a:rPr lang="en-US" sz="1800" b="1" dirty="0">
                          <a:solidFill>
                            <a:srgbClr val="00B0F0"/>
                          </a:solidFill>
                        </a:rPr>
                        <a:t>-12.59</a:t>
                      </a:r>
                    </a:p>
                  </a:txBody>
                  <a:tcPr anchor="ctr"/>
                </a:tc>
                <a:tc>
                  <a:txBody>
                    <a:bodyPr/>
                    <a:lstStyle/>
                    <a:p>
                      <a:r>
                        <a:rPr lang="en-US" sz="1800" b="1" dirty="0">
                          <a:solidFill>
                            <a:srgbClr val="00B0F0"/>
                          </a:solidFill>
                        </a:rPr>
                        <a:t>-26.54</a:t>
                      </a:r>
                    </a:p>
                  </a:txBody>
                  <a:tcPr anchor="ctr"/>
                </a:tc>
                <a:tc>
                  <a:txBody>
                    <a:bodyPr/>
                    <a:lstStyle/>
                    <a:p>
                      <a:r>
                        <a:rPr lang="en-US" sz="1800" b="1" dirty="0">
                          <a:solidFill>
                            <a:srgbClr val="00B0F0"/>
                          </a:solidFill>
                        </a:rPr>
                        <a:t>26.54</a:t>
                      </a:r>
                    </a:p>
                  </a:txBody>
                  <a:tcPr anchor="ctr"/>
                </a:tc>
                <a:tc>
                  <a:txBody>
                    <a:bodyPr/>
                    <a:lstStyle/>
                    <a:p>
                      <a:r>
                        <a:rPr lang="en-US" sz="1800" b="1" dirty="0">
                          <a:solidFill>
                            <a:srgbClr val="00B0F0"/>
                          </a:solidFill>
                        </a:rPr>
                        <a:t>-33.39</a:t>
                      </a:r>
                    </a:p>
                  </a:txBody>
                  <a:tcPr anchor="ctr"/>
                </a:tc>
                <a:tc>
                  <a:txBody>
                    <a:bodyPr/>
                    <a:lstStyle/>
                    <a:p>
                      <a:r>
                        <a:rPr lang="en-US" sz="1800" b="1" dirty="0">
                          <a:solidFill>
                            <a:srgbClr val="00B0F0"/>
                          </a:solidFill>
                        </a:rPr>
                        <a:t>33.39</a:t>
                      </a:r>
                    </a:p>
                  </a:txBody>
                  <a:tcPr anchor="ctr"/>
                </a:tc>
                <a:tc>
                  <a:txBody>
                    <a:bodyPr/>
                    <a:lstStyle/>
                    <a:p>
                      <a:r>
                        <a:rPr lang="en-US" sz="1800" b="1" dirty="0">
                          <a:solidFill>
                            <a:srgbClr val="00B0F0"/>
                          </a:solidFill>
                        </a:rPr>
                        <a:t>15.75</a:t>
                      </a:r>
                    </a:p>
                  </a:txBody>
                  <a:tcPr anchor="ctr"/>
                </a:tc>
                <a:tc>
                  <a:txBody>
                    <a:bodyPr/>
                    <a:lstStyle/>
                    <a:p>
                      <a:endParaRPr lang="en-US" sz="1800" b="1" dirty="0">
                        <a:solidFill>
                          <a:srgbClr val="00B0F0"/>
                        </a:solidFill>
                      </a:endParaRPr>
                    </a:p>
                  </a:txBody>
                  <a:tcPr anchor="ctr"/>
                </a:tc>
                <a:extLst>
                  <a:ext uri="{0D108BD9-81ED-4DB2-BD59-A6C34878D82A}">
                    <a16:rowId xmlns:a16="http://schemas.microsoft.com/office/drawing/2014/main" val="10000"/>
                  </a:ext>
                </a:extLst>
              </a:tr>
            </a:tbl>
          </a:graphicData>
        </a:graphic>
      </p:graphicFrame>
      <p:grpSp>
        <p:nvGrpSpPr>
          <p:cNvPr id="4" name="Group 66">
            <a:extLst>
              <a:ext uri="{FF2B5EF4-FFF2-40B4-BE49-F238E27FC236}">
                <a16:creationId xmlns:a16="http://schemas.microsoft.com/office/drawing/2014/main" id="{4B13E68F-F39B-403A-BD7F-497D40D19F40}"/>
              </a:ext>
            </a:extLst>
          </p:cNvPr>
          <p:cNvGrpSpPr>
            <a:grpSpLocks/>
          </p:cNvGrpSpPr>
          <p:nvPr/>
        </p:nvGrpSpPr>
        <p:grpSpPr bwMode="auto">
          <a:xfrm>
            <a:off x="5832475" y="3276600"/>
            <a:ext cx="2930525" cy="1968500"/>
            <a:chOff x="5832765" y="3276600"/>
            <a:chExt cx="2930235" cy="1968738"/>
          </a:xfrm>
        </p:grpSpPr>
        <p:cxnSp>
          <p:nvCxnSpPr>
            <p:cNvPr id="32" name="Straight Connector 31">
              <a:extLst>
                <a:ext uri="{FF2B5EF4-FFF2-40B4-BE49-F238E27FC236}">
                  <a16:creationId xmlns:a16="http://schemas.microsoft.com/office/drawing/2014/main" id="{9404C70A-C4C6-4A68-A7AE-E5B225B9A068}"/>
                </a:ext>
              </a:extLst>
            </p:cNvPr>
            <p:cNvCxnSpPr/>
            <p:nvPr/>
          </p:nvCxnSpPr>
          <p:spPr>
            <a:xfrm rot="5400000">
              <a:off x="5524661" y="4456256"/>
              <a:ext cx="14479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92121B5-E6E5-4BB9-A3B5-956C38D34AC3}"/>
                </a:ext>
              </a:extLst>
            </p:cNvPr>
            <p:cNvCxnSpPr/>
            <p:nvPr/>
          </p:nvCxnSpPr>
          <p:spPr>
            <a:xfrm>
              <a:off x="6262935" y="3733855"/>
              <a:ext cx="15809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23D13DE-7FB7-4B5F-A8B5-914F05BB9842}"/>
                </a:ext>
              </a:extLst>
            </p:cNvPr>
            <p:cNvCxnSpPr/>
            <p:nvPr/>
          </p:nvCxnSpPr>
          <p:spPr>
            <a:xfrm rot="5400000">
              <a:off x="7124703" y="4456256"/>
              <a:ext cx="1447975"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D8F8458-FE0D-48E8-A9B8-E1CAF400D04C}"/>
                </a:ext>
              </a:extLst>
            </p:cNvPr>
            <p:cNvCxnSpPr/>
            <p:nvPr/>
          </p:nvCxnSpPr>
          <p:spPr>
            <a:xfrm>
              <a:off x="6096264" y="5180243"/>
              <a:ext cx="30477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BD6A19F-FDAB-406C-A356-171983F56043}"/>
                </a:ext>
              </a:extLst>
            </p:cNvPr>
            <p:cNvCxnSpPr/>
            <p:nvPr/>
          </p:nvCxnSpPr>
          <p:spPr>
            <a:xfrm>
              <a:off x="7696306" y="5180243"/>
              <a:ext cx="380962"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143" name="TextBox 51">
              <a:extLst>
                <a:ext uri="{FF2B5EF4-FFF2-40B4-BE49-F238E27FC236}">
                  <a16:creationId xmlns:a16="http://schemas.microsoft.com/office/drawing/2014/main" id="{826B8E74-B3DB-45BC-BE24-450D160A4D1D}"/>
                </a:ext>
              </a:extLst>
            </p:cNvPr>
            <p:cNvSpPr txBox="1">
              <a:spLocks noChangeArrowheads="1"/>
            </p:cNvSpPr>
            <p:nvPr/>
          </p:nvSpPr>
          <p:spPr bwMode="auto">
            <a:xfrm>
              <a:off x="5943600" y="4876006"/>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sp>
          <p:nvSpPr>
            <p:cNvPr id="47144" name="TextBox 52">
              <a:extLst>
                <a:ext uri="{FF2B5EF4-FFF2-40B4-BE49-F238E27FC236}">
                  <a16:creationId xmlns:a16="http://schemas.microsoft.com/office/drawing/2014/main" id="{C704E6CA-AFD8-4539-85B2-F34B57B7392E}"/>
                </a:ext>
              </a:extLst>
            </p:cNvPr>
            <p:cNvSpPr txBox="1">
              <a:spLocks noChangeArrowheads="1"/>
            </p:cNvSpPr>
            <p:nvPr/>
          </p:nvSpPr>
          <p:spPr bwMode="auto">
            <a:xfrm>
              <a:off x="5943600" y="37338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sp>
          <p:nvSpPr>
            <p:cNvPr id="47145" name="TextBox 53">
              <a:extLst>
                <a:ext uri="{FF2B5EF4-FFF2-40B4-BE49-F238E27FC236}">
                  <a16:creationId xmlns:a16="http://schemas.microsoft.com/office/drawing/2014/main" id="{BE0D379B-EB9C-49FD-9148-AA0F489F0DA3}"/>
                </a:ext>
              </a:extLst>
            </p:cNvPr>
            <p:cNvSpPr txBox="1">
              <a:spLocks noChangeArrowheads="1"/>
            </p:cNvSpPr>
            <p:nvPr/>
          </p:nvSpPr>
          <p:spPr bwMode="auto">
            <a:xfrm>
              <a:off x="7924800" y="37338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a:t>
              </a:r>
            </a:p>
          </p:txBody>
        </p:sp>
        <p:sp>
          <p:nvSpPr>
            <p:cNvPr id="47146" name="TextBox 54">
              <a:extLst>
                <a:ext uri="{FF2B5EF4-FFF2-40B4-BE49-F238E27FC236}">
                  <a16:creationId xmlns:a16="http://schemas.microsoft.com/office/drawing/2014/main" id="{DAE52A65-6304-405B-BA07-30A9921C7F03}"/>
                </a:ext>
              </a:extLst>
            </p:cNvPr>
            <p:cNvSpPr txBox="1">
              <a:spLocks noChangeArrowheads="1"/>
            </p:cNvSpPr>
            <p:nvPr/>
          </p:nvSpPr>
          <p:spPr bwMode="auto">
            <a:xfrm>
              <a:off x="7848600" y="4876006"/>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D</a:t>
              </a:r>
            </a:p>
          </p:txBody>
        </p:sp>
        <p:cxnSp>
          <p:nvCxnSpPr>
            <p:cNvPr id="87" name="Straight Arrow Connector 86">
              <a:extLst>
                <a:ext uri="{FF2B5EF4-FFF2-40B4-BE49-F238E27FC236}">
                  <a16:creationId xmlns:a16="http://schemas.microsoft.com/office/drawing/2014/main" id="{C988466E-BAFB-4BA2-9319-7FDD1E616559}"/>
                </a:ext>
              </a:extLst>
            </p:cNvPr>
            <p:cNvCxnSpPr/>
            <p:nvPr/>
          </p:nvCxnSpPr>
          <p:spPr>
            <a:xfrm>
              <a:off x="7848690" y="3733855"/>
              <a:ext cx="609540" cy="1588"/>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7148" name="TextBox 87">
              <a:extLst>
                <a:ext uri="{FF2B5EF4-FFF2-40B4-BE49-F238E27FC236}">
                  <a16:creationId xmlns:a16="http://schemas.microsoft.com/office/drawing/2014/main" id="{98D2ABF7-5C87-4DC4-BD66-EF10589F157B}"/>
                </a:ext>
              </a:extLst>
            </p:cNvPr>
            <p:cNvSpPr txBox="1">
              <a:spLocks noChangeArrowheads="1"/>
            </p:cNvSpPr>
            <p:nvPr/>
          </p:nvSpPr>
          <p:spPr bwMode="auto">
            <a:xfrm>
              <a:off x="8458200" y="35814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p</a:t>
              </a:r>
            </a:p>
          </p:txBody>
        </p:sp>
        <p:sp>
          <p:nvSpPr>
            <p:cNvPr id="94" name="Freeform 93">
              <a:extLst>
                <a:ext uri="{FF2B5EF4-FFF2-40B4-BE49-F238E27FC236}">
                  <a16:creationId xmlns:a16="http://schemas.microsoft.com/office/drawing/2014/main" id="{C193AA4A-9D2D-41B6-BA1D-E1B36B12D5BB}"/>
                </a:ext>
              </a:extLst>
            </p:cNvPr>
            <p:cNvSpPr/>
            <p:nvPr/>
          </p:nvSpPr>
          <p:spPr>
            <a:xfrm flipH="1">
              <a:off x="5943879" y="3733855"/>
              <a:ext cx="304770" cy="1427336"/>
            </a:xfrm>
            <a:custGeom>
              <a:avLst/>
              <a:gdLst>
                <a:gd name="connsiteX0" fmla="*/ 0 w 251691"/>
                <a:gd name="connsiteY0" fmla="*/ 1427018 h 1427018"/>
                <a:gd name="connsiteX1" fmla="*/ 152400 w 251691"/>
                <a:gd name="connsiteY1" fmla="*/ 1122218 h 1427018"/>
                <a:gd name="connsiteX2" fmla="*/ 249382 w 251691"/>
                <a:gd name="connsiteY2" fmla="*/ 692727 h 1427018"/>
                <a:gd name="connsiteX3" fmla="*/ 166255 w 251691"/>
                <a:gd name="connsiteY3" fmla="*/ 0 h 1427018"/>
                <a:gd name="connsiteX4" fmla="*/ 166255 w 251691"/>
                <a:gd name="connsiteY4" fmla="*/ 0 h 1427018"/>
                <a:gd name="connsiteX5" fmla="*/ 166255 w 251691"/>
                <a:gd name="connsiteY5" fmla="*/ 0 h 142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691" h="1427018">
                  <a:moveTo>
                    <a:pt x="0" y="1427018"/>
                  </a:moveTo>
                  <a:cubicBezTo>
                    <a:pt x="55418" y="1335809"/>
                    <a:pt x="110836" y="1244600"/>
                    <a:pt x="152400" y="1122218"/>
                  </a:cubicBezTo>
                  <a:cubicBezTo>
                    <a:pt x="193964" y="999836"/>
                    <a:pt x="247073" y="879763"/>
                    <a:pt x="249382" y="692727"/>
                  </a:cubicBezTo>
                  <a:cubicBezTo>
                    <a:pt x="251691" y="505691"/>
                    <a:pt x="166255" y="0"/>
                    <a:pt x="166255" y="0"/>
                  </a:cubicBezTo>
                  <a:lnTo>
                    <a:pt x="166255" y="0"/>
                  </a:lnTo>
                  <a:lnTo>
                    <a:pt x="166255" y="0"/>
                  </a:lnTo>
                </a:path>
              </a:pathLst>
            </a:cu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7" name="Freeform 96">
              <a:extLst>
                <a:ext uri="{FF2B5EF4-FFF2-40B4-BE49-F238E27FC236}">
                  <a16:creationId xmlns:a16="http://schemas.microsoft.com/office/drawing/2014/main" id="{9FA098E3-C9C8-43FA-842C-ADD03002E2F9}"/>
                </a:ext>
              </a:extLst>
            </p:cNvPr>
            <p:cNvSpPr/>
            <p:nvPr/>
          </p:nvSpPr>
          <p:spPr>
            <a:xfrm flipH="1">
              <a:off x="7543921" y="3733855"/>
              <a:ext cx="304770" cy="1427336"/>
            </a:xfrm>
            <a:custGeom>
              <a:avLst/>
              <a:gdLst>
                <a:gd name="connsiteX0" fmla="*/ 0 w 251691"/>
                <a:gd name="connsiteY0" fmla="*/ 1427018 h 1427018"/>
                <a:gd name="connsiteX1" fmla="*/ 152400 w 251691"/>
                <a:gd name="connsiteY1" fmla="*/ 1122218 h 1427018"/>
                <a:gd name="connsiteX2" fmla="*/ 249382 w 251691"/>
                <a:gd name="connsiteY2" fmla="*/ 692727 h 1427018"/>
                <a:gd name="connsiteX3" fmla="*/ 166255 w 251691"/>
                <a:gd name="connsiteY3" fmla="*/ 0 h 1427018"/>
                <a:gd name="connsiteX4" fmla="*/ 166255 w 251691"/>
                <a:gd name="connsiteY4" fmla="*/ 0 h 1427018"/>
                <a:gd name="connsiteX5" fmla="*/ 166255 w 251691"/>
                <a:gd name="connsiteY5" fmla="*/ 0 h 142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691" h="1427018">
                  <a:moveTo>
                    <a:pt x="0" y="1427018"/>
                  </a:moveTo>
                  <a:cubicBezTo>
                    <a:pt x="55418" y="1335809"/>
                    <a:pt x="110836" y="1244600"/>
                    <a:pt x="152400" y="1122218"/>
                  </a:cubicBezTo>
                  <a:cubicBezTo>
                    <a:pt x="193964" y="999836"/>
                    <a:pt x="247073" y="879763"/>
                    <a:pt x="249382" y="692727"/>
                  </a:cubicBezTo>
                  <a:cubicBezTo>
                    <a:pt x="251691" y="505691"/>
                    <a:pt x="166255" y="0"/>
                    <a:pt x="166255" y="0"/>
                  </a:cubicBezTo>
                  <a:lnTo>
                    <a:pt x="166255" y="0"/>
                  </a:lnTo>
                  <a:lnTo>
                    <a:pt x="166255" y="0"/>
                  </a:lnTo>
                </a:path>
              </a:pathLst>
            </a:cu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99" name="Straight Connector 98">
              <a:extLst>
                <a:ext uri="{FF2B5EF4-FFF2-40B4-BE49-F238E27FC236}">
                  <a16:creationId xmlns:a16="http://schemas.microsoft.com/office/drawing/2014/main" id="{C452B1DD-3E50-4F3F-8F7F-6D0D9923DB10}"/>
                </a:ext>
              </a:extLst>
            </p:cNvPr>
            <p:cNvCxnSpPr/>
            <p:nvPr/>
          </p:nvCxnSpPr>
          <p:spPr>
            <a:xfrm rot="5400000" flipH="1" flipV="1">
              <a:off x="5947822" y="3618748"/>
              <a:ext cx="22862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10EFD62-D867-4909-85F1-78E8EDF08D41}"/>
                </a:ext>
              </a:extLst>
            </p:cNvPr>
            <p:cNvCxnSpPr/>
            <p:nvPr/>
          </p:nvCxnSpPr>
          <p:spPr>
            <a:xfrm rot="5400000" flipH="1" flipV="1">
              <a:off x="6133542" y="3618748"/>
              <a:ext cx="22862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3F7D1FE0-90DE-493E-8035-95FE4F501315}"/>
                </a:ext>
              </a:extLst>
            </p:cNvPr>
            <p:cNvCxnSpPr/>
            <p:nvPr/>
          </p:nvCxnSpPr>
          <p:spPr>
            <a:xfrm>
              <a:off x="5832765" y="3657646"/>
              <a:ext cx="22857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F99BD3BB-6AF3-44C4-B588-DAA917D72F04}"/>
                </a:ext>
              </a:extLst>
            </p:cNvPr>
            <p:cNvCxnSpPr/>
            <p:nvPr/>
          </p:nvCxnSpPr>
          <p:spPr>
            <a:xfrm rot="10800000">
              <a:off x="6248649" y="3657646"/>
              <a:ext cx="22857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155" name="TextBox 107">
              <a:extLst>
                <a:ext uri="{FF2B5EF4-FFF2-40B4-BE49-F238E27FC236}">
                  <a16:creationId xmlns:a16="http://schemas.microsoft.com/office/drawing/2014/main" id="{D08E4A89-4D96-4D9B-9AAC-5F4D9103C92C}"/>
                </a:ext>
              </a:extLst>
            </p:cNvPr>
            <p:cNvSpPr txBox="1">
              <a:spLocks noChangeArrowheads="1"/>
            </p:cNvSpPr>
            <p:nvPr/>
          </p:nvSpPr>
          <p:spPr bwMode="auto">
            <a:xfrm>
              <a:off x="6001656" y="3276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lgerian" panose="020B0604020202020204" pitchFamily="82" charset="0"/>
                </a:rPr>
                <a:t>∆</a:t>
              </a:r>
              <a:endParaRPr lang="en-US" altLang="en-US"/>
            </a:p>
          </p:txBody>
        </p:sp>
        <p:cxnSp>
          <p:nvCxnSpPr>
            <p:cNvPr id="62" name="Straight Connector 61">
              <a:extLst>
                <a:ext uri="{FF2B5EF4-FFF2-40B4-BE49-F238E27FC236}">
                  <a16:creationId xmlns:a16="http://schemas.microsoft.com/office/drawing/2014/main" id="{1BBB1595-58E7-4AD7-A808-E361E35EA643}"/>
                </a:ext>
              </a:extLst>
            </p:cNvPr>
            <p:cNvCxnSpPr>
              <a:endCxn id="94" idx="3"/>
            </p:cNvCxnSpPr>
            <p:nvPr/>
          </p:nvCxnSpPr>
          <p:spPr>
            <a:xfrm rot="10800000">
              <a:off x="6047057" y="3733855"/>
              <a:ext cx="201592" cy="1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8" name="Group 67">
            <a:extLst>
              <a:ext uri="{FF2B5EF4-FFF2-40B4-BE49-F238E27FC236}">
                <a16:creationId xmlns:a16="http://schemas.microsoft.com/office/drawing/2014/main" id="{FD679FCF-A642-4AC8-89B8-B1692C6A57D5}"/>
              </a:ext>
            </a:extLst>
          </p:cNvPr>
          <p:cNvGrpSpPr>
            <a:grpSpLocks/>
          </p:cNvGrpSpPr>
          <p:nvPr/>
        </p:nvGrpSpPr>
        <p:grpSpPr bwMode="auto">
          <a:xfrm>
            <a:off x="338138" y="1066800"/>
            <a:ext cx="4995862" cy="457200"/>
            <a:chOff x="337458" y="1066800"/>
            <a:chExt cx="4996542" cy="457200"/>
          </a:xfrm>
        </p:grpSpPr>
        <p:sp>
          <p:nvSpPr>
            <p:cNvPr id="47131" name="TextBox 26">
              <a:extLst>
                <a:ext uri="{FF2B5EF4-FFF2-40B4-BE49-F238E27FC236}">
                  <a16:creationId xmlns:a16="http://schemas.microsoft.com/office/drawing/2014/main" id="{785DD658-E9E1-4683-8BE0-1C2BC6228D9E}"/>
                </a:ext>
              </a:extLst>
            </p:cNvPr>
            <p:cNvSpPr txBox="1">
              <a:spLocks noChangeArrowheads="1"/>
            </p:cNvSpPr>
            <p:nvPr/>
          </p:nvSpPr>
          <p:spPr bwMode="auto">
            <a:xfrm>
              <a:off x="4648200" y="1143001"/>
              <a:ext cx="685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latin typeface="Arial" panose="020B0604020202020204" pitchFamily="34" charset="0"/>
                  <a:cs typeface="Arial" panose="020B0604020202020204" pitchFamily="34" charset="0"/>
                </a:rPr>
                <a:t>3.28</a:t>
              </a:r>
            </a:p>
          </p:txBody>
        </p:sp>
        <p:cxnSp>
          <p:nvCxnSpPr>
            <p:cNvPr id="6" name="Straight Connector 5">
              <a:extLst>
                <a:ext uri="{FF2B5EF4-FFF2-40B4-BE49-F238E27FC236}">
                  <a16:creationId xmlns:a16="http://schemas.microsoft.com/office/drawing/2014/main" id="{16F6C454-E356-4E51-9AB9-004C69606A9B}"/>
                </a:ext>
              </a:extLst>
            </p:cNvPr>
            <p:cNvCxnSpPr/>
            <p:nvPr/>
          </p:nvCxnSpPr>
          <p:spPr>
            <a:xfrm>
              <a:off x="1142430" y="1447800"/>
              <a:ext cx="3311976"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A903006-5B20-4E3C-9A55-97B9AD0501E9}"/>
                </a:ext>
              </a:extLst>
            </p:cNvPr>
            <p:cNvCxnSpPr/>
            <p:nvPr/>
          </p:nvCxnSpPr>
          <p:spPr>
            <a:xfrm rot="10800000">
              <a:off x="594668" y="1447800"/>
              <a:ext cx="547762" cy="1588"/>
            </a:xfrm>
            <a:prstGeom prst="straightConnector1">
              <a:avLst/>
            </a:prstGeom>
            <a:ln w="28575">
              <a:solidFill>
                <a:srgbClr val="FF0000"/>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5118388-F508-4FD4-B3A1-6A7362451AB3}"/>
                </a:ext>
              </a:extLst>
            </p:cNvPr>
            <p:cNvCxnSpPr/>
            <p:nvPr/>
          </p:nvCxnSpPr>
          <p:spPr>
            <a:xfrm>
              <a:off x="4448054" y="1447800"/>
              <a:ext cx="531885" cy="1588"/>
            </a:xfrm>
            <a:prstGeom prst="straightConnector1">
              <a:avLst/>
            </a:prstGeom>
            <a:ln w="28575">
              <a:solidFill>
                <a:srgbClr val="FF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7135" name="TextBox 24">
              <a:extLst>
                <a:ext uri="{FF2B5EF4-FFF2-40B4-BE49-F238E27FC236}">
                  <a16:creationId xmlns:a16="http://schemas.microsoft.com/office/drawing/2014/main" id="{3DDAC8A3-3DEB-497F-9B48-964D62B5C6F8}"/>
                </a:ext>
              </a:extLst>
            </p:cNvPr>
            <p:cNvSpPr txBox="1">
              <a:spLocks noChangeArrowheads="1"/>
            </p:cNvSpPr>
            <p:nvPr/>
          </p:nvSpPr>
          <p:spPr bwMode="auto">
            <a:xfrm>
              <a:off x="337458" y="1161144"/>
              <a:ext cx="60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latin typeface="Arial" panose="020B0604020202020204" pitchFamily="34" charset="0"/>
                  <a:cs typeface="Arial" panose="020B0604020202020204" pitchFamily="34" charset="0"/>
                </a:rPr>
                <a:t>2.60</a:t>
              </a:r>
            </a:p>
          </p:txBody>
        </p:sp>
        <p:sp>
          <p:nvSpPr>
            <p:cNvPr id="47136" name="TextBox 63">
              <a:extLst>
                <a:ext uri="{FF2B5EF4-FFF2-40B4-BE49-F238E27FC236}">
                  <a16:creationId xmlns:a16="http://schemas.microsoft.com/office/drawing/2014/main" id="{82A60BC6-353C-4C04-B922-5CF3A712A3C0}"/>
                </a:ext>
              </a:extLst>
            </p:cNvPr>
            <p:cNvSpPr txBox="1">
              <a:spLocks noChangeArrowheads="1"/>
            </p:cNvSpPr>
            <p:nvPr/>
          </p:nvSpPr>
          <p:spPr bwMode="auto">
            <a:xfrm>
              <a:off x="4267200" y="1154668"/>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a:t>
              </a:r>
            </a:p>
          </p:txBody>
        </p:sp>
        <p:sp>
          <p:nvSpPr>
            <p:cNvPr id="47137" name="TextBox 64">
              <a:extLst>
                <a:ext uri="{FF2B5EF4-FFF2-40B4-BE49-F238E27FC236}">
                  <a16:creationId xmlns:a16="http://schemas.microsoft.com/office/drawing/2014/main" id="{4AC0B030-0DF9-4F33-BE73-F9A5A32C9CF3}"/>
                </a:ext>
              </a:extLst>
            </p:cNvPr>
            <p:cNvSpPr txBox="1">
              <a:spLocks noChangeArrowheads="1"/>
            </p:cNvSpPr>
            <p:nvPr/>
          </p:nvSpPr>
          <p:spPr bwMode="auto">
            <a:xfrm>
              <a:off x="1066800" y="10668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linds(horizontal)">
                                      <p:cBhvr>
                                        <p:cTn id="7" dur="500"/>
                                        <p:tgtEl>
                                          <p:spTgt spid="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500" fill="hold"/>
                                        <p:tgtEl>
                                          <p:spTgt spid="109"/>
                                        </p:tgtEl>
                                        <p:attrNameLst>
                                          <p:attrName>ppt_x</p:attrName>
                                        </p:attrNameLst>
                                      </p:cBhvr>
                                      <p:tavLst>
                                        <p:tav tm="0">
                                          <p:val>
                                            <p:strVal val="#ppt_x"/>
                                          </p:val>
                                        </p:tav>
                                        <p:tav tm="100000">
                                          <p:val>
                                            <p:strVal val="#ppt_x"/>
                                          </p:val>
                                        </p:tav>
                                      </p:tavLst>
                                    </p:anim>
                                    <p:anim calcmode="lin" valueType="num">
                                      <p:cBhvr additive="base">
                                        <p:cTn id="37"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1BEA57C-EE06-4DF8-ABB3-80FF690F5371}"/>
              </a:ext>
            </a:extLst>
          </p:cNvPr>
          <p:cNvSpPr>
            <a:spLocks noGrp="1"/>
          </p:cNvSpPr>
          <p:nvPr>
            <p:ph idx="1"/>
          </p:nvPr>
        </p:nvSpPr>
        <p:spPr>
          <a:xfrm>
            <a:off x="457200" y="838200"/>
            <a:ext cx="4953000" cy="685800"/>
          </a:xfrm>
        </p:spPr>
        <p:txBody>
          <a:bodyPr/>
          <a:lstStyle/>
          <a:p>
            <a:pPr eaLnBrk="1" hangingPunct="1"/>
            <a:r>
              <a:rPr lang="en-US" altLang="en-US"/>
              <a:t>Distribution for sidesway</a:t>
            </a:r>
          </a:p>
        </p:txBody>
      </p:sp>
      <p:graphicFrame>
        <p:nvGraphicFramePr>
          <p:cNvPr id="6" name="Table 5">
            <a:extLst>
              <a:ext uri="{FF2B5EF4-FFF2-40B4-BE49-F238E27FC236}">
                <a16:creationId xmlns:a16="http://schemas.microsoft.com/office/drawing/2014/main" id="{155DB6E6-BE27-4C9A-95C1-116EBB17BFDA}"/>
              </a:ext>
            </a:extLst>
          </p:cNvPr>
          <p:cNvGraphicFramePr>
            <a:graphicFrameLocks noGrp="1"/>
          </p:cNvGraphicFramePr>
          <p:nvPr/>
        </p:nvGraphicFramePr>
        <p:xfrm>
          <a:off x="304800" y="6019800"/>
          <a:ext cx="5283200" cy="371475"/>
        </p:xfrm>
        <a:graphic>
          <a:graphicData uri="http://schemas.openxmlformats.org/drawingml/2006/table">
            <a:tbl>
              <a:tblPr firstRow="1" bandRow="1">
                <a:tableStyleId>{5940675A-B579-460E-94D1-54222C63F5DA}</a:tableStyleId>
              </a:tblPr>
              <a:tblGrid>
                <a:gridCol w="13208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tblGrid>
              <a:tr h="371475">
                <a:tc>
                  <a:txBody>
                    <a:bodyPr/>
                    <a:lstStyle/>
                    <a:p>
                      <a:r>
                        <a:rPr lang="en-US" sz="1400" b="1" dirty="0">
                          <a:solidFill>
                            <a:srgbClr val="FF33CC"/>
                          </a:solidFill>
                        </a:rPr>
                        <a:t>Final moment</a:t>
                      </a:r>
                    </a:p>
                  </a:txBody>
                  <a:tcPr marT="45798" marB="45798"/>
                </a:tc>
                <a:tc>
                  <a:txBody>
                    <a:bodyPr/>
                    <a:lstStyle/>
                    <a:p>
                      <a:r>
                        <a:rPr lang="en-US" sz="1400" b="1" dirty="0">
                          <a:solidFill>
                            <a:srgbClr val="FF33CC"/>
                          </a:solidFill>
                        </a:rPr>
                        <a:t>-15.49</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33CC"/>
                          </a:solidFill>
                        </a:rPr>
                        <a:t>-28.72</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33CC"/>
                          </a:solidFill>
                        </a:rPr>
                        <a:t>28.72</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33CC"/>
                          </a:solidFill>
                        </a:rPr>
                        <a:t>-31.21</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33CC"/>
                          </a:solidFill>
                        </a:rPr>
                        <a:t>31.21</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33CC"/>
                          </a:solidFill>
                        </a:rPr>
                        <a:t>12.85</a:t>
                      </a:r>
                    </a:p>
                  </a:txBody>
                  <a:tcPr marT="45798" marB="45798" anchor="ctr"/>
                </a:tc>
                <a:extLst>
                  <a:ext uri="{0D108BD9-81ED-4DB2-BD59-A6C34878D82A}">
                    <a16:rowId xmlns:a16="http://schemas.microsoft.com/office/drawing/2014/main" val="10000"/>
                  </a:ext>
                </a:extLst>
              </a:tr>
            </a:tbl>
          </a:graphicData>
        </a:graphic>
      </p:graphicFrame>
      <p:grpSp>
        <p:nvGrpSpPr>
          <p:cNvPr id="2" name="Group 38">
            <a:extLst>
              <a:ext uri="{FF2B5EF4-FFF2-40B4-BE49-F238E27FC236}">
                <a16:creationId xmlns:a16="http://schemas.microsoft.com/office/drawing/2014/main" id="{C68CA5CF-6708-4747-988D-210AC5D10C84}"/>
              </a:ext>
            </a:extLst>
          </p:cNvPr>
          <p:cNvGrpSpPr>
            <a:grpSpLocks/>
          </p:cNvGrpSpPr>
          <p:nvPr/>
        </p:nvGrpSpPr>
        <p:grpSpPr bwMode="auto">
          <a:xfrm>
            <a:off x="6234113" y="2514600"/>
            <a:ext cx="2473325" cy="1893888"/>
            <a:chOff x="6234037" y="2514600"/>
            <a:chExt cx="2473043" cy="1893332"/>
          </a:xfrm>
        </p:grpSpPr>
        <p:sp>
          <p:nvSpPr>
            <p:cNvPr id="5" name="Arc 4">
              <a:extLst>
                <a:ext uri="{FF2B5EF4-FFF2-40B4-BE49-F238E27FC236}">
                  <a16:creationId xmlns:a16="http://schemas.microsoft.com/office/drawing/2014/main" id="{FA8BA05F-9741-42BE-9DD3-9A0D96858609}"/>
                </a:ext>
              </a:extLst>
            </p:cNvPr>
            <p:cNvSpPr/>
            <p:nvPr/>
          </p:nvSpPr>
          <p:spPr>
            <a:xfrm rot="18634169">
              <a:off x="6421395" y="2881157"/>
              <a:ext cx="609421" cy="533339"/>
            </a:xfrm>
            <a:prstGeom prst="arc">
              <a:avLst>
                <a:gd name="adj1" fmla="val 15275362"/>
                <a:gd name="adj2" fmla="val 843008"/>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9" name="Arc 8">
              <a:extLst>
                <a:ext uri="{FF2B5EF4-FFF2-40B4-BE49-F238E27FC236}">
                  <a16:creationId xmlns:a16="http://schemas.microsoft.com/office/drawing/2014/main" id="{46C0879C-9C07-4F6B-8443-62139C7CAB0A}"/>
                </a:ext>
              </a:extLst>
            </p:cNvPr>
            <p:cNvSpPr/>
            <p:nvPr/>
          </p:nvSpPr>
          <p:spPr>
            <a:xfrm rot="18634169" flipV="1">
              <a:off x="6319029" y="3481812"/>
              <a:ext cx="772885" cy="942867"/>
            </a:xfrm>
            <a:prstGeom prst="arc">
              <a:avLst>
                <a:gd name="adj1" fmla="val 10812104"/>
                <a:gd name="adj2" fmla="val 1612117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cxnSp>
          <p:nvCxnSpPr>
            <p:cNvPr id="10" name="Straight Arrow Connector 9">
              <a:extLst>
                <a:ext uri="{FF2B5EF4-FFF2-40B4-BE49-F238E27FC236}">
                  <a16:creationId xmlns:a16="http://schemas.microsoft.com/office/drawing/2014/main" id="{13D80567-96A1-4C64-9E54-CC3ED807F115}"/>
                </a:ext>
              </a:extLst>
            </p:cNvPr>
            <p:cNvCxnSpPr/>
            <p:nvPr/>
          </p:nvCxnSpPr>
          <p:spPr>
            <a:xfrm flipV="1">
              <a:off x="6705470" y="2790744"/>
              <a:ext cx="401592" cy="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id="{B775A2BB-72A8-460A-B6B5-FAE461CA180F}"/>
                </a:ext>
              </a:extLst>
            </p:cNvPr>
            <p:cNvSpPr/>
            <p:nvPr/>
          </p:nvSpPr>
          <p:spPr>
            <a:xfrm rot="18634169">
              <a:off x="8019825" y="2757369"/>
              <a:ext cx="609421" cy="533339"/>
            </a:xfrm>
            <a:prstGeom prst="arc">
              <a:avLst>
                <a:gd name="adj1" fmla="val 15275362"/>
                <a:gd name="adj2" fmla="val 843008"/>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2" name="Arc 11">
              <a:extLst>
                <a:ext uri="{FF2B5EF4-FFF2-40B4-BE49-F238E27FC236}">
                  <a16:creationId xmlns:a16="http://schemas.microsoft.com/office/drawing/2014/main" id="{EEAAB08C-11DD-4AD2-92BE-0B43665BAB0F}"/>
                </a:ext>
              </a:extLst>
            </p:cNvPr>
            <p:cNvSpPr/>
            <p:nvPr/>
          </p:nvSpPr>
          <p:spPr>
            <a:xfrm rot="18634169" flipV="1">
              <a:off x="7842855" y="3481812"/>
              <a:ext cx="772885" cy="942867"/>
            </a:xfrm>
            <a:prstGeom prst="arc">
              <a:avLst>
                <a:gd name="adj1" fmla="val 10812104"/>
                <a:gd name="adj2" fmla="val 1612117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cxnSp>
          <p:nvCxnSpPr>
            <p:cNvPr id="13" name="Straight Arrow Connector 12">
              <a:extLst>
                <a:ext uri="{FF2B5EF4-FFF2-40B4-BE49-F238E27FC236}">
                  <a16:creationId xmlns:a16="http://schemas.microsoft.com/office/drawing/2014/main" id="{9F0EDA87-385F-46B1-AA6F-644674B25964}"/>
                </a:ext>
              </a:extLst>
            </p:cNvPr>
            <p:cNvCxnSpPr/>
            <p:nvPr/>
          </p:nvCxnSpPr>
          <p:spPr>
            <a:xfrm flipV="1">
              <a:off x="8305488" y="2666955"/>
              <a:ext cx="401592" cy="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E2EA4F-0C39-445D-BB64-6963756588BE}"/>
                </a:ext>
              </a:extLst>
            </p:cNvPr>
            <p:cNvCxnSpPr/>
            <p:nvPr/>
          </p:nvCxnSpPr>
          <p:spPr>
            <a:xfrm rot="5400000">
              <a:off x="5944488" y="3581880"/>
              <a:ext cx="1523553"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C9D6B7-2282-44C5-8508-83FF8B049C27}"/>
                </a:ext>
              </a:extLst>
            </p:cNvPr>
            <p:cNvCxnSpPr/>
            <p:nvPr/>
          </p:nvCxnSpPr>
          <p:spPr>
            <a:xfrm rot="5400000">
              <a:off x="7507210" y="3542998"/>
              <a:ext cx="1598143"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321" name="TextBox 24">
              <a:extLst>
                <a:ext uri="{FF2B5EF4-FFF2-40B4-BE49-F238E27FC236}">
                  <a16:creationId xmlns:a16="http://schemas.microsoft.com/office/drawing/2014/main" id="{5125ACA3-8E61-4848-9BB6-A255ECCD4E21}"/>
                </a:ext>
              </a:extLst>
            </p:cNvPr>
            <p:cNvSpPr txBox="1">
              <a:spLocks noChangeArrowheads="1"/>
            </p:cNvSpPr>
            <p:nvPr/>
          </p:nvSpPr>
          <p:spPr bwMode="auto">
            <a:xfrm>
              <a:off x="6705600" y="4038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sp>
          <p:nvSpPr>
            <p:cNvPr id="48322" name="TextBox 25">
              <a:extLst>
                <a:ext uri="{FF2B5EF4-FFF2-40B4-BE49-F238E27FC236}">
                  <a16:creationId xmlns:a16="http://schemas.microsoft.com/office/drawing/2014/main" id="{8B437441-0750-4B40-8F6B-1B328ACCE265}"/>
                </a:ext>
              </a:extLst>
            </p:cNvPr>
            <p:cNvSpPr txBox="1">
              <a:spLocks noChangeArrowheads="1"/>
            </p:cNvSpPr>
            <p:nvPr/>
          </p:nvSpPr>
          <p:spPr bwMode="auto">
            <a:xfrm>
              <a:off x="6324600" y="25908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sp>
          <p:nvSpPr>
            <p:cNvPr id="48323" name="TextBox 26">
              <a:extLst>
                <a:ext uri="{FF2B5EF4-FFF2-40B4-BE49-F238E27FC236}">
                  <a16:creationId xmlns:a16="http://schemas.microsoft.com/office/drawing/2014/main" id="{AAC15330-C392-4376-AD86-F019DE200F94}"/>
                </a:ext>
              </a:extLst>
            </p:cNvPr>
            <p:cNvSpPr txBox="1">
              <a:spLocks noChangeArrowheads="1"/>
            </p:cNvSpPr>
            <p:nvPr/>
          </p:nvSpPr>
          <p:spPr bwMode="auto">
            <a:xfrm>
              <a:off x="8229600" y="4038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D</a:t>
              </a:r>
            </a:p>
          </p:txBody>
        </p:sp>
        <p:sp>
          <p:nvSpPr>
            <p:cNvPr id="48324" name="TextBox 27">
              <a:extLst>
                <a:ext uri="{FF2B5EF4-FFF2-40B4-BE49-F238E27FC236}">
                  <a16:creationId xmlns:a16="http://schemas.microsoft.com/office/drawing/2014/main" id="{F6E6E23B-FBFA-4447-855C-4F84AB3451FA}"/>
                </a:ext>
              </a:extLst>
            </p:cNvPr>
            <p:cNvSpPr txBox="1">
              <a:spLocks noChangeArrowheads="1"/>
            </p:cNvSpPr>
            <p:nvPr/>
          </p:nvSpPr>
          <p:spPr bwMode="auto">
            <a:xfrm>
              <a:off x="80010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a:t>
              </a:r>
            </a:p>
          </p:txBody>
        </p:sp>
      </p:grpSp>
      <p:sp>
        <p:nvSpPr>
          <p:cNvPr id="36" name="TextBox 35">
            <a:extLst>
              <a:ext uri="{FF2B5EF4-FFF2-40B4-BE49-F238E27FC236}">
                <a16:creationId xmlns:a16="http://schemas.microsoft.com/office/drawing/2014/main" id="{2166B749-2FD1-4E57-8C7C-9377D46D99AF}"/>
              </a:ext>
            </a:extLst>
          </p:cNvPr>
          <p:cNvSpPr txBox="1">
            <a:spLocks noChangeArrowheads="1"/>
          </p:cNvSpPr>
          <p:nvPr/>
        </p:nvSpPr>
        <p:spPr bwMode="auto">
          <a:xfrm>
            <a:off x="7772400" y="17526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CJF= 9.66</a:t>
            </a:r>
          </a:p>
        </p:txBody>
      </p:sp>
      <p:sp>
        <p:nvSpPr>
          <p:cNvPr id="37" name="TextBox 36">
            <a:extLst>
              <a:ext uri="{FF2B5EF4-FFF2-40B4-BE49-F238E27FC236}">
                <a16:creationId xmlns:a16="http://schemas.microsoft.com/office/drawing/2014/main" id="{5489D9E3-BF67-48F1-8A77-8A9A007826C8}"/>
              </a:ext>
            </a:extLst>
          </p:cNvPr>
          <p:cNvSpPr txBox="1">
            <a:spLocks noChangeArrowheads="1"/>
          </p:cNvSpPr>
          <p:nvPr/>
        </p:nvSpPr>
        <p:spPr bwMode="auto">
          <a:xfrm>
            <a:off x="6477000" y="48006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Z=AJR/CJF  = 0.07</a:t>
            </a:r>
          </a:p>
        </p:txBody>
      </p:sp>
      <p:graphicFrame>
        <p:nvGraphicFramePr>
          <p:cNvPr id="24" name="Table 23">
            <a:extLst>
              <a:ext uri="{FF2B5EF4-FFF2-40B4-BE49-F238E27FC236}">
                <a16:creationId xmlns:a16="http://schemas.microsoft.com/office/drawing/2014/main" id="{136E2F62-15EC-4A7B-A753-ACFD02E14472}"/>
              </a:ext>
            </a:extLst>
          </p:cNvPr>
          <p:cNvGraphicFramePr>
            <a:graphicFrameLocks noGrp="1"/>
          </p:cNvGraphicFramePr>
          <p:nvPr/>
        </p:nvGraphicFramePr>
        <p:xfrm>
          <a:off x="304800" y="1524000"/>
          <a:ext cx="5283200" cy="1482725"/>
        </p:xfrm>
        <a:graphic>
          <a:graphicData uri="http://schemas.openxmlformats.org/drawingml/2006/table">
            <a:tbl>
              <a:tblPr firstRow="1" bandRow="1">
                <a:tableStyleId>{5940675A-B579-460E-94D1-54222C63F5DA}</a:tableStyleId>
              </a:tblPr>
              <a:tblGrid>
                <a:gridCol w="5080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tblGrid>
              <a:tr h="370681">
                <a:tc>
                  <a:txBody>
                    <a:bodyPr/>
                    <a:lstStyle/>
                    <a:p>
                      <a:pPr marL="0"/>
                      <a:endParaRPr lang="en-US" sz="1200" dirty="0"/>
                    </a:p>
                  </a:txBody>
                  <a:tcPr marT="45700" marB="45700"/>
                </a:tc>
                <a:tc>
                  <a:txBody>
                    <a:bodyPr/>
                    <a:lstStyle/>
                    <a:p>
                      <a:pPr marL="0"/>
                      <a:r>
                        <a:rPr lang="en-US" sz="1200" dirty="0">
                          <a:solidFill>
                            <a:schemeClr val="tx1"/>
                          </a:solidFill>
                        </a:rPr>
                        <a:t>Joint</a:t>
                      </a:r>
                    </a:p>
                  </a:txBody>
                  <a:tcPr marT="45700" marB="45700"/>
                </a:tc>
                <a:tc>
                  <a:txBody>
                    <a:bodyPr/>
                    <a:lstStyle/>
                    <a:p>
                      <a:pPr marL="0" algn="ctr"/>
                      <a:r>
                        <a:rPr lang="en-US" sz="1200" dirty="0">
                          <a:solidFill>
                            <a:schemeClr val="tx1"/>
                          </a:solidFill>
                        </a:rPr>
                        <a:t>A</a:t>
                      </a:r>
                    </a:p>
                  </a:txBody>
                  <a:tcPr marT="45700" marB="45700"/>
                </a:tc>
                <a:tc gridSpan="2">
                  <a:txBody>
                    <a:bodyPr/>
                    <a:lstStyle/>
                    <a:p>
                      <a:pPr marL="0" algn="ctr"/>
                      <a:r>
                        <a:rPr lang="en-US" sz="1200" dirty="0">
                          <a:solidFill>
                            <a:schemeClr val="tx1"/>
                          </a:solidFill>
                        </a:rPr>
                        <a:t>B</a:t>
                      </a:r>
                    </a:p>
                  </a:txBody>
                  <a:tcPr marT="45700" marB="45700"/>
                </a:tc>
                <a:tc hMerge="1">
                  <a:txBody>
                    <a:bodyPr/>
                    <a:lstStyle/>
                    <a:p>
                      <a:pPr marL="0" algn="ctr"/>
                      <a:endParaRPr lang="en-US" sz="1200" dirty="0"/>
                    </a:p>
                  </a:txBody>
                  <a:tcPr/>
                </a:tc>
                <a:tc gridSpan="2">
                  <a:txBody>
                    <a:bodyPr/>
                    <a:lstStyle/>
                    <a:p>
                      <a:pPr marL="0" algn="ctr"/>
                      <a:r>
                        <a:rPr lang="en-US" sz="1200" dirty="0">
                          <a:solidFill>
                            <a:schemeClr val="tx1"/>
                          </a:solidFill>
                        </a:rPr>
                        <a:t>C</a:t>
                      </a:r>
                    </a:p>
                  </a:txBody>
                  <a:tcPr marT="45700" marB="45700"/>
                </a:tc>
                <a:tc hMerge="1">
                  <a:txBody>
                    <a:bodyPr/>
                    <a:lstStyle/>
                    <a:p>
                      <a:pPr marL="0" algn="ctr"/>
                      <a:endParaRPr lang="en-US" sz="1200" dirty="0"/>
                    </a:p>
                  </a:txBody>
                  <a:tcPr/>
                </a:tc>
                <a:tc>
                  <a:txBody>
                    <a:bodyPr/>
                    <a:lstStyle/>
                    <a:p>
                      <a:pPr marL="0" algn="ctr"/>
                      <a:r>
                        <a:rPr lang="en-US" sz="1200" dirty="0">
                          <a:solidFill>
                            <a:schemeClr val="tx1"/>
                          </a:solidFill>
                        </a:rPr>
                        <a:t>D</a:t>
                      </a:r>
                    </a:p>
                  </a:txBody>
                  <a:tcPr marT="45700" marB="45700"/>
                </a:tc>
                <a:extLst>
                  <a:ext uri="{0D108BD9-81ED-4DB2-BD59-A6C34878D82A}">
                    <a16:rowId xmlns:a16="http://schemas.microsoft.com/office/drawing/2014/main" val="10000"/>
                  </a:ext>
                </a:extLst>
              </a:tr>
              <a:tr h="370681">
                <a:tc>
                  <a:txBody>
                    <a:bodyPr/>
                    <a:lstStyle/>
                    <a:p>
                      <a:endParaRPr lang="en-US" sz="1200" dirty="0"/>
                    </a:p>
                  </a:txBody>
                  <a:tcPr marT="45700" marB="45700"/>
                </a:tc>
                <a:tc>
                  <a:txBody>
                    <a:bodyPr/>
                    <a:lstStyle/>
                    <a:p>
                      <a:pPr lvl="0" algn="l"/>
                      <a:r>
                        <a:rPr lang="en-US" sz="1200" dirty="0">
                          <a:solidFill>
                            <a:srgbClr val="FF0000"/>
                          </a:solidFill>
                        </a:rPr>
                        <a:t>Member</a:t>
                      </a:r>
                    </a:p>
                  </a:txBody>
                  <a:tcPr marT="45700" marB="45700"/>
                </a:tc>
                <a:tc>
                  <a:txBody>
                    <a:bodyPr/>
                    <a:lstStyle/>
                    <a:p>
                      <a:pPr algn="ctr"/>
                      <a:r>
                        <a:rPr lang="en-US" sz="1200" dirty="0">
                          <a:solidFill>
                            <a:srgbClr val="FF0000"/>
                          </a:solidFill>
                        </a:rPr>
                        <a:t>AB</a:t>
                      </a:r>
                    </a:p>
                  </a:txBody>
                  <a:tcPr marT="45700" marB="45700"/>
                </a:tc>
                <a:tc>
                  <a:txBody>
                    <a:bodyPr/>
                    <a:lstStyle/>
                    <a:p>
                      <a:pPr algn="ctr"/>
                      <a:r>
                        <a:rPr lang="en-US" sz="1200" dirty="0">
                          <a:solidFill>
                            <a:srgbClr val="FF0000"/>
                          </a:solidFill>
                        </a:rPr>
                        <a:t>BA</a:t>
                      </a:r>
                    </a:p>
                  </a:txBody>
                  <a:tcPr marT="45700" marB="45700"/>
                </a:tc>
                <a:tc>
                  <a:txBody>
                    <a:bodyPr/>
                    <a:lstStyle/>
                    <a:p>
                      <a:pPr algn="ctr"/>
                      <a:r>
                        <a:rPr lang="en-US" sz="1200" dirty="0">
                          <a:solidFill>
                            <a:srgbClr val="FF0000"/>
                          </a:solidFill>
                        </a:rPr>
                        <a:t>BC</a:t>
                      </a:r>
                    </a:p>
                  </a:txBody>
                  <a:tcPr marT="45700" marB="45700"/>
                </a:tc>
                <a:tc>
                  <a:txBody>
                    <a:bodyPr/>
                    <a:lstStyle/>
                    <a:p>
                      <a:pPr algn="ctr"/>
                      <a:r>
                        <a:rPr lang="en-US" sz="1200" dirty="0">
                          <a:solidFill>
                            <a:srgbClr val="FF0000"/>
                          </a:solidFill>
                        </a:rPr>
                        <a:t>CB</a:t>
                      </a:r>
                    </a:p>
                  </a:txBody>
                  <a:tcPr marT="45700" marB="45700"/>
                </a:tc>
                <a:tc>
                  <a:txBody>
                    <a:bodyPr/>
                    <a:lstStyle/>
                    <a:p>
                      <a:pPr algn="ctr"/>
                      <a:r>
                        <a:rPr lang="en-US" sz="1200" dirty="0">
                          <a:solidFill>
                            <a:srgbClr val="FF0000"/>
                          </a:solidFill>
                        </a:rPr>
                        <a:t>CD</a:t>
                      </a:r>
                    </a:p>
                  </a:txBody>
                  <a:tcPr marT="45700" marB="45700"/>
                </a:tc>
                <a:tc>
                  <a:txBody>
                    <a:bodyPr/>
                    <a:lstStyle/>
                    <a:p>
                      <a:pPr algn="ctr"/>
                      <a:r>
                        <a:rPr lang="en-US" sz="1200" dirty="0">
                          <a:solidFill>
                            <a:srgbClr val="FF0000"/>
                          </a:solidFill>
                        </a:rPr>
                        <a:t>DC</a:t>
                      </a:r>
                    </a:p>
                  </a:txBody>
                  <a:tcPr marT="45700" marB="45700"/>
                </a:tc>
                <a:extLst>
                  <a:ext uri="{0D108BD9-81ED-4DB2-BD59-A6C34878D82A}">
                    <a16:rowId xmlns:a16="http://schemas.microsoft.com/office/drawing/2014/main" val="10001"/>
                  </a:ext>
                </a:extLst>
              </a:tr>
              <a:tr h="370681">
                <a:tc>
                  <a:txBody>
                    <a:bodyPr/>
                    <a:lstStyle/>
                    <a:p>
                      <a:pPr algn="ctr"/>
                      <a:endParaRPr lang="en-US" sz="1200" dirty="0"/>
                    </a:p>
                  </a:txBody>
                  <a:tcPr marT="45700" marB="45700" anchor="ctr"/>
                </a:tc>
                <a:tc>
                  <a:txBody>
                    <a:bodyPr/>
                    <a:lstStyle/>
                    <a:p>
                      <a:pPr algn="ctr"/>
                      <a:r>
                        <a:rPr lang="en-US" sz="1200" dirty="0"/>
                        <a:t>K</a:t>
                      </a:r>
                    </a:p>
                  </a:txBody>
                  <a:tcPr marT="45700" marB="45700" anchor="ctr"/>
                </a:tc>
                <a:tc>
                  <a:txBody>
                    <a:bodyPr/>
                    <a:lstStyle/>
                    <a:p>
                      <a:pPr algn="ctr"/>
                      <a:r>
                        <a:rPr lang="en-US" sz="1200" dirty="0"/>
                        <a:t>4</a:t>
                      </a:r>
                    </a:p>
                  </a:txBody>
                  <a:tcPr marT="45700" marB="45700" anchor="ctr"/>
                </a:tc>
                <a:tc>
                  <a:txBody>
                    <a:bodyPr/>
                    <a:lstStyle/>
                    <a:p>
                      <a:pPr algn="ctr"/>
                      <a:r>
                        <a:rPr lang="en-US" sz="1200" dirty="0"/>
                        <a:t>4</a:t>
                      </a:r>
                    </a:p>
                  </a:txBody>
                  <a:tcPr marT="45700" marB="45700" anchor="ctr"/>
                </a:tc>
                <a:tc>
                  <a:txBody>
                    <a:bodyPr/>
                    <a:lstStyle/>
                    <a:p>
                      <a:pPr algn="ctr"/>
                      <a:r>
                        <a:rPr lang="en-US" sz="1200" dirty="0"/>
                        <a:t>4.5</a:t>
                      </a:r>
                    </a:p>
                  </a:txBody>
                  <a:tcPr marT="45700" marB="45700" anchor="ctr"/>
                </a:tc>
                <a:tc>
                  <a:txBody>
                    <a:bodyPr/>
                    <a:lstStyle/>
                    <a:p>
                      <a:pPr algn="ctr"/>
                      <a:r>
                        <a:rPr lang="en-US" sz="1200" dirty="0"/>
                        <a:t>4.5</a:t>
                      </a:r>
                    </a:p>
                  </a:txBody>
                  <a:tcPr marT="45700" marB="45700" anchor="ctr"/>
                </a:tc>
                <a:tc>
                  <a:txBody>
                    <a:bodyPr/>
                    <a:lstStyle/>
                    <a:p>
                      <a:pPr algn="ctr"/>
                      <a:r>
                        <a:rPr lang="en-US" sz="1200" dirty="0"/>
                        <a:t>4</a:t>
                      </a:r>
                    </a:p>
                  </a:txBody>
                  <a:tcPr marT="45700" marB="45700" anchor="ctr"/>
                </a:tc>
                <a:tc>
                  <a:txBody>
                    <a:bodyPr/>
                    <a:lstStyle/>
                    <a:p>
                      <a:pPr algn="ctr"/>
                      <a:r>
                        <a:rPr lang="en-US" sz="1200" dirty="0"/>
                        <a:t>4</a:t>
                      </a:r>
                    </a:p>
                  </a:txBody>
                  <a:tcPr marT="45700" marB="45700" anchor="ctr"/>
                </a:tc>
                <a:extLst>
                  <a:ext uri="{0D108BD9-81ED-4DB2-BD59-A6C34878D82A}">
                    <a16:rowId xmlns:a16="http://schemas.microsoft.com/office/drawing/2014/main" val="10002"/>
                  </a:ext>
                </a:extLst>
              </a:tr>
              <a:tr h="370681">
                <a:tc>
                  <a:txBody>
                    <a:bodyPr/>
                    <a:lstStyle/>
                    <a:p>
                      <a:pPr algn="ctr"/>
                      <a:endParaRPr lang="en-US" sz="1200" dirty="0"/>
                    </a:p>
                  </a:txBody>
                  <a:tcPr marT="45700" marB="45700" anchor="ctr"/>
                </a:tc>
                <a:tc>
                  <a:txBody>
                    <a:bodyPr/>
                    <a:lstStyle/>
                    <a:p>
                      <a:pPr algn="ctr"/>
                      <a:r>
                        <a:rPr lang="en-US" sz="1200" dirty="0">
                          <a:solidFill>
                            <a:srgbClr val="FF0000"/>
                          </a:solidFill>
                        </a:rPr>
                        <a:t>D.F</a:t>
                      </a:r>
                    </a:p>
                  </a:txBody>
                  <a:tcPr marT="45700" marB="45700" anchor="ctr"/>
                </a:tc>
                <a:tc>
                  <a:txBody>
                    <a:bodyPr/>
                    <a:lstStyle/>
                    <a:p>
                      <a:pPr algn="ctr"/>
                      <a:r>
                        <a:rPr lang="en-US" sz="1200" dirty="0">
                          <a:solidFill>
                            <a:srgbClr val="FF0000"/>
                          </a:solidFill>
                        </a:rPr>
                        <a:t>------</a:t>
                      </a:r>
                    </a:p>
                  </a:txBody>
                  <a:tcPr marT="45700" marB="45700" anchor="ctr"/>
                </a:tc>
                <a:tc>
                  <a:txBody>
                    <a:bodyPr/>
                    <a:lstStyle/>
                    <a:p>
                      <a:pPr algn="ctr"/>
                      <a:r>
                        <a:rPr lang="en-US" sz="1200" dirty="0">
                          <a:solidFill>
                            <a:srgbClr val="FF0000"/>
                          </a:solidFill>
                        </a:rPr>
                        <a:t>0.47</a:t>
                      </a:r>
                    </a:p>
                  </a:txBody>
                  <a:tcPr marT="45700" marB="45700" anchor="ctr"/>
                </a:tc>
                <a:tc>
                  <a:txBody>
                    <a:bodyPr/>
                    <a:lstStyle/>
                    <a:p>
                      <a:pPr algn="ctr"/>
                      <a:r>
                        <a:rPr lang="en-US" sz="1200" dirty="0">
                          <a:solidFill>
                            <a:srgbClr val="FF0000"/>
                          </a:solidFill>
                        </a:rPr>
                        <a:t>0.53</a:t>
                      </a:r>
                    </a:p>
                  </a:txBody>
                  <a:tcPr marT="45700" marB="45700" anchor="ctr"/>
                </a:tc>
                <a:tc>
                  <a:txBody>
                    <a:bodyPr/>
                    <a:lstStyle/>
                    <a:p>
                      <a:pPr algn="ctr"/>
                      <a:r>
                        <a:rPr lang="en-US" sz="1200" dirty="0">
                          <a:solidFill>
                            <a:srgbClr val="FF0000"/>
                          </a:solidFill>
                        </a:rPr>
                        <a:t>0.53</a:t>
                      </a:r>
                    </a:p>
                  </a:txBody>
                  <a:tcPr marT="45700" marB="45700" anchor="ctr"/>
                </a:tc>
                <a:tc>
                  <a:txBody>
                    <a:bodyPr/>
                    <a:lstStyle/>
                    <a:p>
                      <a:pPr algn="ctr"/>
                      <a:r>
                        <a:rPr lang="en-US" sz="1200" dirty="0">
                          <a:solidFill>
                            <a:srgbClr val="FF0000"/>
                          </a:solidFill>
                        </a:rPr>
                        <a:t>0.47</a:t>
                      </a:r>
                    </a:p>
                  </a:txBody>
                  <a:tcPr marT="45700" marB="45700" anchor="ctr"/>
                </a:tc>
                <a:tc>
                  <a:txBody>
                    <a:bodyPr/>
                    <a:lstStyle/>
                    <a:p>
                      <a:pPr algn="ctr"/>
                      <a:r>
                        <a:rPr lang="en-US" sz="1200" dirty="0">
                          <a:solidFill>
                            <a:srgbClr val="FF0000"/>
                          </a:solidFill>
                        </a:rPr>
                        <a:t>-----</a:t>
                      </a:r>
                    </a:p>
                  </a:txBody>
                  <a:tcPr marT="45700" marB="45700" anchor="ctr"/>
                </a:tc>
                <a:extLst>
                  <a:ext uri="{0D108BD9-81ED-4DB2-BD59-A6C34878D82A}">
                    <a16:rowId xmlns:a16="http://schemas.microsoft.com/office/drawing/2014/main" val="10003"/>
                  </a:ext>
                </a:extLst>
              </a:tr>
            </a:tbl>
          </a:graphicData>
        </a:graphic>
      </p:graphicFrame>
      <p:graphicFrame>
        <p:nvGraphicFramePr>
          <p:cNvPr id="29" name="Table 28">
            <a:extLst>
              <a:ext uri="{FF2B5EF4-FFF2-40B4-BE49-F238E27FC236}">
                <a16:creationId xmlns:a16="http://schemas.microsoft.com/office/drawing/2014/main" id="{541C7B70-8BEA-4247-AEAA-8337961FA567}"/>
              </a:ext>
            </a:extLst>
          </p:cNvPr>
          <p:cNvGraphicFramePr>
            <a:graphicFrameLocks noGrp="1"/>
          </p:cNvGraphicFramePr>
          <p:nvPr/>
        </p:nvGraphicFramePr>
        <p:xfrm>
          <a:off x="304800" y="3000375"/>
          <a:ext cx="5283200" cy="457200"/>
        </p:xfrm>
        <a:graphic>
          <a:graphicData uri="http://schemas.openxmlformats.org/drawingml/2006/table">
            <a:tbl>
              <a:tblPr firstRow="1" bandRow="1">
                <a:tableStyleId>{5940675A-B579-460E-94D1-54222C63F5DA}</a:tableStyleId>
              </a:tblPr>
              <a:tblGrid>
                <a:gridCol w="5080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tblGrid>
              <a:tr h="370840">
                <a:tc>
                  <a:txBody>
                    <a:bodyPr/>
                    <a:lstStyle/>
                    <a:p>
                      <a:r>
                        <a:rPr lang="en-US" sz="1200" dirty="0"/>
                        <a:t>1</a:t>
                      </a:r>
                      <a:r>
                        <a:rPr lang="en-US" sz="1200" baseline="30000" dirty="0"/>
                        <a:t>st</a:t>
                      </a:r>
                      <a:endParaRPr lang="en-US" sz="1200" dirty="0"/>
                    </a:p>
                    <a:p>
                      <a:r>
                        <a:rPr lang="en-US" sz="1200" dirty="0" err="1"/>
                        <a:t>Cyc</a:t>
                      </a:r>
                      <a:endParaRPr lang="en-US" sz="1200" dirty="0"/>
                    </a:p>
                  </a:txBody>
                  <a:tcPr/>
                </a:tc>
                <a:tc>
                  <a:txBody>
                    <a:bodyPr/>
                    <a:lstStyle/>
                    <a:p>
                      <a:r>
                        <a:rPr lang="en-US" sz="1200" dirty="0"/>
                        <a:t>FEM</a:t>
                      </a:r>
                    </a:p>
                    <a:p>
                      <a:r>
                        <a:rPr lang="en-US" sz="1200" dirty="0" err="1"/>
                        <a:t>Balan</a:t>
                      </a:r>
                      <a:endParaRPr lang="en-US" sz="1200" dirty="0">
                        <a:solidFill>
                          <a:srgbClr val="FF0000"/>
                        </a:solidFill>
                      </a:endParaRPr>
                    </a:p>
                  </a:txBody>
                  <a:tcPr/>
                </a:tc>
                <a:tc>
                  <a:txBody>
                    <a:bodyPr/>
                    <a:lstStyle/>
                    <a:p>
                      <a:r>
                        <a:rPr lang="en-US" sz="1200" dirty="0"/>
                        <a:t>-50</a:t>
                      </a:r>
                    </a:p>
                    <a:p>
                      <a:r>
                        <a:rPr lang="en-US" sz="1200" dirty="0"/>
                        <a:t>------</a:t>
                      </a:r>
                      <a:endParaRPr lang="en-US" sz="1200" dirty="0">
                        <a:solidFill>
                          <a:srgbClr val="FF0000"/>
                        </a:solidFill>
                      </a:endParaRPr>
                    </a:p>
                  </a:txBody>
                  <a:tcPr/>
                </a:tc>
                <a:tc>
                  <a:txBody>
                    <a:bodyPr/>
                    <a:lstStyle/>
                    <a:p>
                      <a:r>
                        <a:rPr lang="en-US" sz="1200" dirty="0"/>
                        <a:t>-50</a:t>
                      </a:r>
                    </a:p>
                    <a:p>
                      <a:r>
                        <a:rPr lang="en-US" sz="1200" dirty="0"/>
                        <a:t>23.5</a:t>
                      </a:r>
                      <a:endParaRPr lang="en-US" sz="1200" dirty="0">
                        <a:solidFill>
                          <a:srgbClr val="FF0000"/>
                        </a:solidFill>
                      </a:endParaRPr>
                    </a:p>
                  </a:txBody>
                  <a:tcPr/>
                </a:tc>
                <a:tc>
                  <a:txBody>
                    <a:bodyPr/>
                    <a:lstStyle/>
                    <a:p>
                      <a:r>
                        <a:rPr lang="en-US" sz="1200" dirty="0"/>
                        <a:t>--------</a:t>
                      </a:r>
                    </a:p>
                    <a:p>
                      <a:r>
                        <a:rPr lang="en-US" sz="1200" dirty="0"/>
                        <a:t>26.5</a:t>
                      </a:r>
                      <a:endParaRPr lang="en-US" sz="1200" dirty="0">
                        <a:solidFill>
                          <a:srgbClr val="FF0000"/>
                        </a:solidFill>
                      </a:endParaRPr>
                    </a:p>
                  </a:txBody>
                  <a:tcPr/>
                </a:tc>
                <a:tc>
                  <a:txBody>
                    <a:bodyPr/>
                    <a:lstStyle/>
                    <a:p>
                      <a:r>
                        <a:rPr lang="en-US" sz="1200" dirty="0"/>
                        <a:t>------</a:t>
                      </a:r>
                    </a:p>
                    <a:p>
                      <a:r>
                        <a:rPr lang="en-US" sz="1200" dirty="0"/>
                        <a:t>26.5</a:t>
                      </a:r>
                      <a:endParaRPr lang="en-US" sz="1200" dirty="0">
                        <a:solidFill>
                          <a:srgbClr val="FF0000"/>
                        </a:solidFill>
                      </a:endParaRPr>
                    </a:p>
                  </a:txBody>
                  <a:tcPr/>
                </a:tc>
                <a:tc>
                  <a:txBody>
                    <a:bodyPr/>
                    <a:lstStyle/>
                    <a:p>
                      <a:r>
                        <a:rPr lang="en-US" sz="1200" dirty="0"/>
                        <a:t>-50</a:t>
                      </a:r>
                    </a:p>
                    <a:p>
                      <a:r>
                        <a:rPr lang="en-US" sz="1200" dirty="0"/>
                        <a:t>23.5</a:t>
                      </a:r>
                      <a:endParaRPr lang="en-US" sz="1200" dirty="0">
                        <a:solidFill>
                          <a:srgbClr val="FF0000"/>
                        </a:solidFill>
                      </a:endParaRPr>
                    </a:p>
                  </a:txBody>
                  <a:tcPr/>
                </a:tc>
                <a:tc>
                  <a:txBody>
                    <a:bodyPr/>
                    <a:lstStyle/>
                    <a:p>
                      <a:r>
                        <a:rPr lang="en-US" sz="1200" dirty="0"/>
                        <a:t>-50</a:t>
                      </a:r>
                    </a:p>
                    <a:p>
                      <a:r>
                        <a:rPr lang="en-US" sz="1200" dirty="0"/>
                        <a:t>------</a:t>
                      </a:r>
                      <a:endParaRPr lang="en-US" sz="1200" dirty="0">
                        <a:solidFill>
                          <a:srgbClr val="FF0000"/>
                        </a:solidFill>
                      </a:endParaRPr>
                    </a:p>
                  </a:txBody>
                  <a:tcPr/>
                </a:tc>
                <a:extLst>
                  <a:ext uri="{0D108BD9-81ED-4DB2-BD59-A6C34878D82A}">
                    <a16:rowId xmlns:a16="http://schemas.microsoft.com/office/drawing/2014/main" val="10000"/>
                  </a:ext>
                </a:extLst>
              </a:tr>
            </a:tbl>
          </a:graphicData>
        </a:graphic>
      </p:graphicFrame>
      <p:graphicFrame>
        <p:nvGraphicFramePr>
          <p:cNvPr id="31" name="Table 30">
            <a:extLst>
              <a:ext uri="{FF2B5EF4-FFF2-40B4-BE49-F238E27FC236}">
                <a16:creationId xmlns:a16="http://schemas.microsoft.com/office/drawing/2014/main" id="{4AE308B8-50AD-43FD-B733-AAF3974D4774}"/>
              </a:ext>
            </a:extLst>
          </p:cNvPr>
          <p:cNvGraphicFramePr>
            <a:graphicFrameLocks noGrp="1"/>
          </p:cNvGraphicFramePr>
          <p:nvPr/>
        </p:nvGraphicFramePr>
        <p:xfrm>
          <a:off x="304800" y="3443288"/>
          <a:ext cx="5283200" cy="457200"/>
        </p:xfrm>
        <a:graphic>
          <a:graphicData uri="http://schemas.openxmlformats.org/drawingml/2006/table">
            <a:tbl>
              <a:tblPr firstRow="1" bandRow="1">
                <a:tableStyleId>{5940675A-B579-460E-94D1-54222C63F5DA}</a:tableStyleId>
              </a:tblPr>
              <a:tblGrid>
                <a:gridCol w="5080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tblGrid>
              <a:tr h="370840">
                <a:tc>
                  <a:txBody>
                    <a:bodyPr/>
                    <a:lstStyle/>
                    <a:p>
                      <a:r>
                        <a:rPr lang="en-US" sz="1200" dirty="0"/>
                        <a:t>2</a:t>
                      </a:r>
                      <a:r>
                        <a:rPr lang="en-US" sz="1200" baseline="30000" dirty="0"/>
                        <a:t>nd</a:t>
                      </a:r>
                      <a:r>
                        <a:rPr lang="en-US" sz="1200" dirty="0"/>
                        <a:t> </a:t>
                      </a:r>
                      <a:r>
                        <a:rPr lang="en-US" sz="1200" dirty="0" err="1"/>
                        <a:t>cyc</a:t>
                      </a:r>
                      <a:endParaRPr lang="en-US" sz="1200" dirty="0"/>
                    </a:p>
                  </a:txBody>
                  <a:tcPr/>
                </a:tc>
                <a:tc>
                  <a:txBody>
                    <a:bodyPr/>
                    <a:lstStyle/>
                    <a:p>
                      <a:r>
                        <a:rPr lang="en-US" sz="1200" dirty="0"/>
                        <a:t>CO</a:t>
                      </a:r>
                    </a:p>
                    <a:p>
                      <a:r>
                        <a:rPr lang="en-US" sz="1200" dirty="0" err="1"/>
                        <a:t>Balan</a:t>
                      </a:r>
                      <a:endParaRPr lang="en-US" sz="1200" dirty="0">
                        <a:solidFill>
                          <a:srgbClr val="FF0000"/>
                        </a:solidFill>
                      </a:endParaRPr>
                    </a:p>
                  </a:txBody>
                  <a:tcPr/>
                </a:tc>
                <a:tc>
                  <a:txBody>
                    <a:bodyPr/>
                    <a:lstStyle/>
                    <a:p>
                      <a:r>
                        <a:rPr lang="en-US" sz="1200" dirty="0"/>
                        <a:t>11.75</a:t>
                      </a:r>
                    </a:p>
                    <a:p>
                      <a:r>
                        <a:rPr lang="en-US" sz="1200" dirty="0"/>
                        <a:t>-----</a:t>
                      </a:r>
                      <a:endParaRPr lang="en-US" sz="1200" dirty="0">
                        <a:solidFill>
                          <a:srgbClr val="FF0000"/>
                        </a:solidFill>
                      </a:endParaRPr>
                    </a:p>
                  </a:txBody>
                  <a:tcPr/>
                </a:tc>
                <a:tc>
                  <a:txBody>
                    <a:bodyPr/>
                    <a:lstStyle/>
                    <a:p>
                      <a:r>
                        <a:rPr lang="en-US" sz="1200" dirty="0"/>
                        <a:t>------</a:t>
                      </a:r>
                    </a:p>
                    <a:p>
                      <a:r>
                        <a:rPr lang="en-US" sz="1200" dirty="0"/>
                        <a:t>-6.23</a:t>
                      </a:r>
                      <a:endParaRPr lang="en-US" sz="1200" dirty="0">
                        <a:solidFill>
                          <a:srgbClr val="FF0000"/>
                        </a:solidFill>
                      </a:endParaRPr>
                    </a:p>
                  </a:txBody>
                  <a:tcPr/>
                </a:tc>
                <a:tc>
                  <a:txBody>
                    <a:bodyPr/>
                    <a:lstStyle/>
                    <a:p>
                      <a:r>
                        <a:rPr lang="en-US" sz="1200" dirty="0"/>
                        <a:t>13.25</a:t>
                      </a:r>
                    </a:p>
                    <a:p>
                      <a:r>
                        <a:rPr lang="en-US" sz="1200" dirty="0"/>
                        <a:t>-7.02</a:t>
                      </a:r>
                      <a:endParaRPr lang="en-US" sz="1200" dirty="0">
                        <a:solidFill>
                          <a:srgbClr val="FF0000"/>
                        </a:solidFill>
                      </a:endParaRPr>
                    </a:p>
                  </a:txBody>
                  <a:tcPr/>
                </a:tc>
                <a:tc>
                  <a:txBody>
                    <a:bodyPr/>
                    <a:lstStyle/>
                    <a:p>
                      <a:r>
                        <a:rPr lang="en-US" sz="1200" dirty="0"/>
                        <a:t>13.25</a:t>
                      </a:r>
                    </a:p>
                    <a:p>
                      <a:r>
                        <a:rPr lang="en-US" sz="1200" dirty="0"/>
                        <a:t>-7.02</a:t>
                      </a:r>
                      <a:endParaRPr lang="en-US" sz="1200" dirty="0">
                        <a:solidFill>
                          <a:srgbClr val="FF0000"/>
                        </a:solidFill>
                      </a:endParaRPr>
                    </a:p>
                  </a:txBody>
                  <a:tcPr/>
                </a:tc>
                <a:tc>
                  <a:txBody>
                    <a:bodyPr/>
                    <a:lstStyle/>
                    <a:p>
                      <a:r>
                        <a:rPr lang="en-US" sz="1200" dirty="0"/>
                        <a:t>-----</a:t>
                      </a:r>
                    </a:p>
                    <a:p>
                      <a:r>
                        <a:rPr lang="en-US" sz="1200" dirty="0"/>
                        <a:t>-6.23</a:t>
                      </a:r>
                      <a:endParaRPr lang="en-US" sz="1200" dirty="0">
                        <a:solidFill>
                          <a:srgbClr val="FF0000"/>
                        </a:solidFill>
                      </a:endParaRPr>
                    </a:p>
                  </a:txBody>
                  <a:tcPr/>
                </a:tc>
                <a:tc>
                  <a:txBody>
                    <a:bodyPr/>
                    <a:lstStyle/>
                    <a:p>
                      <a:r>
                        <a:rPr lang="en-US" sz="1200" dirty="0"/>
                        <a:t>11.75</a:t>
                      </a:r>
                    </a:p>
                    <a:p>
                      <a:r>
                        <a:rPr lang="en-US" sz="1200" dirty="0"/>
                        <a:t>-------</a:t>
                      </a:r>
                      <a:endParaRPr lang="en-US" sz="1200" dirty="0">
                        <a:solidFill>
                          <a:srgbClr val="FF0000"/>
                        </a:solidFill>
                      </a:endParaRPr>
                    </a:p>
                  </a:txBody>
                  <a:tcPr/>
                </a:tc>
                <a:extLst>
                  <a:ext uri="{0D108BD9-81ED-4DB2-BD59-A6C34878D82A}">
                    <a16:rowId xmlns:a16="http://schemas.microsoft.com/office/drawing/2014/main" val="10000"/>
                  </a:ext>
                </a:extLst>
              </a:tr>
            </a:tbl>
          </a:graphicData>
        </a:graphic>
      </p:graphicFrame>
      <p:graphicFrame>
        <p:nvGraphicFramePr>
          <p:cNvPr id="33" name="Table 32">
            <a:extLst>
              <a:ext uri="{FF2B5EF4-FFF2-40B4-BE49-F238E27FC236}">
                <a16:creationId xmlns:a16="http://schemas.microsoft.com/office/drawing/2014/main" id="{D89771C9-302D-46E4-994E-EAF3FCA99D7A}"/>
              </a:ext>
            </a:extLst>
          </p:cNvPr>
          <p:cNvGraphicFramePr>
            <a:graphicFrameLocks noGrp="1"/>
          </p:cNvGraphicFramePr>
          <p:nvPr/>
        </p:nvGraphicFramePr>
        <p:xfrm>
          <a:off x="304800" y="3900488"/>
          <a:ext cx="5283200" cy="457200"/>
        </p:xfrm>
        <a:graphic>
          <a:graphicData uri="http://schemas.openxmlformats.org/drawingml/2006/table">
            <a:tbl>
              <a:tblPr firstRow="1" bandRow="1">
                <a:tableStyleId>{5940675A-B579-460E-94D1-54222C63F5DA}</a:tableStyleId>
              </a:tblPr>
              <a:tblGrid>
                <a:gridCol w="5080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tblGrid>
              <a:tr h="370840">
                <a:tc>
                  <a:txBody>
                    <a:bodyPr/>
                    <a:lstStyle/>
                    <a:p>
                      <a:r>
                        <a:rPr lang="en-US" sz="1200" dirty="0"/>
                        <a:t>3</a:t>
                      </a:r>
                      <a:r>
                        <a:rPr lang="en-US" sz="1200" baseline="30000" dirty="0"/>
                        <a:t>rd</a:t>
                      </a:r>
                      <a:r>
                        <a:rPr lang="en-US" sz="1200" dirty="0"/>
                        <a:t> </a:t>
                      </a:r>
                      <a:r>
                        <a:rPr lang="en-US" sz="1200" dirty="0" err="1"/>
                        <a:t>cyc</a:t>
                      </a:r>
                      <a:endParaRPr lang="en-US" sz="1200" dirty="0"/>
                    </a:p>
                  </a:txBody>
                  <a:tcPr/>
                </a:tc>
                <a:tc>
                  <a:txBody>
                    <a:bodyPr/>
                    <a:lstStyle/>
                    <a:p>
                      <a:r>
                        <a:rPr lang="en-US" sz="1200" dirty="0"/>
                        <a:t>Co</a:t>
                      </a:r>
                    </a:p>
                    <a:p>
                      <a:r>
                        <a:rPr lang="en-US" sz="1200" dirty="0" err="1"/>
                        <a:t>Balan</a:t>
                      </a:r>
                      <a:endParaRPr lang="en-US" sz="1200" dirty="0">
                        <a:solidFill>
                          <a:srgbClr val="FF0000"/>
                        </a:solidFill>
                      </a:endParaRPr>
                    </a:p>
                  </a:txBody>
                  <a:tcPr/>
                </a:tc>
                <a:tc>
                  <a:txBody>
                    <a:bodyPr/>
                    <a:lstStyle/>
                    <a:p>
                      <a:r>
                        <a:rPr lang="en-US" sz="1200" dirty="0"/>
                        <a:t>-3.11</a:t>
                      </a:r>
                    </a:p>
                    <a:p>
                      <a:r>
                        <a:rPr lang="en-US" sz="1200" dirty="0"/>
                        <a:t>-----</a:t>
                      </a:r>
                      <a:endParaRPr lang="en-US" sz="1200" dirty="0">
                        <a:solidFill>
                          <a:srgbClr val="FF0000"/>
                        </a:solidFill>
                      </a:endParaRPr>
                    </a:p>
                  </a:txBody>
                  <a:tcPr/>
                </a:tc>
                <a:tc>
                  <a:txBody>
                    <a:bodyPr/>
                    <a:lstStyle/>
                    <a:p>
                      <a:r>
                        <a:rPr lang="en-US" sz="1200" dirty="0"/>
                        <a:t>-------</a:t>
                      </a:r>
                    </a:p>
                    <a:p>
                      <a:r>
                        <a:rPr lang="en-US" sz="1200" dirty="0"/>
                        <a:t>1.65</a:t>
                      </a:r>
                      <a:endParaRPr lang="en-US" sz="1200" dirty="0">
                        <a:solidFill>
                          <a:srgbClr val="FF0000"/>
                        </a:solidFill>
                      </a:endParaRPr>
                    </a:p>
                  </a:txBody>
                  <a:tcPr/>
                </a:tc>
                <a:tc>
                  <a:txBody>
                    <a:bodyPr/>
                    <a:lstStyle/>
                    <a:p>
                      <a:r>
                        <a:rPr lang="en-US" sz="1200" dirty="0"/>
                        <a:t>-3.51</a:t>
                      </a:r>
                    </a:p>
                    <a:p>
                      <a:r>
                        <a:rPr lang="en-US" sz="1200" dirty="0"/>
                        <a:t>1.86</a:t>
                      </a:r>
                      <a:endParaRPr lang="en-US" sz="1200" dirty="0">
                        <a:solidFill>
                          <a:srgbClr val="FF0000"/>
                        </a:solidFill>
                      </a:endParaRPr>
                    </a:p>
                  </a:txBody>
                  <a:tcPr/>
                </a:tc>
                <a:tc>
                  <a:txBody>
                    <a:bodyPr/>
                    <a:lstStyle/>
                    <a:p>
                      <a:r>
                        <a:rPr lang="en-US" sz="1200" dirty="0"/>
                        <a:t>-3.51</a:t>
                      </a:r>
                    </a:p>
                    <a:p>
                      <a:r>
                        <a:rPr lang="en-US" sz="1200" dirty="0"/>
                        <a:t>1.86</a:t>
                      </a:r>
                      <a:endParaRPr lang="en-US" sz="1200" dirty="0">
                        <a:solidFill>
                          <a:srgbClr val="FF0000"/>
                        </a:solidFill>
                      </a:endParaRPr>
                    </a:p>
                  </a:txBody>
                  <a:tcPr/>
                </a:tc>
                <a:tc>
                  <a:txBody>
                    <a:bodyPr/>
                    <a:lstStyle/>
                    <a:p>
                      <a:r>
                        <a:rPr lang="en-US" sz="1200" dirty="0"/>
                        <a:t>------</a:t>
                      </a:r>
                    </a:p>
                    <a:p>
                      <a:r>
                        <a:rPr lang="en-US" sz="1200" dirty="0"/>
                        <a:t>1.65</a:t>
                      </a:r>
                      <a:endParaRPr lang="en-US" sz="1200" dirty="0">
                        <a:solidFill>
                          <a:srgbClr val="FF0000"/>
                        </a:solidFill>
                      </a:endParaRPr>
                    </a:p>
                  </a:txBody>
                  <a:tcPr/>
                </a:tc>
                <a:tc>
                  <a:txBody>
                    <a:bodyPr/>
                    <a:lstStyle/>
                    <a:p>
                      <a:r>
                        <a:rPr lang="en-US" sz="1200" dirty="0"/>
                        <a:t>-3.11</a:t>
                      </a:r>
                    </a:p>
                    <a:p>
                      <a:r>
                        <a:rPr lang="en-US" sz="1200" dirty="0"/>
                        <a:t>------</a:t>
                      </a:r>
                      <a:endParaRPr lang="en-US" sz="1200" dirty="0">
                        <a:solidFill>
                          <a:srgbClr val="FF0000"/>
                        </a:solidFill>
                      </a:endParaRPr>
                    </a:p>
                  </a:txBody>
                  <a:tcPr/>
                </a:tc>
                <a:extLst>
                  <a:ext uri="{0D108BD9-81ED-4DB2-BD59-A6C34878D82A}">
                    <a16:rowId xmlns:a16="http://schemas.microsoft.com/office/drawing/2014/main" val="10000"/>
                  </a:ext>
                </a:extLst>
              </a:tr>
            </a:tbl>
          </a:graphicData>
        </a:graphic>
      </p:graphicFrame>
      <p:graphicFrame>
        <p:nvGraphicFramePr>
          <p:cNvPr id="34" name="Table 33">
            <a:extLst>
              <a:ext uri="{FF2B5EF4-FFF2-40B4-BE49-F238E27FC236}">
                <a16:creationId xmlns:a16="http://schemas.microsoft.com/office/drawing/2014/main" id="{246895DD-A7EB-4074-B365-4B1BB43AA780}"/>
              </a:ext>
            </a:extLst>
          </p:cNvPr>
          <p:cNvGraphicFramePr>
            <a:graphicFrameLocks noGrp="1"/>
          </p:cNvGraphicFramePr>
          <p:nvPr/>
        </p:nvGraphicFramePr>
        <p:xfrm>
          <a:off x="304800" y="4357688"/>
          <a:ext cx="5283200" cy="371475"/>
        </p:xfrm>
        <a:graphic>
          <a:graphicData uri="http://schemas.openxmlformats.org/drawingml/2006/table">
            <a:tbl>
              <a:tblPr firstRow="1" bandRow="1">
                <a:tableStyleId>{5940675A-B579-460E-94D1-54222C63F5DA}</a:tableStyleId>
              </a:tblPr>
              <a:tblGrid>
                <a:gridCol w="5080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tblGrid>
              <a:tr h="371475">
                <a:tc>
                  <a:txBody>
                    <a:bodyPr/>
                    <a:lstStyle/>
                    <a:p>
                      <a:endParaRPr lang="en-US" sz="1200" dirty="0"/>
                    </a:p>
                  </a:txBody>
                  <a:tcPr marT="45798" marB="457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Total</a:t>
                      </a:r>
                    </a:p>
                  </a:txBody>
                  <a:tcPr marT="45798" marB="45798" anchor="ctr"/>
                </a:tc>
                <a:tc>
                  <a:txBody>
                    <a:bodyPr/>
                    <a:lstStyle/>
                    <a:p>
                      <a:r>
                        <a:rPr lang="en-US" sz="1400" b="1" dirty="0">
                          <a:solidFill>
                            <a:srgbClr val="FF0000"/>
                          </a:solidFill>
                        </a:rPr>
                        <a:t>-41.36</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-31.08</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31.08</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31.08</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-31.08</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-41.36</a:t>
                      </a:r>
                    </a:p>
                  </a:txBody>
                  <a:tcPr marT="45798" marB="45798" anchor="ctr"/>
                </a:tc>
                <a:extLst>
                  <a:ext uri="{0D108BD9-81ED-4DB2-BD59-A6C34878D82A}">
                    <a16:rowId xmlns:a16="http://schemas.microsoft.com/office/drawing/2014/main" val="10000"/>
                  </a:ext>
                </a:extLst>
              </a:tr>
            </a:tbl>
          </a:graphicData>
        </a:graphic>
      </p:graphicFrame>
      <p:graphicFrame>
        <p:nvGraphicFramePr>
          <p:cNvPr id="38" name="Table 37">
            <a:extLst>
              <a:ext uri="{FF2B5EF4-FFF2-40B4-BE49-F238E27FC236}">
                <a16:creationId xmlns:a16="http://schemas.microsoft.com/office/drawing/2014/main" id="{10CBE62F-4F1A-4279-A563-C6E155FCCB09}"/>
              </a:ext>
            </a:extLst>
          </p:cNvPr>
          <p:cNvGraphicFramePr>
            <a:graphicFrameLocks noGrp="1"/>
          </p:cNvGraphicFramePr>
          <p:nvPr/>
        </p:nvGraphicFramePr>
        <p:xfrm>
          <a:off x="304800" y="4724400"/>
          <a:ext cx="5283200" cy="1285875"/>
        </p:xfrm>
        <a:graphic>
          <a:graphicData uri="http://schemas.openxmlformats.org/drawingml/2006/table">
            <a:tbl>
              <a:tblPr firstRow="1" bandRow="1">
                <a:tableStyleId>{5940675A-B579-460E-94D1-54222C63F5DA}</a:tableStyleId>
              </a:tblPr>
              <a:tblGrid>
                <a:gridCol w="13208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tblGrid>
              <a:tr h="371023">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 Z= 0.07</a:t>
                      </a:r>
                    </a:p>
                  </a:txBody>
                  <a:tcPr marT="45743" marB="45743" anchor="ctr"/>
                </a:tc>
                <a:tc hMerge="1">
                  <a:txBody>
                    <a:bodyPr/>
                    <a:lstStyle/>
                    <a:p>
                      <a:endParaRPr lang="en-US" sz="1200" dirty="0">
                        <a:solidFill>
                          <a:srgbClr val="CC0000"/>
                        </a:solidFill>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C0000"/>
                        </a:solidFill>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C0000"/>
                        </a:solidFill>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C0000"/>
                        </a:solidFill>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C0000"/>
                        </a:solidFill>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C0000"/>
                        </a:solidFill>
                      </a:endParaRPr>
                    </a:p>
                  </a:txBody>
                  <a:tcPr anchor="ctr"/>
                </a:tc>
                <a:extLst>
                  <a:ext uri="{0D108BD9-81ED-4DB2-BD59-A6C34878D82A}">
                    <a16:rowId xmlns:a16="http://schemas.microsoft.com/office/drawing/2014/main" val="10000"/>
                  </a:ext>
                </a:extLst>
              </a:tr>
              <a:tr h="457426">
                <a:tc>
                  <a:txBody>
                    <a:bodyPr/>
                    <a:lstStyle/>
                    <a:p>
                      <a:r>
                        <a:rPr lang="en-US" sz="1200" dirty="0"/>
                        <a:t>Z X moment from second balance</a:t>
                      </a:r>
                    </a:p>
                  </a:txBody>
                  <a:tcPr marT="45743" marB="45743"/>
                </a:tc>
                <a:tc>
                  <a:txBody>
                    <a:bodyPr/>
                    <a:lstStyle/>
                    <a:p>
                      <a:r>
                        <a:rPr lang="en-US" sz="1200" dirty="0"/>
                        <a:t>-2.90</a:t>
                      </a:r>
                      <a:endParaRPr lang="en-US" sz="1200" dirty="0">
                        <a:solidFill>
                          <a:srgbClr val="CC0000"/>
                        </a:solidFill>
                      </a:endParaRPr>
                    </a:p>
                  </a:txBody>
                  <a:tcPr marT="45743" marB="4574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-2.18</a:t>
                      </a:r>
                      <a:endParaRPr lang="en-US" sz="1200" dirty="0">
                        <a:solidFill>
                          <a:srgbClr val="CC0000"/>
                        </a:solidFill>
                      </a:endParaRPr>
                    </a:p>
                  </a:txBody>
                  <a:tcPr marT="45743" marB="4574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2.18</a:t>
                      </a:r>
                      <a:endParaRPr lang="en-US" sz="1200" dirty="0">
                        <a:solidFill>
                          <a:srgbClr val="CC0000"/>
                        </a:solidFill>
                      </a:endParaRPr>
                    </a:p>
                  </a:txBody>
                  <a:tcPr marT="45743" marB="4574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2.18</a:t>
                      </a:r>
                      <a:endParaRPr lang="en-US" sz="1200" dirty="0">
                        <a:solidFill>
                          <a:srgbClr val="CC0000"/>
                        </a:solidFill>
                      </a:endParaRPr>
                    </a:p>
                  </a:txBody>
                  <a:tcPr marT="45743" marB="4574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-2.18</a:t>
                      </a:r>
                      <a:endParaRPr lang="en-US" sz="1200" dirty="0">
                        <a:solidFill>
                          <a:srgbClr val="CC0000"/>
                        </a:solidFill>
                      </a:endParaRPr>
                    </a:p>
                  </a:txBody>
                  <a:tcPr marT="45743" marB="4574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-2.90</a:t>
                      </a:r>
                      <a:endParaRPr lang="en-US" sz="1200" dirty="0">
                        <a:solidFill>
                          <a:srgbClr val="CC0000"/>
                        </a:solidFill>
                      </a:endParaRPr>
                    </a:p>
                  </a:txBody>
                  <a:tcPr marT="45743" marB="45743" anchor="ctr"/>
                </a:tc>
                <a:extLst>
                  <a:ext uri="{0D108BD9-81ED-4DB2-BD59-A6C34878D82A}">
                    <a16:rowId xmlns:a16="http://schemas.microsoft.com/office/drawing/2014/main" val="10001"/>
                  </a:ext>
                </a:extLst>
              </a:tr>
              <a:tr h="457426">
                <a:tc>
                  <a:txBody>
                    <a:bodyPr/>
                    <a:lstStyle/>
                    <a:p>
                      <a:pPr algn="ctr"/>
                      <a:r>
                        <a:rPr lang="en-US" sz="1200" dirty="0"/>
                        <a:t>Moment from first balance</a:t>
                      </a:r>
                    </a:p>
                  </a:txBody>
                  <a:tcPr marT="45743" marB="45743"/>
                </a:tc>
                <a:tc>
                  <a:txBody>
                    <a:bodyPr/>
                    <a:lstStyle/>
                    <a:p>
                      <a:pPr algn="ctr"/>
                      <a:r>
                        <a:rPr lang="en-US" sz="1200" dirty="0"/>
                        <a:t>-12.59</a:t>
                      </a:r>
                    </a:p>
                  </a:txBody>
                  <a:tcPr marT="45743" marB="45743" anchor="ctr"/>
                </a:tc>
                <a:tc>
                  <a:txBody>
                    <a:bodyPr/>
                    <a:lstStyle/>
                    <a:p>
                      <a:pPr algn="ctr"/>
                      <a:r>
                        <a:rPr lang="en-US" sz="1200" dirty="0"/>
                        <a:t>-26.54</a:t>
                      </a:r>
                    </a:p>
                  </a:txBody>
                  <a:tcPr marT="45743" marB="45743" anchor="ctr"/>
                </a:tc>
                <a:tc>
                  <a:txBody>
                    <a:bodyPr/>
                    <a:lstStyle/>
                    <a:p>
                      <a:pPr algn="ctr"/>
                      <a:r>
                        <a:rPr lang="en-US" sz="1200" dirty="0"/>
                        <a:t>26.54</a:t>
                      </a:r>
                    </a:p>
                  </a:txBody>
                  <a:tcPr marT="45743" marB="45743" anchor="ctr"/>
                </a:tc>
                <a:tc>
                  <a:txBody>
                    <a:bodyPr/>
                    <a:lstStyle/>
                    <a:p>
                      <a:pPr algn="ctr"/>
                      <a:r>
                        <a:rPr lang="en-US" sz="1200" dirty="0"/>
                        <a:t>-33.39</a:t>
                      </a:r>
                    </a:p>
                  </a:txBody>
                  <a:tcPr marT="45743" marB="45743" anchor="ctr"/>
                </a:tc>
                <a:tc>
                  <a:txBody>
                    <a:bodyPr/>
                    <a:lstStyle/>
                    <a:p>
                      <a:pPr algn="ctr"/>
                      <a:r>
                        <a:rPr lang="en-US" sz="1200" dirty="0"/>
                        <a:t>33.39</a:t>
                      </a:r>
                    </a:p>
                  </a:txBody>
                  <a:tcPr marT="45743" marB="45743" anchor="ctr"/>
                </a:tc>
                <a:tc>
                  <a:txBody>
                    <a:bodyPr/>
                    <a:lstStyle/>
                    <a:p>
                      <a:pPr algn="ctr"/>
                      <a:r>
                        <a:rPr lang="en-US" sz="1200" dirty="0"/>
                        <a:t>15.75</a:t>
                      </a:r>
                    </a:p>
                  </a:txBody>
                  <a:tcPr marT="45743" marB="45743" anchor="ctr"/>
                </a:tc>
                <a:extLst>
                  <a:ext uri="{0D108BD9-81ED-4DB2-BD59-A6C34878D82A}">
                    <a16:rowId xmlns:a16="http://schemas.microsoft.com/office/drawing/2014/main" val="10002"/>
                  </a:ext>
                </a:extLst>
              </a:tr>
            </a:tbl>
          </a:graphicData>
        </a:graphic>
      </p:graphicFrame>
      <p:grpSp>
        <p:nvGrpSpPr>
          <p:cNvPr id="3" name="Group 42">
            <a:extLst>
              <a:ext uri="{FF2B5EF4-FFF2-40B4-BE49-F238E27FC236}">
                <a16:creationId xmlns:a16="http://schemas.microsoft.com/office/drawing/2014/main" id="{2573E57B-BB2C-4556-9340-B7B4AA809F52}"/>
              </a:ext>
            </a:extLst>
          </p:cNvPr>
          <p:cNvGrpSpPr>
            <a:grpSpLocks/>
          </p:cNvGrpSpPr>
          <p:nvPr/>
        </p:nvGrpSpPr>
        <p:grpSpPr bwMode="auto">
          <a:xfrm>
            <a:off x="6172200" y="2057400"/>
            <a:ext cx="2590800" cy="477838"/>
            <a:chOff x="6172200" y="2057400"/>
            <a:chExt cx="2590800" cy="477980"/>
          </a:xfrm>
        </p:grpSpPr>
        <p:cxnSp>
          <p:nvCxnSpPr>
            <p:cNvPr id="19" name="Straight Connector 18">
              <a:extLst>
                <a:ext uri="{FF2B5EF4-FFF2-40B4-BE49-F238E27FC236}">
                  <a16:creationId xmlns:a16="http://schemas.microsoft.com/office/drawing/2014/main" id="{9B19AFBB-B7DB-4308-ABE5-272DA5020636}"/>
                </a:ext>
              </a:extLst>
            </p:cNvPr>
            <p:cNvCxnSpPr/>
            <p:nvPr/>
          </p:nvCxnSpPr>
          <p:spPr>
            <a:xfrm flipV="1">
              <a:off x="6705600" y="2209845"/>
              <a:ext cx="1600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F78638A-704F-4C27-93E2-F189B3C70691}"/>
                </a:ext>
              </a:extLst>
            </p:cNvPr>
            <p:cNvCxnSpPr/>
            <p:nvPr/>
          </p:nvCxnSpPr>
          <p:spPr>
            <a:xfrm rot="10800000">
              <a:off x="6172200" y="2209845"/>
              <a:ext cx="457200" cy="1588"/>
            </a:xfrm>
            <a:prstGeom prst="straightConnector1">
              <a:avLst/>
            </a:prstGeom>
            <a:ln w="28575">
              <a:solidFill>
                <a:srgbClr val="FF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065A32B-1BBE-46A5-A83A-057A2FC65599}"/>
                </a:ext>
              </a:extLst>
            </p:cNvPr>
            <p:cNvCxnSpPr/>
            <p:nvPr/>
          </p:nvCxnSpPr>
          <p:spPr>
            <a:xfrm rot="10800000">
              <a:off x="8305800" y="2209845"/>
              <a:ext cx="457200" cy="1588"/>
            </a:xfrm>
            <a:prstGeom prst="straightConnector1">
              <a:avLst/>
            </a:prstGeom>
            <a:ln w="28575">
              <a:solidFill>
                <a:srgbClr val="FF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FDCD29C-499F-4BC8-AF00-C22BD4B47B92}"/>
                </a:ext>
              </a:extLst>
            </p:cNvPr>
            <p:cNvCxnSpPr/>
            <p:nvPr/>
          </p:nvCxnSpPr>
          <p:spPr>
            <a:xfrm>
              <a:off x="8229600" y="2057400"/>
              <a:ext cx="533400" cy="1588"/>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8311" name="TextBox 40">
              <a:extLst>
                <a:ext uri="{FF2B5EF4-FFF2-40B4-BE49-F238E27FC236}">
                  <a16:creationId xmlns:a16="http://schemas.microsoft.com/office/drawing/2014/main" id="{878236E4-7F5A-4B25-8D0D-18968DE043F6}"/>
                </a:ext>
              </a:extLst>
            </p:cNvPr>
            <p:cNvSpPr txBox="1">
              <a:spLocks noChangeArrowheads="1"/>
            </p:cNvSpPr>
            <p:nvPr/>
          </p:nvSpPr>
          <p:spPr bwMode="auto">
            <a:xfrm>
              <a:off x="6601690" y="216604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sp>
          <p:nvSpPr>
            <p:cNvPr id="48312" name="TextBox 41">
              <a:extLst>
                <a:ext uri="{FF2B5EF4-FFF2-40B4-BE49-F238E27FC236}">
                  <a16:creationId xmlns:a16="http://schemas.microsoft.com/office/drawing/2014/main" id="{520C79F6-F7FA-44E6-94F4-6074E4AF4A79}"/>
                </a:ext>
              </a:extLst>
            </p:cNvPr>
            <p:cNvSpPr txBox="1">
              <a:spLocks noChangeArrowheads="1"/>
            </p:cNvSpPr>
            <p:nvPr/>
          </p:nvSpPr>
          <p:spPr bwMode="auto">
            <a:xfrm>
              <a:off x="8077200" y="2140525"/>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a:t>
              </a:r>
            </a:p>
          </p:txBody>
        </p:sp>
      </p:grpSp>
      <p:sp>
        <p:nvSpPr>
          <p:cNvPr id="40" name="TextBox 39">
            <a:extLst>
              <a:ext uri="{FF2B5EF4-FFF2-40B4-BE49-F238E27FC236}">
                <a16:creationId xmlns:a16="http://schemas.microsoft.com/office/drawing/2014/main" id="{F51B11BE-24DD-4966-9F8D-8E6F38B38207}"/>
              </a:ext>
            </a:extLst>
          </p:cNvPr>
          <p:cNvSpPr txBox="1">
            <a:spLocks noChangeArrowheads="1"/>
          </p:cNvSpPr>
          <p:nvPr/>
        </p:nvSpPr>
        <p:spPr bwMode="auto">
          <a:xfrm>
            <a:off x="5943600" y="6096000"/>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FF0000"/>
                </a:solidFill>
              </a:rPr>
              <a:t>Assignment No. -6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linds(horizontal)">
                                      <p:cBhvr>
                                        <p:cTn id="23" dur="500"/>
                                        <p:tgtEl>
                                          <p:spTgt spid="3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linds(horizontal)">
                                      <p:cBhvr>
                                        <p:cTn id="28" dur="500"/>
                                        <p:tgtEl>
                                          <p:spTgt spid="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linds(horizontal)">
                                      <p:cBhvr>
                                        <p:cTn id="33" dur="500"/>
                                        <p:tgtEl>
                                          <p:spTgt spid="3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500" fill="hold"/>
                                        <p:tgtEl>
                                          <p:spTgt spid="36"/>
                                        </p:tgtEl>
                                        <p:attrNameLst>
                                          <p:attrName>ppt_x</p:attrName>
                                        </p:attrNameLst>
                                      </p:cBhvr>
                                      <p:tavLst>
                                        <p:tav tm="0">
                                          <p:val>
                                            <p:strVal val="#ppt_x"/>
                                          </p:val>
                                        </p:tav>
                                        <p:tav tm="100000">
                                          <p:val>
                                            <p:strVal val="#ppt_x"/>
                                          </p:val>
                                        </p:tav>
                                      </p:tavLst>
                                    </p:anim>
                                    <p:anim calcmode="lin" valueType="num">
                                      <p:cBhvr additive="base">
                                        <p:cTn id="5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ppt_x"/>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linds(horizontal)">
                                      <p:cBhvr>
                                        <p:cTn id="62" dur="500"/>
                                        <p:tgtEl>
                                          <p:spTgt spid="3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linds(horizontal)">
                                      <p:cBhvr>
                                        <p:cTn id="67" dur="500"/>
                                        <p:tgtEl>
                                          <p:spTgt spid="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 calcmode="lin" valueType="num">
                                      <p:cBhvr additive="base">
                                        <p:cTn id="72" dur="500" fill="hold"/>
                                        <p:tgtEl>
                                          <p:spTgt spid="40"/>
                                        </p:tgtEl>
                                        <p:attrNameLst>
                                          <p:attrName>ppt_x</p:attrName>
                                        </p:attrNameLst>
                                      </p:cBhvr>
                                      <p:tavLst>
                                        <p:tav tm="0">
                                          <p:val>
                                            <p:strVal val="#ppt_x"/>
                                          </p:val>
                                        </p:tav>
                                        <p:tav tm="100000">
                                          <p:val>
                                            <p:strVal val="#ppt_x"/>
                                          </p:val>
                                        </p:tav>
                                      </p:tavLst>
                                    </p:anim>
                                    <p:anim calcmode="lin" valueType="num">
                                      <p:cBhvr additive="base">
                                        <p:cTn id="7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6" grpId="0"/>
      <p:bldP spid="37" grpId="0"/>
      <p:bldP spid="4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FEE1679D-1014-4161-8D17-6A358BD87289}"/>
              </a:ext>
            </a:extLst>
          </p:cNvPr>
          <p:cNvSpPr txBox="1">
            <a:spLocks noChangeArrowheads="1"/>
          </p:cNvSpPr>
          <p:nvPr/>
        </p:nvSpPr>
        <p:spPr bwMode="auto">
          <a:xfrm>
            <a:off x="2667000" y="533400"/>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FF0000"/>
                </a:solidFill>
              </a:rPr>
              <a:t>Assignment No. -6</a:t>
            </a:r>
          </a:p>
        </p:txBody>
      </p:sp>
      <p:grpSp>
        <p:nvGrpSpPr>
          <p:cNvPr id="2" name="Group 31">
            <a:extLst>
              <a:ext uri="{FF2B5EF4-FFF2-40B4-BE49-F238E27FC236}">
                <a16:creationId xmlns:a16="http://schemas.microsoft.com/office/drawing/2014/main" id="{0B01B97F-A710-403A-AAB1-BD5DFF6FFBA3}"/>
              </a:ext>
            </a:extLst>
          </p:cNvPr>
          <p:cNvGrpSpPr>
            <a:grpSpLocks/>
          </p:cNvGrpSpPr>
          <p:nvPr/>
        </p:nvGrpSpPr>
        <p:grpSpPr bwMode="auto">
          <a:xfrm>
            <a:off x="3124200" y="1371600"/>
            <a:ext cx="2286000" cy="2351088"/>
            <a:chOff x="3124200" y="1371600"/>
            <a:chExt cx="2286000" cy="2350532"/>
          </a:xfrm>
        </p:grpSpPr>
        <p:cxnSp>
          <p:nvCxnSpPr>
            <p:cNvPr id="3" name="Straight Connector 2">
              <a:extLst>
                <a:ext uri="{FF2B5EF4-FFF2-40B4-BE49-F238E27FC236}">
                  <a16:creationId xmlns:a16="http://schemas.microsoft.com/office/drawing/2014/main" id="{9E8CEB3C-A783-4140-82D2-84C645DD5DD7}"/>
                </a:ext>
              </a:extLst>
            </p:cNvPr>
            <p:cNvCxnSpPr/>
            <p:nvPr/>
          </p:nvCxnSpPr>
          <p:spPr>
            <a:xfrm rot="5400000">
              <a:off x="2553665" y="2691294"/>
              <a:ext cx="144745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9F1F8AB-E757-434F-8DEB-8E04ABAA4E92}"/>
                </a:ext>
              </a:extLst>
            </p:cNvPr>
            <p:cNvCxnSpPr/>
            <p:nvPr/>
          </p:nvCxnSpPr>
          <p:spPr>
            <a:xfrm>
              <a:off x="3276600" y="1968359"/>
              <a:ext cx="1600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5BEEF17-9673-4954-AC77-10F048CBD29D}"/>
                </a:ext>
              </a:extLst>
            </p:cNvPr>
            <p:cNvCxnSpPr/>
            <p:nvPr/>
          </p:nvCxnSpPr>
          <p:spPr>
            <a:xfrm rot="5400000">
              <a:off x="4419708" y="2425451"/>
              <a:ext cx="915771" cy="1588"/>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D214CEC-4D62-49F3-B4EE-163FC0F8E33D}"/>
                </a:ext>
              </a:extLst>
            </p:cNvPr>
            <p:cNvCxnSpPr/>
            <p:nvPr/>
          </p:nvCxnSpPr>
          <p:spPr>
            <a:xfrm>
              <a:off x="3124200" y="3415816"/>
              <a:ext cx="3048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98687D1-9DA8-4AED-B606-224F1B16FC3B}"/>
                </a:ext>
              </a:extLst>
            </p:cNvPr>
            <p:cNvCxnSpPr/>
            <p:nvPr/>
          </p:nvCxnSpPr>
          <p:spPr>
            <a:xfrm>
              <a:off x="4724400" y="2884130"/>
              <a:ext cx="38100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D4B9D-5821-46A2-834E-B72735F77EBB}"/>
                </a:ext>
              </a:extLst>
            </p:cNvPr>
            <p:cNvCxnSpPr/>
            <p:nvPr/>
          </p:nvCxnSpPr>
          <p:spPr>
            <a:xfrm rot="5400000">
              <a:off x="3925158" y="1700928"/>
              <a:ext cx="531686" cy="3175"/>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9162" name="TextBox 15">
              <a:extLst>
                <a:ext uri="{FF2B5EF4-FFF2-40B4-BE49-F238E27FC236}">
                  <a16:creationId xmlns:a16="http://schemas.microsoft.com/office/drawing/2014/main" id="{6770EC63-E406-461A-BA80-E03F29D9E609}"/>
                </a:ext>
              </a:extLst>
            </p:cNvPr>
            <p:cNvSpPr txBox="1">
              <a:spLocks noChangeArrowheads="1"/>
            </p:cNvSpPr>
            <p:nvPr/>
          </p:nvSpPr>
          <p:spPr bwMode="auto">
            <a:xfrm>
              <a:off x="3886200" y="13716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P</a:t>
              </a:r>
            </a:p>
          </p:txBody>
        </p:sp>
        <p:cxnSp>
          <p:nvCxnSpPr>
            <p:cNvPr id="17" name="Straight Connector 16">
              <a:extLst>
                <a:ext uri="{FF2B5EF4-FFF2-40B4-BE49-F238E27FC236}">
                  <a16:creationId xmlns:a16="http://schemas.microsoft.com/office/drawing/2014/main" id="{05F5BCCB-4F83-4E72-BC2E-AC699C3EA266}"/>
                </a:ext>
              </a:extLst>
            </p:cNvPr>
            <p:cNvCxnSpPr/>
            <p:nvPr/>
          </p:nvCxnSpPr>
          <p:spPr>
            <a:xfrm rot="5400000">
              <a:off x="2933872" y="2692087"/>
              <a:ext cx="1447458" cy="3175"/>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9164" name="TextBox 17">
              <a:extLst>
                <a:ext uri="{FF2B5EF4-FFF2-40B4-BE49-F238E27FC236}">
                  <a16:creationId xmlns:a16="http://schemas.microsoft.com/office/drawing/2014/main" id="{0424B2B8-80B5-4070-AD91-C43EC33E9757}"/>
                </a:ext>
              </a:extLst>
            </p:cNvPr>
            <p:cNvSpPr txBox="1">
              <a:spLocks noChangeArrowheads="1"/>
            </p:cNvSpPr>
            <p:nvPr/>
          </p:nvSpPr>
          <p:spPr bwMode="auto">
            <a:xfrm>
              <a:off x="3657600" y="2578338"/>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15ft</a:t>
              </a:r>
            </a:p>
          </p:txBody>
        </p:sp>
        <p:cxnSp>
          <p:nvCxnSpPr>
            <p:cNvPr id="19" name="Straight Connector 18">
              <a:extLst>
                <a:ext uri="{FF2B5EF4-FFF2-40B4-BE49-F238E27FC236}">
                  <a16:creationId xmlns:a16="http://schemas.microsoft.com/office/drawing/2014/main" id="{002240FC-00A5-4AB9-B908-6044768D2A81}"/>
                </a:ext>
              </a:extLst>
            </p:cNvPr>
            <p:cNvCxnSpPr/>
            <p:nvPr/>
          </p:nvCxnSpPr>
          <p:spPr>
            <a:xfrm>
              <a:off x="3276600" y="3644362"/>
              <a:ext cx="1600200" cy="1588"/>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7562512-0790-450B-834A-BAB9B9A2E0B4}"/>
                </a:ext>
              </a:extLst>
            </p:cNvPr>
            <p:cNvCxnSpPr/>
            <p:nvPr/>
          </p:nvCxnSpPr>
          <p:spPr>
            <a:xfrm>
              <a:off x="3546475" y="341581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D83E704-4058-4E43-BA57-95883048FFF9}"/>
                </a:ext>
              </a:extLst>
            </p:cNvPr>
            <p:cNvCxnSpPr/>
            <p:nvPr/>
          </p:nvCxnSpPr>
          <p:spPr>
            <a:xfrm rot="5400000">
              <a:off x="3200419" y="3644362"/>
              <a:ext cx="152364"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BDA440-089F-47DB-88A9-F5FEEFC64AA0}"/>
                </a:ext>
              </a:extLst>
            </p:cNvPr>
            <p:cNvCxnSpPr/>
            <p:nvPr/>
          </p:nvCxnSpPr>
          <p:spPr>
            <a:xfrm rot="5400000">
              <a:off x="4800619" y="3644362"/>
              <a:ext cx="152364"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33F2D9-A8C4-4646-9E2A-E438790BB8E7}"/>
                </a:ext>
              </a:extLst>
            </p:cNvPr>
            <p:cNvCxnSpPr/>
            <p:nvPr/>
          </p:nvCxnSpPr>
          <p:spPr>
            <a:xfrm rot="5400000" flipH="1" flipV="1">
              <a:off x="4762528" y="1777904"/>
              <a:ext cx="228546"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5260964-A73A-42C2-B2E1-1E9100771EDA}"/>
                </a:ext>
              </a:extLst>
            </p:cNvPr>
            <p:cNvCxnSpPr/>
            <p:nvPr/>
          </p:nvCxnSpPr>
          <p:spPr>
            <a:xfrm>
              <a:off x="4191000" y="1781078"/>
              <a:ext cx="685800" cy="1588"/>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9171" name="TextBox 29">
              <a:extLst>
                <a:ext uri="{FF2B5EF4-FFF2-40B4-BE49-F238E27FC236}">
                  <a16:creationId xmlns:a16="http://schemas.microsoft.com/office/drawing/2014/main" id="{82C28818-E5F7-490C-8EB1-2C9C7C307C96}"/>
                </a:ext>
              </a:extLst>
            </p:cNvPr>
            <p:cNvSpPr txBox="1">
              <a:spLocks noChangeArrowheads="1"/>
            </p:cNvSpPr>
            <p:nvPr/>
          </p:nvSpPr>
          <p:spPr bwMode="auto">
            <a:xfrm>
              <a:off x="3886200" y="33528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12ft</a:t>
              </a:r>
            </a:p>
          </p:txBody>
        </p:sp>
        <p:sp>
          <p:nvSpPr>
            <p:cNvPr id="49172" name="TextBox 30">
              <a:extLst>
                <a:ext uri="{FF2B5EF4-FFF2-40B4-BE49-F238E27FC236}">
                  <a16:creationId xmlns:a16="http://schemas.microsoft.com/office/drawing/2014/main" id="{2199C72B-298D-419E-A3EB-FF9CFB568C4D}"/>
                </a:ext>
              </a:extLst>
            </p:cNvPr>
            <p:cNvSpPr txBox="1">
              <a:spLocks noChangeArrowheads="1"/>
            </p:cNvSpPr>
            <p:nvPr/>
          </p:nvSpPr>
          <p:spPr bwMode="auto">
            <a:xfrm>
              <a:off x="4800600" y="22098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10ft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19A1-4FFD-44B8-97D4-C2D74AED12FC}"/>
              </a:ext>
            </a:extLst>
          </p:cNvPr>
          <p:cNvSpPr>
            <a:spLocks noGrp="1"/>
          </p:cNvSpPr>
          <p:nvPr>
            <p:ph type="title"/>
          </p:nvPr>
        </p:nvSpPr>
        <p:spPr>
          <a:xfrm>
            <a:off x="3581400" y="274638"/>
            <a:ext cx="2362200" cy="563562"/>
          </a:xfrm>
        </p:spPr>
        <p:txBody>
          <a:bodyPr/>
          <a:lstStyle/>
          <a:p>
            <a:pPr eaLnBrk="1" hangingPunct="1"/>
            <a:r>
              <a:rPr lang="en-US" altLang="en-US" sz="2400" u="sng"/>
              <a:t>Problem no. 7</a:t>
            </a:r>
          </a:p>
        </p:txBody>
      </p:sp>
      <p:graphicFrame>
        <p:nvGraphicFramePr>
          <p:cNvPr id="43" name="Content Placeholder 42">
            <a:extLst>
              <a:ext uri="{FF2B5EF4-FFF2-40B4-BE49-F238E27FC236}">
                <a16:creationId xmlns:a16="http://schemas.microsoft.com/office/drawing/2014/main" id="{9A359543-08C1-4D6E-9362-389045274B57}"/>
              </a:ext>
            </a:extLst>
          </p:cNvPr>
          <p:cNvGraphicFramePr>
            <a:graphicFrameLocks noGrp="1"/>
          </p:cNvGraphicFramePr>
          <p:nvPr>
            <p:ph idx="1"/>
          </p:nvPr>
        </p:nvGraphicFramePr>
        <p:xfrm>
          <a:off x="2514600" y="6169025"/>
          <a:ext cx="6248400" cy="371475"/>
        </p:xfrm>
        <a:graphic>
          <a:graphicData uri="http://schemas.openxmlformats.org/drawingml/2006/table">
            <a:tbl>
              <a:tblPr firstRow="1" bandRow="1">
                <a:tableStyleId>{5940675A-B579-460E-94D1-54222C63F5DA}</a:tableStyleId>
              </a:tblPr>
              <a:tblGrid>
                <a:gridCol w="480645">
                  <a:extLst>
                    <a:ext uri="{9D8B030D-6E8A-4147-A177-3AD203B41FA5}">
                      <a16:colId xmlns:a16="http://schemas.microsoft.com/office/drawing/2014/main" val="20000"/>
                    </a:ext>
                  </a:extLst>
                </a:gridCol>
                <a:gridCol w="769035">
                  <a:extLst>
                    <a:ext uri="{9D8B030D-6E8A-4147-A177-3AD203B41FA5}">
                      <a16:colId xmlns:a16="http://schemas.microsoft.com/office/drawing/2014/main" val="20001"/>
                    </a:ext>
                  </a:extLst>
                </a:gridCol>
                <a:gridCol w="624840">
                  <a:extLst>
                    <a:ext uri="{9D8B030D-6E8A-4147-A177-3AD203B41FA5}">
                      <a16:colId xmlns:a16="http://schemas.microsoft.com/office/drawing/2014/main" val="20002"/>
                    </a:ext>
                  </a:extLst>
                </a:gridCol>
                <a:gridCol w="624840">
                  <a:extLst>
                    <a:ext uri="{9D8B030D-6E8A-4147-A177-3AD203B41FA5}">
                      <a16:colId xmlns:a16="http://schemas.microsoft.com/office/drawing/2014/main" val="20003"/>
                    </a:ext>
                  </a:extLst>
                </a:gridCol>
                <a:gridCol w="624840">
                  <a:extLst>
                    <a:ext uri="{9D8B030D-6E8A-4147-A177-3AD203B41FA5}">
                      <a16:colId xmlns:a16="http://schemas.microsoft.com/office/drawing/2014/main" val="20004"/>
                    </a:ext>
                  </a:extLst>
                </a:gridCol>
                <a:gridCol w="624840">
                  <a:extLst>
                    <a:ext uri="{9D8B030D-6E8A-4147-A177-3AD203B41FA5}">
                      <a16:colId xmlns:a16="http://schemas.microsoft.com/office/drawing/2014/main" val="20005"/>
                    </a:ext>
                  </a:extLst>
                </a:gridCol>
                <a:gridCol w="624840">
                  <a:extLst>
                    <a:ext uri="{9D8B030D-6E8A-4147-A177-3AD203B41FA5}">
                      <a16:colId xmlns:a16="http://schemas.microsoft.com/office/drawing/2014/main" val="20006"/>
                    </a:ext>
                  </a:extLst>
                </a:gridCol>
                <a:gridCol w="624840">
                  <a:extLst>
                    <a:ext uri="{9D8B030D-6E8A-4147-A177-3AD203B41FA5}">
                      <a16:colId xmlns:a16="http://schemas.microsoft.com/office/drawing/2014/main" val="20007"/>
                    </a:ext>
                  </a:extLst>
                </a:gridCol>
                <a:gridCol w="624840">
                  <a:extLst>
                    <a:ext uri="{9D8B030D-6E8A-4147-A177-3AD203B41FA5}">
                      <a16:colId xmlns:a16="http://schemas.microsoft.com/office/drawing/2014/main" val="20008"/>
                    </a:ext>
                  </a:extLst>
                </a:gridCol>
                <a:gridCol w="624840">
                  <a:extLst>
                    <a:ext uri="{9D8B030D-6E8A-4147-A177-3AD203B41FA5}">
                      <a16:colId xmlns:a16="http://schemas.microsoft.com/office/drawing/2014/main" val="20009"/>
                    </a:ext>
                  </a:extLst>
                </a:gridCol>
              </a:tblGrid>
              <a:tr h="371475">
                <a:tc>
                  <a:txBody>
                    <a:bodyPr/>
                    <a:lstStyle/>
                    <a:p>
                      <a:endParaRPr lang="en-US" sz="1600" spc="-150" dirty="0">
                        <a:solidFill>
                          <a:srgbClr val="00B050"/>
                        </a:solidFill>
                      </a:endParaRPr>
                    </a:p>
                  </a:txBody>
                  <a:tcPr marT="45798" marB="457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spc="-150" dirty="0">
                          <a:solidFill>
                            <a:srgbClr val="3333FF"/>
                          </a:solidFill>
                        </a:rPr>
                        <a:t>Total</a:t>
                      </a:r>
                    </a:p>
                  </a:txBody>
                  <a:tcPr marT="45798" marB="45798" anchor="ctr"/>
                </a:tc>
                <a:tc>
                  <a:txBody>
                    <a:bodyPr/>
                    <a:lstStyle/>
                    <a:p>
                      <a:r>
                        <a:rPr lang="en-US" sz="1600" spc="-150" dirty="0">
                          <a:solidFill>
                            <a:srgbClr val="3333FF"/>
                          </a:solidFill>
                        </a:rPr>
                        <a:t>00</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spc="-150" dirty="0">
                          <a:solidFill>
                            <a:srgbClr val="3333FF"/>
                          </a:solidFill>
                        </a:rPr>
                        <a:t>-43.73</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spc="-150" dirty="0">
                          <a:solidFill>
                            <a:srgbClr val="3333FF"/>
                          </a:solidFill>
                        </a:rPr>
                        <a:t>-24.15</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spc="-150" dirty="0">
                          <a:solidFill>
                            <a:srgbClr val="3333FF"/>
                          </a:solidFill>
                        </a:rPr>
                        <a:t>67.88</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spc="-150" dirty="0">
                          <a:solidFill>
                            <a:srgbClr val="3333FF"/>
                          </a:solidFill>
                        </a:rPr>
                        <a:t>-41.73</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spc="-150" dirty="0">
                          <a:solidFill>
                            <a:srgbClr val="3333FF"/>
                          </a:solidFill>
                        </a:rPr>
                        <a:t>41.73</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spc="-150" dirty="0">
                          <a:solidFill>
                            <a:srgbClr val="3333FF"/>
                          </a:solidFill>
                        </a:rPr>
                        <a:t>20.66</a:t>
                      </a:r>
                    </a:p>
                  </a:txBody>
                  <a:tcPr marT="45798" marB="45798" anchor="ctr"/>
                </a:tc>
                <a:tc>
                  <a:txBody>
                    <a:bodyPr/>
                    <a:lstStyle/>
                    <a:p>
                      <a:r>
                        <a:rPr lang="en-US" sz="1600" spc="-150" dirty="0">
                          <a:solidFill>
                            <a:srgbClr val="3333FF"/>
                          </a:solidFill>
                        </a:rPr>
                        <a:t>-11</a:t>
                      </a:r>
                    </a:p>
                  </a:txBody>
                  <a:tcPr marT="45798" marB="45798" anchor="ctr"/>
                </a:tc>
                <a:extLst>
                  <a:ext uri="{0D108BD9-81ED-4DB2-BD59-A6C34878D82A}">
                    <a16:rowId xmlns:a16="http://schemas.microsoft.com/office/drawing/2014/main" val="10000"/>
                  </a:ext>
                </a:extLst>
              </a:tr>
            </a:tbl>
          </a:graphicData>
        </a:graphic>
      </p:graphicFrame>
      <p:grpSp>
        <p:nvGrpSpPr>
          <p:cNvPr id="3" name="Group 49">
            <a:extLst>
              <a:ext uri="{FF2B5EF4-FFF2-40B4-BE49-F238E27FC236}">
                <a16:creationId xmlns:a16="http://schemas.microsoft.com/office/drawing/2014/main" id="{FE8B9EF9-3791-4C5E-800F-BCAF41431577}"/>
              </a:ext>
            </a:extLst>
          </p:cNvPr>
          <p:cNvGrpSpPr>
            <a:grpSpLocks/>
          </p:cNvGrpSpPr>
          <p:nvPr/>
        </p:nvGrpSpPr>
        <p:grpSpPr bwMode="auto">
          <a:xfrm>
            <a:off x="527050" y="625475"/>
            <a:ext cx="2898775" cy="2112963"/>
            <a:chOff x="5966034" y="2302223"/>
            <a:chExt cx="2899956" cy="2112320"/>
          </a:xfrm>
        </p:grpSpPr>
        <p:sp>
          <p:nvSpPr>
            <p:cNvPr id="50357" name="Text Box 3">
              <a:extLst>
                <a:ext uri="{FF2B5EF4-FFF2-40B4-BE49-F238E27FC236}">
                  <a16:creationId xmlns:a16="http://schemas.microsoft.com/office/drawing/2014/main" id="{7DB94760-8244-4B78-8C3C-B8DBACBC5733}"/>
                </a:ext>
              </a:extLst>
            </p:cNvPr>
            <p:cNvSpPr txBox="1">
              <a:spLocks noChangeArrowheads="1"/>
            </p:cNvSpPr>
            <p:nvPr/>
          </p:nvSpPr>
          <p:spPr bwMode="auto">
            <a:xfrm>
              <a:off x="6312295" y="3307154"/>
              <a:ext cx="649691" cy="36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t>7ft</a:t>
              </a:r>
              <a:endParaRPr lang="en-US" altLang="en-US" sz="1400">
                <a:latin typeface="Arial" panose="020B0604020202020204" pitchFamily="34" charset="0"/>
              </a:endParaRPr>
            </a:p>
          </p:txBody>
        </p:sp>
        <p:cxnSp>
          <p:nvCxnSpPr>
            <p:cNvPr id="50358" name="AutoShape 4">
              <a:extLst>
                <a:ext uri="{FF2B5EF4-FFF2-40B4-BE49-F238E27FC236}">
                  <a16:creationId xmlns:a16="http://schemas.microsoft.com/office/drawing/2014/main" id="{083FF5C4-43E0-4C0E-84F2-D91E27CDDDC4}"/>
                </a:ext>
              </a:extLst>
            </p:cNvPr>
            <p:cNvCxnSpPr>
              <a:cxnSpLocks noChangeShapeType="1"/>
            </p:cNvCxnSpPr>
            <p:nvPr/>
          </p:nvCxnSpPr>
          <p:spPr bwMode="auto">
            <a:xfrm>
              <a:off x="6705600" y="3200400"/>
              <a:ext cx="1835979"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0359" name="AutoShape 5">
              <a:extLst>
                <a:ext uri="{FF2B5EF4-FFF2-40B4-BE49-F238E27FC236}">
                  <a16:creationId xmlns:a16="http://schemas.microsoft.com/office/drawing/2014/main" id="{DB59F4F5-9DD9-416A-8890-5B9F8EE0DC46}"/>
                </a:ext>
              </a:extLst>
            </p:cNvPr>
            <p:cNvCxnSpPr>
              <a:cxnSpLocks noChangeShapeType="1"/>
            </p:cNvCxnSpPr>
            <p:nvPr/>
          </p:nvCxnSpPr>
          <p:spPr bwMode="auto">
            <a:xfrm>
              <a:off x="6687151" y="2326871"/>
              <a:ext cx="0" cy="191964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0360" name="AutoShape 6">
              <a:extLst>
                <a:ext uri="{FF2B5EF4-FFF2-40B4-BE49-F238E27FC236}">
                  <a16:creationId xmlns:a16="http://schemas.microsoft.com/office/drawing/2014/main" id="{E25AC02B-6062-4CDB-BB3D-D5B186E59AAB}"/>
                </a:ext>
              </a:extLst>
            </p:cNvPr>
            <p:cNvCxnSpPr>
              <a:cxnSpLocks noChangeShapeType="1"/>
            </p:cNvCxnSpPr>
            <p:nvPr/>
          </p:nvCxnSpPr>
          <p:spPr bwMode="auto">
            <a:xfrm>
              <a:off x="8539840" y="3216613"/>
              <a:ext cx="1739" cy="103774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50361" name="AutoShape 7">
              <a:extLst>
                <a:ext uri="{FF2B5EF4-FFF2-40B4-BE49-F238E27FC236}">
                  <a16:creationId xmlns:a16="http://schemas.microsoft.com/office/drawing/2014/main" id="{BAE95CAD-5A6C-4E47-8F57-CC21B628BB62}"/>
                </a:ext>
              </a:extLst>
            </p:cNvPr>
            <p:cNvSpPr>
              <a:spLocks noChangeArrowheads="1"/>
            </p:cNvSpPr>
            <p:nvPr/>
          </p:nvSpPr>
          <p:spPr bwMode="auto">
            <a:xfrm>
              <a:off x="6515874" y="4254355"/>
              <a:ext cx="304407" cy="160188"/>
            </a:xfrm>
            <a:prstGeom prst="triangle">
              <a:avLst>
                <a:gd name="adj" fmla="val 50000"/>
              </a:avLst>
            </a:prstGeom>
            <a:solidFill>
              <a:srgbClr val="FFFF00"/>
            </a:solidFill>
            <a:ln w="3810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cxnSp>
          <p:nvCxnSpPr>
            <p:cNvPr id="50362" name="AutoShape 11">
              <a:extLst>
                <a:ext uri="{FF2B5EF4-FFF2-40B4-BE49-F238E27FC236}">
                  <a16:creationId xmlns:a16="http://schemas.microsoft.com/office/drawing/2014/main" id="{DFDEB634-B894-4DA3-9378-3966461FF112}"/>
                </a:ext>
              </a:extLst>
            </p:cNvPr>
            <p:cNvCxnSpPr>
              <a:cxnSpLocks noChangeShapeType="1"/>
            </p:cNvCxnSpPr>
            <p:nvPr/>
          </p:nvCxnSpPr>
          <p:spPr bwMode="auto">
            <a:xfrm rot="10800000">
              <a:off x="8335160" y="4267200"/>
              <a:ext cx="429941" cy="1084"/>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sp>
          <p:nvSpPr>
            <p:cNvPr id="50363" name="Text Box 15">
              <a:extLst>
                <a:ext uri="{FF2B5EF4-FFF2-40B4-BE49-F238E27FC236}">
                  <a16:creationId xmlns:a16="http://schemas.microsoft.com/office/drawing/2014/main" id="{BDE8AA3B-8B2B-4C3B-9229-EC04CC8047FE}"/>
                </a:ext>
              </a:extLst>
            </p:cNvPr>
            <p:cNvSpPr txBox="1">
              <a:spLocks noChangeArrowheads="1"/>
            </p:cNvSpPr>
            <p:nvPr/>
          </p:nvSpPr>
          <p:spPr bwMode="auto">
            <a:xfrm>
              <a:off x="7304846" y="2691648"/>
              <a:ext cx="760148" cy="36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solidFill>
                    <a:srgbClr val="FF0000"/>
                  </a:solidFill>
                </a:rPr>
                <a:t>2k/ft</a:t>
              </a:r>
              <a:endParaRPr lang="en-US" altLang="en-US" sz="1400">
                <a:solidFill>
                  <a:srgbClr val="FF0000"/>
                </a:solidFill>
                <a:latin typeface="Arial" panose="020B0604020202020204" pitchFamily="34" charset="0"/>
              </a:endParaRPr>
            </a:p>
          </p:txBody>
        </p:sp>
        <p:sp>
          <p:nvSpPr>
            <p:cNvPr id="50364" name="Freeform 17">
              <a:extLst>
                <a:ext uri="{FF2B5EF4-FFF2-40B4-BE49-F238E27FC236}">
                  <a16:creationId xmlns:a16="http://schemas.microsoft.com/office/drawing/2014/main" id="{86A14305-6EF4-41F4-9E35-CE78E292557A}"/>
                </a:ext>
              </a:extLst>
            </p:cNvPr>
            <p:cNvSpPr>
              <a:spLocks/>
            </p:cNvSpPr>
            <p:nvPr/>
          </p:nvSpPr>
          <p:spPr bwMode="auto">
            <a:xfrm>
              <a:off x="6724705" y="3026824"/>
              <a:ext cx="436606" cy="174988"/>
            </a:xfrm>
            <a:custGeom>
              <a:avLst/>
              <a:gdLst>
                <a:gd name="T0" fmla="*/ 0 w 636"/>
                <a:gd name="T1" fmla="*/ 174988 h 304"/>
                <a:gd name="T2" fmla="*/ 206633 w 636"/>
                <a:gd name="T3" fmla="*/ 1727 h 304"/>
                <a:gd name="T4" fmla="*/ 436606 w 636"/>
                <a:gd name="T5" fmla="*/ 165778 h 304"/>
                <a:gd name="T6" fmla="*/ 0 60000 65536"/>
                <a:gd name="T7" fmla="*/ 0 60000 65536"/>
                <a:gd name="T8" fmla="*/ 0 60000 65536"/>
                <a:gd name="T9" fmla="*/ 0 w 636"/>
                <a:gd name="T10" fmla="*/ 0 h 304"/>
                <a:gd name="T11" fmla="*/ 636 w 636"/>
                <a:gd name="T12" fmla="*/ 304 h 304"/>
              </a:gdLst>
              <a:ahLst/>
              <a:cxnLst>
                <a:cxn ang="T6">
                  <a:pos x="T0" y="T1"/>
                </a:cxn>
                <a:cxn ang="T7">
                  <a:pos x="T2" y="T3"/>
                </a:cxn>
                <a:cxn ang="T8">
                  <a:pos x="T4" y="T5"/>
                </a:cxn>
              </a:cxnLst>
              <a:rect l="T9" t="T10" r="T11" b="T12"/>
              <a:pathLst>
                <a:path w="636" h="304">
                  <a:moveTo>
                    <a:pt x="0" y="304"/>
                  </a:moveTo>
                  <a:cubicBezTo>
                    <a:pt x="97" y="155"/>
                    <a:pt x="195" y="6"/>
                    <a:pt x="301" y="3"/>
                  </a:cubicBezTo>
                  <a:cubicBezTo>
                    <a:pt x="407" y="0"/>
                    <a:pt x="580" y="241"/>
                    <a:pt x="636" y="288"/>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0365" name="Freeform 18">
              <a:extLst>
                <a:ext uri="{FF2B5EF4-FFF2-40B4-BE49-F238E27FC236}">
                  <a16:creationId xmlns:a16="http://schemas.microsoft.com/office/drawing/2014/main" id="{E9B07D2C-0936-4AF7-B1AB-53EBF2AECB18}"/>
                </a:ext>
              </a:extLst>
            </p:cNvPr>
            <p:cNvSpPr>
              <a:spLocks/>
            </p:cNvSpPr>
            <p:nvPr/>
          </p:nvSpPr>
          <p:spPr bwMode="auto">
            <a:xfrm>
              <a:off x="7161311" y="3041624"/>
              <a:ext cx="436606" cy="174988"/>
            </a:xfrm>
            <a:custGeom>
              <a:avLst/>
              <a:gdLst>
                <a:gd name="T0" fmla="*/ 0 w 636"/>
                <a:gd name="T1" fmla="*/ 174988 h 304"/>
                <a:gd name="T2" fmla="*/ 206633 w 636"/>
                <a:gd name="T3" fmla="*/ 1727 h 304"/>
                <a:gd name="T4" fmla="*/ 436606 w 636"/>
                <a:gd name="T5" fmla="*/ 165778 h 304"/>
                <a:gd name="T6" fmla="*/ 0 60000 65536"/>
                <a:gd name="T7" fmla="*/ 0 60000 65536"/>
                <a:gd name="T8" fmla="*/ 0 60000 65536"/>
                <a:gd name="T9" fmla="*/ 0 w 636"/>
                <a:gd name="T10" fmla="*/ 0 h 304"/>
                <a:gd name="T11" fmla="*/ 636 w 636"/>
                <a:gd name="T12" fmla="*/ 304 h 304"/>
              </a:gdLst>
              <a:ahLst/>
              <a:cxnLst>
                <a:cxn ang="T6">
                  <a:pos x="T0" y="T1"/>
                </a:cxn>
                <a:cxn ang="T7">
                  <a:pos x="T2" y="T3"/>
                </a:cxn>
                <a:cxn ang="T8">
                  <a:pos x="T4" y="T5"/>
                </a:cxn>
              </a:cxnLst>
              <a:rect l="T9" t="T10" r="T11" b="T12"/>
              <a:pathLst>
                <a:path w="636" h="304">
                  <a:moveTo>
                    <a:pt x="0" y="304"/>
                  </a:moveTo>
                  <a:cubicBezTo>
                    <a:pt x="97" y="155"/>
                    <a:pt x="195" y="6"/>
                    <a:pt x="301" y="3"/>
                  </a:cubicBezTo>
                  <a:cubicBezTo>
                    <a:pt x="407" y="0"/>
                    <a:pt x="580" y="241"/>
                    <a:pt x="636" y="288"/>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0366" name="Freeform 19">
              <a:extLst>
                <a:ext uri="{FF2B5EF4-FFF2-40B4-BE49-F238E27FC236}">
                  <a16:creationId xmlns:a16="http://schemas.microsoft.com/office/drawing/2014/main" id="{E3978A4D-194D-4D9C-AB03-A75E2BC0CB48}"/>
                </a:ext>
              </a:extLst>
            </p:cNvPr>
            <p:cNvSpPr>
              <a:spLocks/>
            </p:cNvSpPr>
            <p:nvPr/>
          </p:nvSpPr>
          <p:spPr bwMode="auto">
            <a:xfrm>
              <a:off x="7597918" y="3056424"/>
              <a:ext cx="516622" cy="161059"/>
            </a:xfrm>
            <a:custGeom>
              <a:avLst/>
              <a:gdLst>
                <a:gd name="T0" fmla="*/ 0 w 636"/>
                <a:gd name="T1" fmla="*/ 161059 h 304"/>
                <a:gd name="T2" fmla="*/ 244502 w 636"/>
                <a:gd name="T3" fmla="*/ 1589 h 304"/>
                <a:gd name="T4" fmla="*/ 516622 w 636"/>
                <a:gd name="T5" fmla="*/ 152582 h 304"/>
                <a:gd name="T6" fmla="*/ 0 60000 65536"/>
                <a:gd name="T7" fmla="*/ 0 60000 65536"/>
                <a:gd name="T8" fmla="*/ 0 60000 65536"/>
                <a:gd name="T9" fmla="*/ 0 w 636"/>
                <a:gd name="T10" fmla="*/ 0 h 304"/>
                <a:gd name="T11" fmla="*/ 636 w 636"/>
                <a:gd name="T12" fmla="*/ 304 h 304"/>
              </a:gdLst>
              <a:ahLst/>
              <a:cxnLst>
                <a:cxn ang="T6">
                  <a:pos x="T0" y="T1"/>
                </a:cxn>
                <a:cxn ang="T7">
                  <a:pos x="T2" y="T3"/>
                </a:cxn>
                <a:cxn ang="T8">
                  <a:pos x="T4" y="T5"/>
                </a:cxn>
              </a:cxnLst>
              <a:rect l="T9" t="T10" r="T11" b="T12"/>
              <a:pathLst>
                <a:path w="636" h="304">
                  <a:moveTo>
                    <a:pt x="0" y="304"/>
                  </a:moveTo>
                  <a:cubicBezTo>
                    <a:pt x="97" y="155"/>
                    <a:pt x="195" y="6"/>
                    <a:pt x="301" y="3"/>
                  </a:cubicBezTo>
                  <a:cubicBezTo>
                    <a:pt x="407" y="0"/>
                    <a:pt x="580" y="241"/>
                    <a:pt x="636" y="288"/>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0367" name="Freeform 20">
              <a:extLst>
                <a:ext uri="{FF2B5EF4-FFF2-40B4-BE49-F238E27FC236}">
                  <a16:creationId xmlns:a16="http://schemas.microsoft.com/office/drawing/2014/main" id="{0F98A75A-ACA3-4F1C-9EB7-4AE285756B6A}"/>
                </a:ext>
              </a:extLst>
            </p:cNvPr>
            <p:cNvSpPr>
              <a:spLocks/>
            </p:cNvSpPr>
            <p:nvPr/>
          </p:nvSpPr>
          <p:spPr bwMode="auto">
            <a:xfrm>
              <a:off x="8131065" y="3027695"/>
              <a:ext cx="405296" cy="188918"/>
            </a:xfrm>
            <a:custGeom>
              <a:avLst/>
              <a:gdLst>
                <a:gd name="T0" fmla="*/ 0 w 636"/>
                <a:gd name="T1" fmla="*/ 188918 h 304"/>
                <a:gd name="T2" fmla="*/ 191815 w 636"/>
                <a:gd name="T3" fmla="*/ 1864 h 304"/>
                <a:gd name="T4" fmla="*/ 405296 w 636"/>
                <a:gd name="T5" fmla="*/ 178975 h 304"/>
                <a:gd name="T6" fmla="*/ 0 60000 65536"/>
                <a:gd name="T7" fmla="*/ 0 60000 65536"/>
                <a:gd name="T8" fmla="*/ 0 60000 65536"/>
                <a:gd name="T9" fmla="*/ 0 w 636"/>
                <a:gd name="T10" fmla="*/ 0 h 304"/>
                <a:gd name="T11" fmla="*/ 636 w 636"/>
                <a:gd name="T12" fmla="*/ 304 h 304"/>
              </a:gdLst>
              <a:ahLst/>
              <a:cxnLst>
                <a:cxn ang="T6">
                  <a:pos x="T0" y="T1"/>
                </a:cxn>
                <a:cxn ang="T7">
                  <a:pos x="T2" y="T3"/>
                </a:cxn>
                <a:cxn ang="T8">
                  <a:pos x="T4" y="T5"/>
                </a:cxn>
              </a:cxnLst>
              <a:rect l="T9" t="T10" r="T11" b="T12"/>
              <a:pathLst>
                <a:path w="636" h="304">
                  <a:moveTo>
                    <a:pt x="0" y="304"/>
                  </a:moveTo>
                  <a:cubicBezTo>
                    <a:pt x="97" y="155"/>
                    <a:pt x="195" y="6"/>
                    <a:pt x="301" y="3"/>
                  </a:cubicBezTo>
                  <a:cubicBezTo>
                    <a:pt x="407" y="0"/>
                    <a:pt x="580" y="241"/>
                    <a:pt x="636" y="288"/>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0368" name="Freeform 21">
              <a:extLst>
                <a:ext uri="{FF2B5EF4-FFF2-40B4-BE49-F238E27FC236}">
                  <a16:creationId xmlns:a16="http://schemas.microsoft.com/office/drawing/2014/main" id="{8D0E727D-85DD-48DE-A573-BEB437AF9427}"/>
                </a:ext>
              </a:extLst>
            </p:cNvPr>
            <p:cNvSpPr>
              <a:spLocks/>
            </p:cNvSpPr>
            <p:nvPr/>
          </p:nvSpPr>
          <p:spPr bwMode="auto">
            <a:xfrm>
              <a:off x="6903000" y="2823107"/>
              <a:ext cx="474005" cy="218518"/>
            </a:xfrm>
            <a:custGeom>
              <a:avLst/>
              <a:gdLst>
                <a:gd name="T0" fmla="*/ 0 w 545"/>
                <a:gd name="T1" fmla="*/ 218518 h 440"/>
                <a:gd name="T2" fmla="*/ 116544 w 545"/>
                <a:gd name="T3" fmla="*/ 31288 h 440"/>
                <a:gd name="T4" fmla="*/ 474005 w 545"/>
                <a:gd name="T5" fmla="*/ 31288 h 440"/>
                <a:gd name="T6" fmla="*/ 0 60000 65536"/>
                <a:gd name="T7" fmla="*/ 0 60000 65536"/>
                <a:gd name="T8" fmla="*/ 0 60000 65536"/>
                <a:gd name="T9" fmla="*/ 0 w 545"/>
                <a:gd name="T10" fmla="*/ 0 h 440"/>
                <a:gd name="T11" fmla="*/ 545 w 545"/>
                <a:gd name="T12" fmla="*/ 440 h 440"/>
              </a:gdLst>
              <a:ahLst/>
              <a:cxnLst>
                <a:cxn ang="T6">
                  <a:pos x="T0" y="T1"/>
                </a:cxn>
                <a:cxn ang="T7">
                  <a:pos x="T2" y="T3"/>
                </a:cxn>
                <a:cxn ang="T8">
                  <a:pos x="T4" y="T5"/>
                </a:cxn>
              </a:cxnLst>
              <a:rect l="T9" t="T10" r="T11" b="T12"/>
              <a:pathLst>
                <a:path w="545" h="440">
                  <a:moveTo>
                    <a:pt x="0" y="440"/>
                  </a:moveTo>
                  <a:cubicBezTo>
                    <a:pt x="21" y="283"/>
                    <a:pt x="43" y="126"/>
                    <a:pt x="134" y="63"/>
                  </a:cubicBezTo>
                  <a:cubicBezTo>
                    <a:pt x="225" y="0"/>
                    <a:pt x="477" y="63"/>
                    <a:pt x="545" y="63"/>
                  </a:cubicBezTo>
                </a:path>
              </a:pathLst>
            </a:custGeom>
            <a:noFill/>
            <a:ln w="9525">
              <a:solidFill>
                <a:srgbClr val="FF0000"/>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0369" name="Text Box 22">
              <a:extLst>
                <a:ext uri="{FF2B5EF4-FFF2-40B4-BE49-F238E27FC236}">
                  <a16:creationId xmlns:a16="http://schemas.microsoft.com/office/drawing/2014/main" id="{6445CDEB-D9F1-42E0-9009-F3FDE067F3C7}"/>
                </a:ext>
              </a:extLst>
            </p:cNvPr>
            <p:cNvSpPr txBox="1">
              <a:spLocks noChangeArrowheads="1"/>
            </p:cNvSpPr>
            <p:nvPr/>
          </p:nvSpPr>
          <p:spPr bwMode="auto">
            <a:xfrm>
              <a:off x="8472000" y="3967931"/>
              <a:ext cx="393990" cy="36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t>D</a:t>
              </a:r>
              <a:endParaRPr lang="en-US" altLang="en-US" sz="1400">
                <a:latin typeface="Arial" panose="020B0604020202020204" pitchFamily="34" charset="0"/>
              </a:endParaRPr>
            </a:p>
          </p:txBody>
        </p:sp>
        <p:sp>
          <p:nvSpPr>
            <p:cNvPr id="50370" name="Text Box 23">
              <a:extLst>
                <a:ext uri="{FF2B5EF4-FFF2-40B4-BE49-F238E27FC236}">
                  <a16:creationId xmlns:a16="http://schemas.microsoft.com/office/drawing/2014/main" id="{7F687E92-4415-44A1-9FE3-8699FA856765}"/>
                </a:ext>
              </a:extLst>
            </p:cNvPr>
            <p:cNvSpPr txBox="1">
              <a:spLocks noChangeArrowheads="1"/>
            </p:cNvSpPr>
            <p:nvPr/>
          </p:nvSpPr>
          <p:spPr bwMode="auto">
            <a:xfrm>
              <a:off x="6465659" y="2302223"/>
              <a:ext cx="393990" cy="36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t>E</a:t>
              </a:r>
              <a:endParaRPr lang="en-US" altLang="en-US" sz="1400">
                <a:latin typeface="Arial" panose="020B0604020202020204" pitchFamily="34" charset="0"/>
              </a:endParaRPr>
            </a:p>
          </p:txBody>
        </p:sp>
        <p:cxnSp>
          <p:nvCxnSpPr>
            <p:cNvPr id="50371" name="AutoShape 24">
              <a:extLst>
                <a:ext uri="{FF2B5EF4-FFF2-40B4-BE49-F238E27FC236}">
                  <a16:creationId xmlns:a16="http://schemas.microsoft.com/office/drawing/2014/main" id="{54EBCE77-57DB-433B-9C82-7C3245AD4F2E}"/>
                </a:ext>
              </a:extLst>
            </p:cNvPr>
            <p:cNvCxnSpPr>
              <a:cxnSpLocks noChangeShapeType="1"/>
            </p:cNvCxnSpPr>
            <p:nvPr/>
          </p:nvCxnSpPr>
          <p:spPr bwMode="auto">
            <a:xfrm flipV="1">
              <a:off x="6312332" y="3657600"/>
              <a:ext cx="387902" cy="0"/>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sp>
          <p:nvSpPr>
            <p:cNvPr id="50372" name="Text Box 25">
              <a:extLst>
                <a:ext uri="{FF2B5EF4-FFF2-40B4-BE49-F238E27FC236}">
                  <a16:creationId xmlns:a16="http://schemas.microsoft.com/office/drawing/2014/main" id="{53833FB3-AACB-4BEF-8A4F-73B036359B5A}"/>
                </a:ext>
              </a:extLst>
            </p:cNvPr>
            <p:cNvSpPr txBox="1">
              <a:spLocks noChangeArrowheads="1"/>
            </p:cNvSpPr>
            <p:nvPr/>
          </p:nvSpPr>
          <p:spPr bwMode="auto">
            <a:xfrm>
              <a:off x="5972959" y="3581401"/>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solidFill>
                    <a:srgbClr val="FF0000"/>
                  </a:solidFill>
                </a:rPr>
                <a:t>10k</a:t>
              </a:r>
              <a:endParaRPr lang="en-US" altLang="en-US" sz="1400">
                <a:solidFill>
                  <a:srgbClr val="FF0000"/>
                </a:solidFill>
                <a:latin typeface="Arial" panose="020B0604020202020204" pitchFamily="34" charset="0"/>
              </a:endParaRPr>
            </a:p>
          </p:txBody>
        </p:sp>
        <p:sp>
          <p:nvSpPr>
            <p:cNvPr id="50373" name="Text Box 26">
              <a:extLst>
                <a:ext uri="{FF2B5EF4-FFF2-40B4-BE49-F238E27FC236}">
                  <a16:creationId xmlns:a16="http://schemas.microsoft.com/office/drawing/2014/main" id="{A1D78AD9-EBE0-4929-AC37-A283CF9A1039}"/>
                </a:ext>
              </a:extLst>
            </p:cNvPr>
            <p:cNvSpPr txBox="1">
              <a:spLocks noChangeArrowheads="1"/>
            </p:cNvSpPr>
            <p:nvPr/>
          </p:nvSpPr>
          <p:spPr bwMode="auto">
            <a:xfrm>
              <a:off x="6353959" y="3733800"/>
              <a:ext cx="649691" cy="36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t>8ft</a:t>
              </a:r>
              <a:endParaRPr lang="en-US" altLang="en-US" sz="1400">
                <a:latin typeface="Arial" panose="020B0604020202020204" pitchFamily="34" charset="0"/>
              </a:endParaRPr>
            </a:p>
          </p:txBody>
        </p:sp>
        <p:sp>
          <p:nvSpPr>
            <p:cNvPr id="50374" name="Text Box 27">
              <a:extLst>
                <a:ext uri="{FF2B5EF4-FFF2-40B4-BE49-F238E27FC236}">
                  <a16:creationId xmlns:a16="http://schemas.microsoft.com/office/drawing/2014/main" id="{8FC57F08-ECC2-481B-A916-40B97E4280C9}"/>
                </a:ext>
              </a:extLst>
            </p:cNvPr>
            <p:cNvSpPr txBox="1">
              <a:spLocks noChangeAspect="1" noChangeArrowheads="1"/>
            </p:cNvSpPr>
            <p:nvPr/>
          </p:nvSpPr>
          <p:spPr bwMode="auto">
            <a:xfrm>
              <a:off x="7239000" y="3200401"/>
              <a:ext cx="562759" cy="31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t>20ft</a:t>
              </a:r>
              <a:endParaRPr lang="en-US" altLang="en-US" sz="1400">
                <a:latin typeface="Arial" panose="020B0604020202020204" pitchFamily="34" charset="0"/>
              </a:endParaRPr>
            </a:p>
          </p:txBody>
        </p:sp>
        <p:sp>
          <p:nvSpPr>
            <p:cNvPr id="50375" name="Text Box 28">
              <a:extLst>
                <a:ext uri="{FF2B5EF4-FFF2-40B4-BE49-F238E27FC236}">
                  <a16:creationId xmlns:a16="http://schemas.microsoft.com/office/drawing/2014/main" id="{1D1E49A6-B308-4683-A8A7-FC083A163789}"/>
                </a:ext>
              </a:extLst>
            </p:cNvPr>
            <p:cNvSpPr txBox="1">
              <a:spLocks noChangeArrowheads="1"/>
            </p:cNvSpPr>
            <p:nvPr/>
          </p:nvSpPr>
          <p:spPr bwMode="auto">
            <a:xfrm>
              <a:off x="6426230" y="2913648"/>
              <a:ext cx="393990" cy="36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t>B</a:t>
              </a:r>
              <a:endParaRPr lang="en-US" altLang="en-US" sz="1400">
                <a:latin typeface="Arial" panose="020B0604020202020204" pitchFamily="34" charset="0"/>
              </a:endParaRPr>
            </a:p>
          </p:txBody>
        </p:sp>
        <p:sp>
          <p:nvSpPr>
            <p:cNvPr id="50376" name="Text Box 29">
              <a:extLst>
                <a:ext uri="{FF2B5EF4-FFF2-40B4-BE49-F238E27FC236}">
                  <a16:creationId xmlns:a16="http://schemas.microsoft.com/office/drawing/2014/main" id="{E83D307C-6003-42A9-95AC-1CC3BB10A69F}"/>
                </a:ext>
              </a:extLst>
            </p:cNvPr>
            <p:cNvSpPr txBox="1">
              <a:spLocks noChangeArrowheads="1"/>
            </p:cNvSpPr>
            <p:nvPr/>
          </p:nvSpPr>
          <p:spPr bwMode="auto">
            <a:xfrm>
              <a:off x="8433732" y="2958048"/>
              <a:ext cx="393990" cy="36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t>C</a:t>
              </a:r>
              <a:endParaRPr lang="en-US" altLang="en-US" sz="1400">
                <a:latin typeface="Arial" panose="020B0604020202020204" pitchFamily="34" charset="0"/>
              </a:endParaRPr>
            </a:p>
          </p:txBody>
        </p:sp>
        <p:sp>
          <p:nvSpPr>
            <p:cNvPr id="50377" name="Text Box 30">
              <a:extLst>
                <a:ext uri="{FF2B5EF4-FFF2-40B4-BE49-F238E27FC236}">
                  <a16:creationId xmlns:a16="http://schemas.microsoft.com/office/drawing/2014/main" id="{4011CF8B-7019-42D2-887E-4ECBC0EFC9DE}"/>
                </a:ext>
              </a:extLst>
            </p:cNvPr>
            <p:cNvSpPr txBox="1">
              <a:spLocks noChangeArrowheads="1"/>
            </p:cNvSpPr>
            <p:nvPr/>
          </p:nvSpPr>
          <p:spPr bwMode="auto">
            <a:xfrm>
              <a:off x="6659885" y="4000143"/>
              <a:ext cx="393990" cy="36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t>A</a:t>
              </a:r>
              <a:endParaRPr lang="en-US" altLang="en-US" sz="1400">
                <a:latin typeface="Arial" panose="020B0604020202020204" pitchFamily="34" charset="0"/>
              </a:endParaRPr>
            </a:p>
          </p:txBody>
        </p:sp>
        <p:cxnSp>
          <p:nvCxnSpPr>
            <p:cNvPr id="50378" name="AutoShape 31">
              <a:extLst>
                <a:ext uri="{FF2B5EF4-FFF2-40B4-BE49-F238E27FC236}">
                  <a16:creationId xmlns:a16="http://schemas.microsoft.com/office/drawing/2014/main" id="{459F70D6-8C12-448D-ACDE-BE264449F01E}"/>
                </a:ext>
              </a:extLst>
            </p:cNvPr>
            <p:cNvCxnSpPr>
              <a:cxnSpLocks noChangeShapeType="1"/>
            </p:cNvCxnSpPr>
            <p:nvPr/>
          </p:nvCxnSpPr>
          <p:spPr bwMode="auto">
            <a:xfrm>
              <a:off x="6899366" y="2459200"/>
              <a:ext cx="0" cy="1392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0379" name="AutoShape 32">
              <a:extLst>
                <a:ext uri="{FF2B5EF4-FFF2-40B4-BE49-F238E27FC236}">
                  <a16:creationId xmlns:a16="http://schemas.microsoft.com/office/drawing/2014/main" id="{EE6F2B7D-3BF3-4956-B22D-FC3B2D3F1439}"/>
                </a:ext>
              </a:extLst>
            </p:cNvPr>
            <p:cNvCxnSpPr>
              <a:cxnSpLocks noChangeShapeType="1"/>
            </p:cNvCxnSpPr>
            <p:nvPr/>
          </p:nvCxnSpPr>
          <p:spPr bwMode="auto">
            <a:xfrm>
              <a:off x="6522771" y="2321647"/>
              <a:ext cx="376595" cy="1588"/>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sp>
          <p:nvSpPr>
            <p:cNvPr id="50380" name="Text Box 36">
              <a:extLst>
                <a:ext uri="{FF2B5EF4-FFF2-40B4-BE49-F238E27FC236}">
                  <a16:creationId xmlns:a16="http://schemas.microsoft.com/office/drawing/2014/main" id="{69D7BCCB-E385-4785-9B10-327187125506}"/>
                </a:ext>
              </a:extLst>
            </p:cNvPr>
            <p:cNvSpPr txBox="1">
              <a:spLocks noChangeArrowheads="1"/>
            </p:cNvSpPr>
            <p:nvPr/>
          </p:nvSpPr>
          <p:spPr bwMode="auto">
            <a:xfrm>
              <a:off x="5966034" y="2937165"/>
              <a:ext cx="533400" cy="28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solidFill>
                    <a:srgbClr val="FF0000"/>
                  </a:solidFill>
                </a:rPr>
                <a:t>15k</a:t>
              </a:r>
              <a:endParaRPr lang="en-US" altLang="en-US" sz="1400">
                <a:solidFill>
                  <a:srgbClr val="FF0000"/>
                </a:solidFill>
                <a:latin typeface="Arial" panose="020B0604020202020204" pitchFamily="34" charset="0"/>
              </a:endParaRPr>
            </a:p>
          </p:txBody>
        </p:sp>
        <p:cxnSp>
          <p:nvCxnSpPr>
            <p:cNvPr id="45" name="Straight Arrow Connector 44">
              <a:extLst>
                <a:ext uri="{FF2B5EF4-FFF2-40B4-BE49-F238E27FC236}">
                  <a16:creationId xmlns:a16="http://schemas.microsoft.com/office/drawing/2014/main" id="{2FF8167F-B097-4EF8-9783-1A1506F240B7}"/>
                </a:ext>
              </a:extLst>
            </p:cNvPr>
            <p:cNvCxnSpPr/>
            <p:nvPr/>
          </p:nvCxnSpPr>
          <p:spPr>
            <a:xfrm>
              <a:off x="6277311" y="3200475"/>
              <a:ext cx="422447"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382" name="Text Box 36">
              <a:extLst>
                <a:ext uri="{FF2B5EF4-FFF2-40B4-BE49-F238E27FC236}">
                  <a16:creationId xmlns:a16="http://schemas.microsoft.com/office/drawing/2014/main" id="{22BFF1A7-8E38-43DC-9399-42B8D7EACEB6}"/>
                </a:ext>
              </a:extLst>
            </p:cNvPr>
            <p:cNvSpPr txBox="1">
              <a:spLocks noChangeArrowheads="1"/>
            </p:cNvSpPr>
            <p:nvPr/>
          </p:nvSpPr>
          <p:spPr bwMode="auto">
            <a:xfrm>
              <a:off x="6222340" y="2514601"/>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t>12ft</a:t>
              </a:r>
              <a:endParaRPr lang="en-US" altLang="en-US" sz="1400">
                <a:latin typeface="Arial" panose="020B0604020202020204" pitchFamily="34" charset="0"/>
              </a:endParaRPr>
            </a:p>
          </p:txBody>
        </p:sp>
      </p:grpSp>
      <p:graphicFrame>
        <p:nvGraphicFramePr>
          <p:cNvPr id="40" name="Table 39">
            <a:extLst>
              <a:ext uri="{FF2B5EF4-FFF2-40B4-BE49-F238E27FC236}">
                <a16:creationId xmlns:a16="http://schemas.microsoft.com/office/drawing/2014/main" id="{56BE271C-8AA6-4178-ABE7-B50F7E6B9CD5}"/>
              </a:ext>
            </a:extLst>
          </p:cNvPr>
          <p:cNvGraphicFramePr>
            <a:graphicFrameLocks noGrp="1"/>
          </p:cNvGraphicFramePr>
          <p:nvPr/>
        </p:nvGraphicFramePr>
        <p:xfrm>
          <a:off x="2514600" y="3048000"/>
          <a:ext cx="6248400" cy="741363"/>
        </p:xfrm>
        <a:graphic>
          <a:graphicData uri="http://schemas.openxmlformats.org/drawingml/2006/table">
            <a:tbl>
              <a:tblPr firstRow="1" bandRow="1">
                <a:tableStyleId>{5940675A-B579-460E-94D1-54222C63F5DA}</a:tableStyleId>
              </a:tblPr>
              <a:tblGrid>
                <a:gridCol w="480645">
                  <a:extLst>
                    <a:ext uri="{9D8B030D-6E8A-4147-A177-3AD203B41FA5}">
                      <a16:colId xmlns:a16="http://schemas.microsoft.com/office/drawing/2014/main" val="20000"/>
                    </a:ext>
                  </a:extLst>
                </a:gridCol>
                <a:gridCol w="769035">
                  <a:extLst>
                    <a:ext uri="{9D8B030D-6E8A-4147-A177-3AD203B41FA5}">
                      <a16:colId xmlns:a16="http://schemas.microsoft.com/office/drawing/2014/main" val="20001"/>
                    </a:ext>
                  </a:extLst>
                </a:gridCol>
                <a:gridCol w="624840">
                  <a:extLst>
                    <a:ext uri="{9D8B030D-6E8A-4147-A177-3AD203B41FA5}">
                      <a16:colId xmlns:a16="http://schemas.microsoft.com/office/drawing/2014/main" val="20002"/>
                    </a:ext>
                  </a:extLst>
                </a:gridCol>
                <a:gridCol w="624840">
                  <a:extLst>
                    <a:ext uri="{9D8B030D-6E8A-4147-A177-3AD203B41FA5}">
                      <a16:colId xmlns:a16="http://schemas.microsoft.com/office/drawing/2014/main" val="20003"/>
                    </a:ext>
                  </a:extLst>
                </a:gridCol>
                <a:gridCol w="624840">
                  <a:extLst>
                    <a:ext uri="{9D8B030D-6E8A-4147-A177-3AD203B41FA5}">
                      <a16:colId xmlns:a16="http://schemas.microsoft.com/office/drawing/2014/main" val="20004"/>
                    </a:ext>
                  </a:extLst>
                </a:gridCol>
                <a:gridCol w="624840">
                  <a:extLst>
                    <a:ext uri="{9D8B030D-6E8A-4147-A177-3AD203B41FA5}">
                      <a16:colId xmlns:a16="http://schemas.microsoft.com/office/drawing/2014/main" val="20005"/>
                    </a:ext>
                  </a:extLst>
                </a:gridCol>
                <a:gridCol w="624840">
                  <a:extLst>
                    <a:ext uri="{9D8B030D-6E8A-4147-A177-3AD203B41FA5}">
                      <a16:colId xmlns:a16="http://schemas.microsoft.com/office/drawing/2014/main" val="20006"/>
                    </a:ext>
                  </a:extLst>
                </a:gridCol>
                <a:gridCol w="624840">
                  <a:extLst>
                    <a:ext uri="{9D8B030D-6E8A-4147-A177-3AD203B41FA5}">
                      <a16:colId xmlns:a16="http://schemas.microsoft.com/office/drawing/2014/main" val="20007"/>
                    </a:ext>
                  </a:extLst>
                </a:gridCol>
                <a:gridCol w="624840">
                  <a:extLst>
                    <a:ext uri="{9D8B030D-6E8A-4147-A177-3AD203B41FA5}">
                      <a16:colId xmlns:a16="http://schemas.microsoft.com/office/drawing/2014/main" val="20008"/>
                    </a:ext>
                  </a:extLst>
                </a:gridCol>
                <a:gridCol w="624840">
                  <a:extLst>
                    <a:ext uri="{9D8B030D-6E8A-4147-A177-3AD203B41FA5}">
                      <a16:colId xmlns:a16="http://schemas.microsoft.com/office/drawing/2014/main" val="20009"/>
                    </a:ext>
                  </a:extLst>
                </a:gridCol>
              </a:tblGrid>
              <a:tr h="370682">
                <a:tc>
                  <a:txBody>
                    <a:bodyPr/>
                    <a:lstStyle/>
                    <a:p>
                      <a:pPr marL="0"/>
                      <a:endParaRPr lang="en-US" sz="1200" dirty="0"/>
                    </a:p>
                  </a:txBody>
                  <a:tcPr marT="45700" marB="45700"/>
                </a:tc>
                <a:tc>
                  <a:txBody>
                    <a:bodyPr/>
                    <a:lstStyle/>
                    <a:p>
                      <a:pPr marL="0"/>
                      <a:r>
                        <a:rPr lang="en-US" sz="1800" dirty="0"/>
                        <a:t>Joint</a:t>
                      </a:r>
                    </a:p>
                  </a:txBody>
                  <a:tcPr marT="45700" marB="45700"/>
                </a:tc>
                <a:tc>
                  <a:txBody>
                    <a:bodyPr/>
                    <a:lstStyle/>
                    <a:p>
                      <a:pPr marL="0" algn="ctr"/>
                      <a:r>
                        <a:rPr lang="en-US" sz="1800" dirty="0"/>
                        <a:t>A</a:t>
                      </a:r>
                    </a:p>
                  </a:txBody>
                  <a:tcPr marT="45700" marB="45700"/>
                </a:tc>
                <a:tc gridSpan="3">
                  <a:txBody>
                    <a:bodyPr/>
                    <a:lstStyle/>
                    <a:p>
                      <a:pPr marL="0" algn="ctr"/>
                      <a:r>
                        <a:rPr lang="en-US" sz="1800" dirty="0"/>
                        <a:t>B</a:t>
                      </a:r>
                    </a:p>
                  </a:txBody>
                  <a:tcPr marT="45700" marB="45700"/>
                </a:tc>
                <a:tc hMerge="1">
                  <a:txBody>
                    <a:bodyPr/>
                    <a:lstStyle/>
                    <a:p>
                      <a:endParaRPr lang="en-US"/>
                    </a:p>
                  </a:txBody>
                  <a:tcPr/>
                </a:tc>
                <a:tc hMerge="1">
                  <a:txBody>
                    <a:bodyPr/>
                    <a:lstStyle/>
                    <a:p>
                      <a:pPr marL="0" algn="ctr"/>
                      <a:endParaRPr lang="en-US" sz="1200" dirty="0"/>
                    </a:p>
                  </a:txBody>
                  <a:tcPr/>
                </a:tc>
                <a:tc gridSpan="2">
                  <a:txBody>
                    <a:bodyPr/>
                    <a:lstStyle/>
                    <a:p>
                      <a:pPr marL="0" algn="ctr"/>
                      <a:r>
                        <a:rPr lang="en-US" sz="1800" dirty="0"/>
                        <a:t>C</a:t>
                      </a:r>
                    </a:p>
                  </a:txBody>
                  <a:tcPr marT="45700" marB="45700"/>
                </a:tc>
                <a:tc hMerge="1">
                  <a:txBody>
                    <a:bodyPr/>
                    <a:lstStyle/>
                    <a:p>
                      <a:pPr marL="0" algn="ctr"/>
                      <a:endParaRPr lang="en-US" sz="1200" dirty="0"/>
                    </a:p>
                  </a:txBody>
                  <a:tcPr/>
                </a:tc>
                <a:tc>
                  <a:txBody>
                    <a:bodyPr/>
                    <a:lstStyle/>
                    <a:p>
                      <a:pPr marL="0" algn="ctr"/>
                      <a:r>
                        <a:rPr lang="en-US" sz="1800" dirty="0"/>
                        <a:t>D</a:t>
                      </a:r>
                    </a:p>
                  </a:txBody>
                  <a:tcPr marT="45700" marB="45700"/>
                </a:tc>
                <a:tc>
                  <a:txBody>
                    <a:bodyPr/>
                    <a:lstStyle/>
                    <a:p>
                      <a:pPr marL="0" algn="ctr"/>
                      <a:r>
                        <a:rPr lang="en-US" sz="1800" dirty="0"/>
                        <a:t>E</a:t>
                      </a:r>
                    </a:p>
                  </a:txBody>
                  <a:tcPr marT="45700" marB="45700"/>
                </a:tc>
                <a:extLst>
                  <a:ext uri="{0D108BD9-81ED-4DB2-BD59-A6C34878D82A}">
                    <a16:rowId xmlns:a16="http://schemas.microsoft.com/office/drawing/2014/main" val="10000"/>
                  </a:ext>
                </a:extLst>
              </a:tr>
              <a:tr h="370682">
                <a:tc>
                  <a:txBody>
                    <a:bodyPr/>
                    <a:lstStyle/>
                    <a:p>
                      <a:endParaRPr lang="en-US" sz="1200" dirty="0"/>
                    </a:p>
                  </a:txBody>
                  <a:tcPr marT="45700" marB="45700"/>
                </a:tc>
                <a:tc>
                  <a:txBody>
                    <a:bodyPr/>
                    <a:lstStyle/>
                    <a:p>
                      <a:pPr lvl="0" algn="l"/>
                      <a:r>
                        <a:rPr lang="en-US" sz="1800" dirty="0" err="1">
                          <a:solidFill>
                            <a:srgbClr val="FF0000"/>
                          </a:solidFill>
                        </a:rPr>
                        <a:t>Mem</a:t>
                      </a:r>
                      <a:endParaRPr lang="en-US" sz="1800" dirty="0">
                        <a:solidFill>
                          <a:srgbClr val="FF0000"/>
                        </a:solidFill>
                      </a:endParaRPr>
                    </a:p>
                  </a:txBody>
                  <a:tcPr marT="45700" marB="45700"/>
                </a:tc>
                <a:tc>
                  <a:txBody>
                    <a:bodyPr/>
                    <a:lstStyle/>
                    <a:p>
                      <a:pPr algn="ctr"/>
                      <a:r>
                        <a:rPr lang="en-US" sz="1800" dirty="0">
                          <a:solidFill>
                            <a:srgbClr val="FF0000"/>
                          </a:solidFill>
                        </a:rPr>
                        <a:t>AB</a:t>
                      </a:r>
                    </a:p>
                  </a:txBody>
                  <a:tcPr marT="45700" marB="45700"/>
                </a:tc>
                <a:tc>
                  <a:txBody>
                    <a:bodyPr/>
                    <a:lstStyle/>
                    <a:p>
                      <a:pPr algn="ctr"/>
                      <a:r>
                        <a:rPr lang="en-US" sz="1800" dirty="0">
                          <a:solidFill>
                            <a:srgbClr val="FF0000"/>
                          </a:solidFill>
                        </a:rPr>
                        <a:t>BA</a:t>
                      </a:r>
                    </a:p>
                  </a:txBody>
                  <a:tcPr marT="45700" marB="45700"/>
                </a:tc>
                <a:tc>
                  <a:txBody>
                    <a:bodyPr/>
                    <a:lstStyle/>
                    <a:p>
                      <a:pPr algn="ctr"/>
                      <a:r>
                        <a:rPr lang="en-US" sz="1800" dirty="0">
                          <a:solidFill>
                            <a:srgbClr val="FF0000"/>
                          </a:solidFill>
                        </a:rPr>
                        <a:t>BE</a:t>
                      </a:r>
                    </a:p>
                  </a:txBody>
                  <a:tcPr marT="45700" marB="45700"/>
                </a:tc>
                <a:tc>
                  <a:txBody>
                    <a:bodyPr/>
                    <a:lstStyle/>
                    <a:p>
                      <a:pPr algn="ctr"/>
                      <a:r>
                        <a:rPr lang="en-US" sz="1800" dirty="0">
                          <a:solidFill>
                            <a:srgbClr val="FF0000"/>
                          </a:solidFill>
                        </a:rPr>
                        <a:t>BC</a:t>
                      </a:r>
                    </a:p>
                  </a:txBody>
                  <a:tcPr marT="45700" marB="45700"/>
                </a:tc>
                <a:tc>
                  <a:txBody>
                    <a:bodyPr/>
                    <a:lstStyle/>
                    <a:p>
                      <a:pPr algn="ctr"/>
                      <a:r>
                        <a:rPr lang="en-US" sz="1800" dirty="0">
                          <a:solidFill>
                            <a:srgbClr val="FF0000"/>
                          </a:solidFill>
                        </a:rPr>
                        <a:t>CB</a:t>
                      </a:r>
                    </a:p>
                  </a:txBody>
                  <a:tcPr marT="45700" marB="45700"/>
                </a:tc>
                <a:tc>
                  <a:txBody>
                    <a:bodyPr/>
                    <a:lstStyle/>
                    <a:p>
                      <a:pPr algn="ctr"/>
                      <a:r>
                        <a:rPr lang="en-US" sz="1800" dirty="0">
                          <a:solidFill>
                            <a:srgbClr val="FF0000"/>
                          </a:solidFill>
                        </a:rPr>
                        <a:t>CD</a:t>
                      </a:r>
                    </a:p>
                  </a:txBody>
                  <a:tcPr marT="45700" marB="45700"/>
                </a:tc>
                <a:tc>
                  <a:txBody>
                    <a:bodyPr/>
                    <a:lstStyle/>
                    <a:p>
                      <a:pPr algn="ctr"/>
                      <a:r>
                        <a:rPr lang="en-US" sz="1800" dirty="0">
                          <a:solidFill>
                            <a:srgbClr val="FF0000"/>
                          </a:solidFill>
                        </a:rPr>
                        <a:t>DC</a:t>
                      </a:r>
                    </a:p>
                  </a:txBody>
                  <a:tcPr marT="45700" marB="45700"/>
                </a:tc>
                <a:tc>
                  <a:txBody>
                    <a:bodyPr/>
                    <a:lstStyle/>
                    <a:p>
                      <a:pPr algn="ctr"/>
                      <a:r>
                        <a:rPr lang="en-US" sz="1800" dirty="0">
                          <a:solidFill>
                            <a:srgbClr val="FF0000"/>
                          </a:solidFill>
                        </a:rPr>
                        <a:t>EB</a:t>
                      </a:r>
                    </a:p>
                  </a:txBody>
                  <a:tcPr marT="45700" marB="45700"/>
                </a:tc>
                <a:extLst>
                  <a:ext uri="{0D108BD9-81ED-4DB2-BD59-A6C34878D82A}">
                    <a16:rowId xmlns:a16="http://schemas.microsoft.com/office/drawing/2014/main" val="10001"/>
                  </a:ext>
                </a:extLst>
              </a:tr>
            </a:tbl>
          </a:graphicData>
        </a:graphic>
      </p:graphicFrame>
      <p:graphicFrame>
        <p:nvGraphicFramePr>
          <p:cNvPr id="41" name="Table 40">
            <a:extLst>
              <a:ext uri="{FF2B5EF4-FFF2-40B4-BE49-F238E27FC236}">
                <a16:creationId xmlns:a16="http://schemas.microsoft.com/office/drawing/2014/main" id="{B58B1AFC-7F29-4747-933A-385CAEBDFA83}"/>
              </a:ext>
            </a:extLst>
          </p:cNvPr>
          <p:cNvGraphicFramePr>
            <a:graphicFrameLocks noGrp="1"/>
          </p:cNvGraphicFramePr>
          <p:nvPr/>
        </p:nvGraphicFramePr>
        <p:xfrm>
          <a:off x="2514600" y="3810000"/>
          <a:ext cx="6248400" cy="371475"/>
        </p:xfrm>
        <a:graphic>
          <a:graphicData uri="http://schemas.openxmlformats.org/drawingml/2006/table">
            <a:tbl>
              <a:tblPr firstRow="1" bandRow="1">
                <a:tableStyleId>{5940675A-B579-460E-94D1-54222C63F5DA}</a:tableStyleId>
              </a:tblPr>
              <a:tblGrid>
                <a:gridCol w="480645">
                  <a:extLst>
                    <a:ext uri="{9D8B030D-6E8A-4147-A177-3AD203B41FA5}">
                      <a16:colId xmlns:a16="http://schemas.microsoft.com/office/drawing/2014/main" val="20000"/>
                    </a:ext>
                  </a:extLst>
                </a:gridCol>
                <a:gridCol w="769035">
                  <a:extLst>
                    <a:ext uri="{9D8B030D-6E8A-4147-A177-3AD203B41FA5}">
                      <a16:colId xmlns:a16="http://schemas.microsoft.com/office/drawing/2014/main" val="20001"/>
                    </a:ext>
                  </a:extLst>
                </a:gridCol>
                <a:gridCol w="624840">
                  <a:extLst>
                    <a:ext uri="{9D8B030D-6E8A-4147-A177-3AD203B41FA5}">
                      <a16:colId xmlns:a16="http://schemas.microsoft.com/office/drawing/2014/main" val="20002"/>
                    </a:ext>
                  </a:extLst>
                </a:gridCol>
                <a:gridCol w="624840">
                  <a:extLst>
                    <a:ext uri="{9D8B030D-6E8A-4147-A177-3AD203B41FA5}">
                      <a16:colId xmlns:a16="http://schemas.microsoft.com/office/drawing/2014/main" val="20003"/>
                    </a:ext>
                  </a:extLst>
                </a:gridCol>
                <a:gridCol w="624840">
                  <a:extLst>
                    <a:ext uri="{9D8B030D-6E8A-4147-A177-3AD203B41FA5}">
                      <a16:colId xmlns:a16="http://schemas.microsoft.com/office/drawing/2014/main" val="20004"/>
                    </a:ext>
                  </a:extLst>
                </a:gridCol>
                <a:gridCol w="624840">
                  <a:extLst>
                    <a:ext uri="{9D8B030D-6E8A-4147-A177-3AD203B41FA5}">
                      <a16:colId xmlns:a16="http://schemas.microsoft.com/office/drawing/2014/main" val="20005"/>
                    </a:ext>
                  </a:extLst>
                </a:gridCol>
                <a:gridCol w="624840">
                  <a:extLst>
                    <a:ext uri="{9D8B030D-6E8A-4147-A177-3AD203B41FA5}">
                      <a16:colId xmlns:a16="http://schemas.microsoft.com/office/drawing/2014/main" val="20006"/>
                    </a:ext>
                  </a:extLst>
                </a:gridCol>
                <a:gridCol w="624840">
                  <a:extLst>
                    <a:ext uri="{9D8B030D-6E8A-4147-A177-3AD203B41FA5}">
                      <a16:colId xmlns:a16="http://schemas.microsoft.com/office/drawing/2014/main" val="20007"/>
                    </a:ext>
                  </a:extLst>
                </a:gridCol>
                <a:gridCol w="624840">
                  <a:extLst>
                    <a:ext uri="{9D8B030D-6E8A-4147-A177-3AD203B41FA5}">
                      <a16:colId xmlns:a16="http://schemas.microsoft.com/office/drawing/2014/main" val="20008"/>
                    </a:ext>
                  </a:extLst>
                </a:gridCol>
                <a:gridCol w="624840">
                  <a:extLst>
                    <a:ext uri="{9D8B030D-6E8A-4147-A177-3AD203B41FA5}">
                      <a16:colId xmlns:a16="http://schemas.microsoft.com/office/drawing/2014/main" val="20009"/>
                    </a:ext>
                  </a:extLst>
                </a:gridCol>
              </a:tblGrid>
              <a:tr h="371475">
                <a:tc>
                  <a:txBody>
                    <a:bodyPr/>
                    <a:lstStyle/>
                    <a:p>
                      <a:pPr algn="ctr"/>
                      <a:endParaRPr lang="en-US" sz="1200" dirty="0">
                        <a:solidFill>
                          <a:schemeClr val="bg1"/>
                        </a:solidFill>
                      </a:endParaRPr>
                    </a:p>
                  </a:txBody>
                  <a:tcPr marT="45798" marB="45798" anchor="ctr"/>
                </a:tc>
                <a:tc>
                  <a:txBody>
                    <a:bodyPr/>
                    <a:lstStyle/>
                    <a:p>
                      <a:pPr algn="ctr"/>
                      <a:r>
                        <a:rPr lang="en-US" sz="1800" dirty="0">
                          <a:solidFill>
                            <a:schemeClr val="tx1"/>
                          </a:solidFill>
                        </a:rPr>
                        <a:t>K</a:t>
                      </a:r>
                    </a:p>
                  </a:txBody>
                  <a:tcPr marT="45798" marB="45798" anchor="ctr"/>
                </a:tc>
                <a:tc>
                  <a:txBody>
                    <a:bodyPr/>
                    <a:lstStyle/>
                    <a:p>
                      <a:pPr algn="ctr"/>
                      <a:r>
                        <a:rPr lang="en-US" sz="1800" dirty="0">
                          <a:solidFill>
                            <a:schemeClr val="tx1"/>
                          </a:solidFill>
                        </a:rPr>
                        <a:t>4</a:t>
                      </a:r>
                    </a:p>
                  </a:txBody>
                  <a:tcPr marT="45798" marB="45798" anchor="ctr"/>
                </a:tc>
                <a:tc>
                  <a:txBody>
                    <a:bodyPr/>
                    <a:lstStyle/>
                    <a:p>
                      <a:pPr algn="ctr"/>
                      <a:r>
                        <a:rPr lang="en-US" sz="1800" dirty="0">
                          <a:solidFill>
                            <a:schemeClr val="tx1"/>
                          </a:solidFill>
                        </a:rPr>
                        <a:t>4</a:t>
                      </a:r>
                    </a:p>
                  </a:txBody>
                  <a:tcPr marT="45798" marB="45798" anchor="ctr"/>
                </a:tc>
                <a:tc>
                  <a:txBody>
                    <a:bodyPr/>
                    <a:lstStyle/>
                    <a:p>
                      <a:pPr algn="ctr"/>
                      <a:r>
                        <a:rPr lang="en-US" sz="1800" dirty="0">
                          <a:solidFill>
                            <a:schemeClr val="tx1"/>
                          </a:solidFill>
                        </a:rPr>
                        <a:t>5</a:t>
                      </a:r>
                    </a:p>
                  </a:txBody>
                  <a:tcPr marT="45798" marB="45798" anchor="ctr"/>
                </a:tc>
                <a:tc>
                  <a:txBody>
                    <a:bodyPr/>
                    <a:lstStyle/>
                    <a:p>
                      <a:pPr algn="ctr"/>
                      <a:r>
                        <a:rPr lang="en-US" sz="1800" dirty="0">
                          <a:solidFill>
                            <a:schemeClr val="tx1"/>
                          </a:solidFill>
                        </a:rPr>
                        <a:t>3</a:t>
                      </a:r>
                    </a:p>
                  </a:txBody>
                  <a:tcPr marT="45798" marB="45798" anchor="ctr"/>
                </a:tc>
                <a:tc>
                  <a:txBody>
                    <a:bodyPr/>
                    <a:lstStyle/>
                    <a:p>
                      <a:pPr algn="ctr"/>
                      <a:r>
                        <a:rPr lang="en-US" sz="1800" dirty="0">
                          <a:solidFill>
                            <a:schemeClr val="tx1"/>
                          </a:solidFill>
                        </a:rPr>
                        <a:t>3</a:t>
                      </a:r>
                    </a:p>
                  </a:txBody>
                  <a:tcPr marT="45798" marB="45798" anchor="ctr"/>
                </a:tc>
                <a:tc>
                  <a:txBody>
                    <a:bodyPr/>
                    <a:lstStyle/>
                    <a:p>
                      <a:pPr algn="ctr"/>
                      <a:r>
                        <a:rPr lang="en-US" sz="1800" dirty="0">
                          <a:solidFill>
                            <a:schemeClr val="tx1"/>
                          </a:solidFill>
                        </a:rPr>
                        <a:t>4</a:t>
                      </a:r>
                    </a:p>
                  </a:txBody>
                  <a:tcPr marT="45798" marB="45798" anchor="ctr"/>
                </a:tc>
                <a:tc>
                  <a:txBody>
                    <a:bodyPr/>
                    <a:lstStyle/>
                    <a:p>
                      <a:pPr algn="ctr"/>
                      <a:r>
                        <a:rPr lang="en-US" sz="1800" dirty="0">
                          <a:solidFill>
                            <a:schemeClr val="tx1"/>
                          </a:solidFill>
                        </a:rPr>
                        <a:t>4</a:t>
                      </a:r>
                    </a:p>
                  </a:txBody>
                  <a:tcPr marT="45798" marB="45798" anchor="ctr"/>
                </a:tc>
                <a:tc>
                  <a:txBody>
                    <a:bodyPr/>
                    <a:lstStyle/>
                    <a:p>
                      <a:pPr algn="ctr"/>
                      <a:r>
                        <a:rPr lang="en-US" sz="1800" dirty="0">
                          <a:solidFill>
                            <a:schemeClr val="tx1"/>
                          </a:solidFill>
                        </a:rPr>
                        <a:t>5</a:t>
                      </a:r>
                    </a:p>
                  </a:txBody>
                  <a:tcPr marT="45798" marB="45798" anchor="ctr"/>
                </a:tc>
                <a:extLst>
                  <a:ext uri="{0D108BD9-81ED-4DB2-BD59-A6C34878D82A}">
                    <a16:rowId xmlns:a16="http://schemas.microsoft.com/office/drawing/2014/main" val="10000"/>
                  </a:ext>
                </a:extLst>
              </a:tr>
            </a:tbl>
          </a:graphicData>
        </a:graphic>
      </p:graphicFrame>
      <p:graphicFrame>
        <p:nvGraphicFramePr>
          <p:cNvPr id="42" name="Table 41">
            <a:extLst>
              <a:ext uri="{FF2B5EF4-FFF2-40B4-BE49-F238E27FC236}">
                <a16:creationId xmlns:a16="http://schemas.microsoft.com/office/drawing/2014/main" id="{D34C2C0A-AF12-4811-B741-24B1A56BC5F6}"/>
              </a:ext>
            </a:extLst>
          </p:cNvPr>
          <p:cNvGraphicFramePr>
            <a:graphicFrameLocks noGrp="1"/>
          </p:cNvGraphicFramePr>
          <p:nvPr/>
        </p:nvGraphicFramePr>
        <p:xfrm>
          <a:off x="2514600" y="4191000"/>
          <a:ext cx="6248400" cy="371475"/>
        </p:xfrm>
        <a:graphic>
          <a:graphicData uri="http://schemas.openxmlformats.org/drawingml/2006/table">
            <a:tbl>
              <a:tblPr firstRow="1" bandRow="1">
                <a:tableStyleId>{5940675A-B579-460E-94D1-54222C63F5DA}</a:tableStyleId>
              </a:tblPr>
              <a:tblGrid>
                <a:gridCol w="480645">
                  <a:extLst>
                    <a:ext uri="{9D8B030D-6E8A-4147-A177-3AD203B41FA5}">
                      <a16:colId xmlns:a16="http://schemas.microsoft.com/office/drawing/2014/main" val="20000"/>
                    </a:ext>
                  </a:extLst>
                </a:gridCol>
                <a:gridCol w="769035">
                  <a:extLst>
                    <a:ext uri="{9D8B030D-6E8A-4147-A177-3AD203B41FA5}">
                      <a16:colId xmlns:a16="http://schemas.microsoft.com/office/drawing/2014/main" val="20001"/>
                    </a:ext>
                  </a:extLst>
                </a:gridCol>
                <a:gridCol w="624840">
                  <a:extLst>
                    <a:ext uri="{9D8B030D-6E8A-4147-A177-3AD203B41FA5}">
                      <a16:colId xmlns:a16="http://schemas.microsoft.com/office/drawing/2014/main" val="20002"/>
                    </a:ext>
                  </a:extLst>
                </a:gridCol>
                <a:gridCol w="624840">
                  <a:extLst>
                    <a:ext uri="{9D8B030D-6E8A-4147-A177-3AD203B41FA5}">
                      <a16:colId xmlns:a16="http://schemas.microsoft.com/office/drawing/2014/main" val="20003"/>
                    </a:ext>
                  </a:extLst>
                </a:gridCol>
                <a:gridCol w="624840">
                  <a:extLst>
                    <a:ext uri="{9D8B030D-6E8A-4147-A177-3AD203B41FA5}">
                      <a16:colId xmlns:a16="http://schemas.microsoft.com/office/drawing/2014/main" val="20004"/>
                    </a:ext>
                  </a:extLst>
                </a:gridCol>
                <a:gridCol w="624840">
                  <a:extLst>
                    <a:ext uri="{9D8B030D-6E8A-4147-A177-3AD203B41FA5}">
                      <a16:colId xmlns:a16="http://schemas.microsoft.com/office/drawing/2014/main" val="20005"/>
                    </a:ext>
                  </a:extLst>
                </a:gridCol>
                <a:gridCol w="624840">
                  <a:extLst>
                    <a:ext uri="{9D8B030D-6E8A-4147-A177-3AD203B41FA5}">
                      <a16:colId xmlns:a16="http://schemas.microsoft.com/office/drawing/2014/main" val="20006"/>
                    </a:ext>
                  </a:extLst>
                </a:gridCol>
                <a:gridCol w="624840">
                  <a:extLst>
                    <a:ext uri="{9D8B030D-6E8A-4147-A177-3AD203B41FA5}">
                      <a16:colId xmlns:a16="http://schemas.microsoft.com/office/drawing/2014/main" val="20007"/>
                    </a:ext>
                  </a:extLst>
                </a:gridCol>
                <a:gridCol w="624840">
                  <a:extLst>
                    <a:ext uri="{9D8B030D-6E8A-4147-A177-3AD203B41FA5}">
                      <a16:colId xmlns:a16="http://schemas.microsoft.com/office/drawing/2014/main" val="20008"/>
                    </a:ext>
                  </a:extLst>
                </a:gridCol>
                <a:gridCol w="624840">
                  <a:extLst>
                    <a:ext uri="{9D8B030D-6E8A-4147-A177-3AD203B41FA5}">
                      <a16:colId xmlns:a16="http://schemas.microsoft.com/office/drawing/2014/main" val="20009"/>
                    </a:ext>
                  </a:extLst>
                </a:gridCol>
              </a:tblGrid>
              <a:tr h="371475">
                <a:tc>
                  <a:txBody>
                    <a:bodyPr/>
                    <a:lstStyle/>
                    <a:p>
                      <a:pPr algn="ctr"/>
                      <a:endParaRPr lang="en-US" sz="1200" b="0" dirty="0"/>
                    </a:p>
                  </a:txBody>
                  <a:tcPr marT="45798" marB="45798" anchor="ctr"/>
                </a:tc>
                <a:tc>
                  <a:txBody>
                    <a:bodyPr/>
                    <a:lstStyle/>
                    <a:p>
                      <a:pPr algn="ctr"/>
                      <a:r>
                        <a:rPr lang="en-US" sz="1800" dirty="0">
                          <a:solidFill>
                            <a:srgbClr val="FF0000"/>
                          </a:solidFill>
                        </a:rPr>
                        <a:t>D.F</a:t>
                      </a:r>
                    </a:p>
                  </a:txBody>
                  <a:tcPr marT="45798" marB="45798" anchor="ctr"/>
                </a:tc>
                <a:tc>
                  <a:txBody>
                    <a:bodyPr/>
                    <a:lstStyle/>
                    <a:p>
                      <a:pPr algn="ctr"/>
                      <a:r>
                        <a:rPr lang="en-US" sz="1800" dirty="0">
                          <a:solidFill>
                            <a:srgbClr val="FF0000"/>
                          </a:solidFill>
                        </a:rPr>
                        <a:t>1</a:t>
                      </a:r>
                    </a:p>
                  </a:txBody>
                  <a:tcPr marT="45798" marB="45798" anchor="ctr"/>
                </a:tc>
                <a:tc>
                  <a:txBody>
                    <a:bodyPr/>
                    <a:lstStyle/>
                    <a:p>
                      <a:pPr algn="ctr"/>
                      <a:r>
                        <a:rPr lang="en-US" sz="1800" dirty="0">
                          <a:solidFill>
                            <a:srgbClr val="FF0000"/>
                          </a:solidFill>
                        </a:rPr>
                        <a:t>0.33</a:t>
                      </a:r>
                    </a:p>
                  </a:txBody>
                  <a:tcPr marT="45798" marB="45798" anchor="ctr"/>
                </a:tc>
                <a:tc>
                  <a:txBody>
                    <a:bodyPr/>
                    <a:lstStyle/>
                    <a:p>
                      <a:pPr algn="ctr"/>
                      <a:r>
                        <a:rPr lang="en-US" sz="1800" dirty="0">
                          <a:solidFill>
                            <a:srgbClr val="FF0000"/>
                          </a:solidFill>
                        </a:rPr>
                        <a:t>0.42</a:t>
                      </a:r>
                    </a:p>
                  </a:txBody>
                  <a:tcPr marT="45798" marB="45798" anchor="ctr"/>
                </a:tc>
                <a:tc>
                  <a:txBody>
                    <a:bodyPr/>
                    <a:lstStyle/>
                    <a:p>
                      <a:pPr algn="ctr"/>
                      <a:r>
                        <a:rPr lang="en-US" sz="1800" dirty="0">
                          <a:solidFill>
                            <a:srgbClr val="FF0000"/>
                          </a:solidFill>
                        </a:rPr>
                        <a:t>0.25</a:t>
                      </a:r>
                    </a:p>
                  </a:txBody>
                  <a:tcPr marT="45798" marB="45798" anchor="ctr"/>
                </a:tc>
                <a:tc>
                  <a:txBody>
                    <a:bodyPr/>
                    <a:lstStyle/>
                    <a:p>
                      <a:pPr algn="ctr"/>
                      <a:r>
                        <a:rPr lang="en-US" sz="1800" dirty="0">
                          <a:solidFill>
                            <a:srgbClr val="FF0000"/>
                          </a:solidFill>
                        </a:rPr>
                        <a:t>0.43</a:t>
                      </a:r>
                    </a:p>
                  </a:txBody>
                  <a:tcPr marT="45798" marB="45798" anchor="ctr"/>
                </a:tc>
                <a:tc>
                  <a:txBody>
                    <a:bodyPr/>
                    <a:lstStyle/>
                    <a:p>
                      <a:pPr algn="ctr"/>
                      <a:r>
                        <a:rPr lang="en-US" sz="1800" dirty="0">
                          <a:solidFill>
                            <a:srgbClr val="FF0000"/>
                          </a:solidFill>
                        </a:rPr>
                        <a:t>0.57</a:t>
                      </a:r>
                    </a:p>
                  </a:txBody>
                  <a:tcPr marT="45798" marB="45798" anchor="ctr"/>
                </a:tc>
                <a:tc>
                  <a:txBody>
                    <a:bodyPr/>
                    <a:lstStyle/>
                    <a:p>
                      <a:pPr algn="ctr"/>
                      <a:r>
                        <a:rPr lang="en-US" sz="1800" dirty="0">
                          <a:solidFill>
                            <a:srgbClr val="FF0000"/>
                          </a:solidFill>
                        </a:rPr>
                        <a:t>-----</a:t>
                      </a:r>
                    </a:p>
                  </a:txBody>
                  <a:tcPr marT="45798" marB="45798" anchor="ctr"/>
                </a:tc>
                <a:tc>
                  <a:txBody>
                    <a:bodyPr/>
                    <a:lstStyle/>
                    <a:p>
                      <a:pPr algn="ctr"/>
                      <a:r>
                        <a:rPr lang="en-US" sz="1800" dirty="0">
                          <a:solidFill>
                            <a:srgbClr val="FF0000"/>
                          </a:solidFill>
                        </a:rPr>
                        <a:t>------</a:t>
                      </a:r>
                    </a:p>
                  </a:txBody>
                  <a:tcPr marT="45798" marB="45798" anchor="ctr"/>
                </a:tc>
                <a:extLst>
                  <a:ext uri="{0D108BD9-81ED-4DB2-BD59-A6C34878D82A}">
                    <a16:rowId xmlns:a16="http://schemas.microsoft.com/office/drawing/2014/main" val="10000"/>
                  </a:ext>
                </a:extLst>
              </a:tr>
            </a:tbl>
          </a:graphicData>
        </a:graphic>
      </p:graphicFrame>
      <p:graphicFrame>
        <p:nvGraphicFramePr>
          <p:cNvPr id="44" name="Table 43">
            <a:extLst>
              <a:ext uri="{FF2B5EF4-FFF2-40B4-BE49-F238E27FC236}">
                <a16:creationId xmlns:a16="http://schemas.microsoft.com/office/drawing/2014/main" id="{C1DF3A55-F57E-4EC2-AF32-63CBE97D7DDF}"/>
              </a:ext>
            </a:extLst>
          </p:cNvPr>
          <p:cNvGraphicFramePr>
            <a:graphicFrameLocks noGrp="1"/>
          </p:cNvGraphicFramePr>
          <p:nvPr/>
        </p:nvGraphicFramePr>
        <p:xfrm>
          <a:off x="2514600" y="4572000"/>
          <a:ext cx="6248400" cy="533400"/>
        </p:xfrm>
        <a:graphic>
          <a:graphicData uri="http://schemas.openxmlformats.org/drawingml/2006/table">
            <a:tbl>
              <a:tblPr firstRow="1" bandRow="1">
                <a:tableStyleId>{5940675A-B579-460E-94D1-54222C63F5DA}</a:tableStyleId>
              </a:tblPr>
              <a:tblGrid>
                <a:gridCol w="480645">
                  <a:extLst>
                    <a:ext uri="{9D8B030D-6E8A-4147-A177-3AD203B41FA5}">
                      <a16:colId xmlns:a16="http://schemas.microsoft.com/office/drawing/2014/main" val="20000"/>
                    </a:ext>
                  </a:extLst>
                </a:gridCol>
                <a:gridCol w="769035">
                  <a:extLst>
                    <a:ext uri="{9D8B030D-6E8A-4147-A177-3AD203B41FA5}">
                      <a16:colId xmlns:a16="http://schemas.microsoft.com/office/drawing/2014/main" val="20001"/>
                    </a:ext>
                  </a:extLst>
                </a:gridCol>
                <a:gridCol w="624840">
                  <a:extLst>
                    <a:ext uri="{9D8B030D-6E8A-4147-A177-3AD203B41FA5}">
                      <a16:colId xmlns:a16="http://schemas.microsoft.com/office/drawing/2014/main" val="20002"/>
                    </a:ext>
                  </a:extLst>
                </a:gridCol>
                <a:gridCol w="624840">
                  <a:extLst>
                    <a:ext uri="{9D8B030D-6E8A-4147-A177-3AD203B41FA5}">
                      <a16:colId xmlns:a16="http://schemas.microsoft.com/office/drawing/2014/main" val="20003"/>
                    </a:ext>
                  </a:extLst>
                </a:gridCol>
                <a:gridCol w="624840">
                  <a:extLst>
                    <a:ext uri="{9D8B030D-6E8A-4147-A177-3AD203B41FA5}">
                      <a16:colId xmlns:a16="http://schemas.microsoft.com/office/drawing/2014/main" val="20004"/>
                    </a:ext>
                  </a:extLst>
                </a:gridCol>
                <a:gridCol w="624840">
                  <a:extLst>
                    <a:ext uri="{9D8B030D-6E8A-4147-A177-3AD203B41FA5}">
                      <a16:colId xmlns:a16="http://schemas.microsoft.com/office/drawing/2014/main" val="20005"/>
                    </a:ext>
                  </a:extLst>
                </a:gridCol>
                <a:gridCol w="624840">
                  <a:extLst>
                    <a:ext uri="{9D8B030D-6E8A-4147-A177-3AD203B41FA5}">
                      <a16:colId xmlns:a16="http://schemas.microsoft.com/office/drawing/2014/main" val="20006"/>
                    </a:ext>
                  </a:extLst>
                </a:gridCol>
                <a:gridCol w="624840">
                  <a:extLst>
                    <a:ext uri="{9D8B030D-6E8A-4147-A177-3AD203B41FA5}">
                      <a16:colId xmlns:a16="http://schemas.microsoft.com/office/drawing/2014/main" val="20007"/>
                    </a:ext>
                  </a:extLst>
                </a:gridCol>
                <a:gridCol w="624840">
                  <a:extLst>
                    <a:ext uri="{9D8B030D-6E8A-4147-A177-3AD203B41FA5}">
                      <a16:colId xmlns:a16="http://schemas.microsoft.com/office/drawing/2014/main" val="20008"/>
                    </a:ext>
                  </a:extLst>
                </a:gridCol>
                <a:gridCol w="624840">
                  <a:extLst>
                    <a:ext uri="{9D8B030D-6E8A-4147-A177-3AD203B41FA5}">
                      <a16:colId xmlns:a16="http://schemas.microsoft.com/office/drawing/2014/main" val="20009"/>
                    </a:ext>
                  </a:extLst>
                </a:gridCol>
              </a:tblGrid>
              <a:tr h="533400">
                <a:tc>
                  <a:txBody>
                    <a:bodyPr/>
                    <a:lstStyle/>
                    <a:p>
                      <a:pPr algn="ctr">
                        <a:spcAft>
                          <a:spcPts val="0"/>
                        </a:spcAft>
                      </a:pPr>
                      <a:r>
                        <a:rPr lang="en-US" sz="1400" spc="-150" dirty="0"/>
                        <a:t>1</a:t>
                      </a:r>
                      <a:r>
                        <a:rPr lang="en-US" sz="1400" spc="-150" baseline="30000" dirty="0"/>
                        <a:t>st</a:t>
                      </a:r>
                      <a:endParaRPr lang="en-US" sz="1400" spc="-150" dirty="0"/>
                    </a:p>
                    <a:p>
                      <a:pPr algn="ctr">
                        <a:spcAft>
                          <a:spcPts val="0"/>
                        </a:spcAft>
                      </a:pPr>
                      <a:r>
                        <a:rPr lang="en-US" sz="1400" spc="-150" dirty="0" err="1"/>
                        <a:t>Cyc</a:t>
                      </a:r>
                      <a:endParaRPr lang="en-US" sz="1400" spc="-150" dirty="0"/>
                    </a:p>
                  </a:txBody>
                  <a:tcPr/>
                </a:tc>
                <a:tc>
                  <a:txBody>
                    <a:bodyPr/>
                    <a:lstStyle/>
                    <a:p>
                      <a:pPr algn="ctr">
                        <a:spcAft>
                          <a:spcPts val="0"/>
                        </a:spcAft>
                      </a:pPr>
                      <a:r>
                        <a:rPr lang="en-US" sz="1400" spc="-150" dirty="0"/>
                        <a:t>FEM</a:t>
                      </a:r>
                    </a:p>
                    <a:p>
                      <a:pPr algn="ctr">
                        <a:spcAft>
                          <a:spcPts val="0"/>
                        </a:spcAft>
                      </a:pPr>
                      <a:r>
                        <a:rPr lang="en-US" sz="1400" spc="-150" dirty="0">
                          <a:solidFill>
                            <a:srgbClr val="FF0000"/>
                          </a:solidFill>
                        </a:rPr>
                        <a:t>Balance</a:t>
                      </a:r>
                    </a:p>
                  </a:txBody>
                  <a:tcPr/>
                </a:tc>
                <a:tc>
                  <a:txBody>
                    <a:bodyPr/>
                    <a:lstStyle/>
                    <a:p>
                      <a:pPr algn="ctr">
                        <a:spcAft>
                          <a:spcPts val="0"/>
                        </a:spcAft>
                      </a:pPr>
                      <a:r>
                        <a:rPr lang="en-US" sz="1400" spc="-150" dirty="0"/>
                        <a:t>17.42</a:t>
                      </a:r>
                    </a:p>
                    <a:p>
                      <a:pPr algn="ctr">
                        <a:spcAft>
                          <a:spcPts val="0"/>
                        </a:spcAft>
                      </a:pPr>
                      <a:r>
                        <a:rPr lang="en-US" sz="1400" spc="-150" dirty="0">
                          <a:solidFill>
                            <a:srgbClr val="FF0000"/>
                          </a:solidFill>
                        </a:rPr>
                        <a:t>-17.42</a:t>
                      </a:r>
                    </a:p>
                  </a:txBody>
                  <a:tcPr/>
                </a:tc>
                <a:tc>
                  <a:txBody>
                    <a:bodyPr/>
                    <a:lstStyle/>
                    <a:p>
                      <a:pPr algn="ctr">
                        <a:spcAft>
                          <a:spcPts val="0"/>
                        </a:spcAft>
                      </a:pPr>
                      <a:r>
                        <a:rPr lang="en-US" sz="1400" spc="-150" dirty="0"/>
                        <a:t>-19.91</a:t>
                      </a:r>
                    </a:p>
                    <a:p>
                      <a:pPr algn="ctr">
                        <a:spcAft>
                          <a:spcPts val="0"/>
                        </a:spcAft>
                      </a:pPr>
                      <a:r>
                        <a:rPr lang="en-US" sz="1400" spc="-150" dirty="0">
                          <a:solidFill>
                            <a:srgbClr val="FF0000"/>
                          </a:solidFill>
                        </a:rPr>
                        <a:t>-15.43</a:t>
                      </a:r>
                    </a:p>
                  </a:txBody>
                  <a:tcPr/>
                </a:tc>
                <a:tc>
                  <a:txBody>
                    <a:bodyPr/>
                    <a:lstStyle/>
                    <a:p>
                      <a:pPr algn="ctr">
                        <a:spcAft>
                          <a:spcPts val="0"/>
                        </a:spcAft>
                      </a:pPr>
                      <a:r>
                        <a:rPr lang="en-US" sz="1400" spc="-150" dirty="0"/>
                        <a:t>----</a:t>
                      </a:r>
                    </a:p>
                    <a:p>
                      <a:pPr algn="ctr">
                        <a:spcAft>
                          <a:spcPts val="0"/>
                        </a:spcAft>
                      </a:pPr>
                      <a:r>
                        <a:rPr lang="en-US" sz="1400" spc="-150" dirty="0">
                          <a:solidFill>
                            <a:srgbClr val="FF0000"/>
                          </a:solidFill>
                        </a:rPr>
                        <a:t>-19.64</a:t>
                      </a:r>
                    </a:p>
                  </a:txBody>
                  <a:tcPr/>
                </a:tc>
                <a:tc>
                  <a:txBody>
                    <a:bodyPr/>
                    <a:lstStyle/>
                    <a:p>
                      <a:pPr algn="ctr">
                        <a:spcAft>
                          <a:spcPts val="0"/>
                        </a:spcAft>
                      </a:pPr>
                      <a:r>
                        <a:rPr lang="en-US" sz="1400" spc="-150" dirty="0"/>
                        <a:t>66.67</a:t>
                      </a:r>
                    </a:p>
                    <a:p>
                      <a:pPr algn="ctr">
                        <a:spcAft>
                          <a:spcPts val="0"/>
                        </a:spcAft>
                      </a:pPr>
                      <a:r>
                        <a:rPr lang="en-US" sz="1400" spc="-150" dirty="0">
                          <a:solidFill>
                            <a:srgbClr val="FF0000"/>
                          </a:solidFill>
                        </a:rPr>
                        <a:t>-11.69</a:t>
                      </a:r>
                    </a:p>
                  </a:txBody>
                  <a:tcPr/>
                </a:tc>
                <a:tc>
                  <a:txBody>
                    <a:bodyPr/>
                    <a:lstStyle/>
                    <a:p>
                      <a:pPr algn="ctr">
                        <a:spcAft>
                          <a:spcPts val="0"/>
                        </a:spcAft>
                      </a:pPr>
                      <a:r>
                        <a:rPr lang="en-US" sz="1400" spc="-150" dirty="0"/>
                        <a:t>-66.67</a:t>
                      </a:r>
                    </a:p>
                    <a:p>
                      <a:pPr algn="ctr">
                        <a:spcAft>
                          <a:spcPts val="0"/>
                        </a:spcAft>
                      </a:pPr>
                      <a:r>
                        <a:rPr lang="en-US" sz="1400" spc="-150" dirty="0">
                          <a:solidFill>
                            <a:srgbClr val="FF0000"/>
                          </a:solidFill>
                        </a:rPr>
                        <a:t>28.67</a:t>
                      </a:r>
                    </a:p>
                  </a:txBody>
                  <a:tcPr/>
                </a:tc>
                <a:tc>
                  <a:txBody>
                    <a:bodyPr/>
                    <a:lstStyle/>
                    <a:p>
                      <a:pPr algn="ctr">
                        <a:spcAft>
                          <a:spcPts val="0"/>
                        </a:spcAft>
                      </a:pPr>
                      <a:r>
                        <a:rPr lang="en-US" sz="1400" spc="-150" dirty="0"/>
                        <a:t>------</a:t>
                      </a:r>
                    </a:p>
                    <a:p>
                      <a:pPr algn="ctr">
                        <a:spcAft>
                          <a:spcPts val="0"/>
                        </a:spcAft>
                      </a:pPr>
                      <a:r>
                        <a:rPr lang="en-US" sz="1400" spc="-150" dirty="0">
                          <a:solidFill>
                            <a:srgbClr val="FF0000"/>
                          </a:solidFill>
                        </a:rPr>
                        <a:t>38</a:t>
                      </a:r>
                    </a:p>
                  </a:txBody>
                  <a:tcPr/>
                </a:tc>
                <a:tc>
                  <a:txBody>
                    <a:bodyPr/>
                    <a:lstStyle/>
                    <a:p>
                      <a:pPr algn="ctr">
                        <a:spcAft>
                          <a:spcPts val="0"/>
                        </a:spcAft>
                      </a:pPr>
                      <a:r>
                        <a:rPr lang="en-US" sz="1400" spc="-150" dirty="0"/>
                        <a:t>-----</a:t>
                      </a:r>
                    </a:p>
                    <a:p>
                      <a:pPr algn="ctr">
                        <a:spcAft>
                          <a:spcPts val="0"/>
                        </a:spcAft>
                      </a:pPr>
                      <a:r>
                        <a:rPr lang="en-US" sz="1400" spc="-150" dirty="0">
                          <a:solidFill>
                            <a:srgbClr val="FF0000"/>
                          </a:solidFill>
                        </a:rPr>
                        <a:t>------</a:t>
                      </a:r>
                    </a:p>
                  </a:txBody>
                  <a:tcPr/>
                </a:tc>
                <a:tc>
                  <a:txBody>
                    <a:bodyPr/>
                    <a:lstStyle/>
                    <a:p>
                      <a:pPr algn="ctr">
                        <a:spcAft>
                          <a:spcPts val="0"/>
                        </a:spcAft>
                      </a:pPr>
                      <a:r>
                        <a:rPr lang="en-US" sz="1400" spc="-150" dirty="0"/>
                        <a:t>---</a:t>
                      </a:r>
                    </a:p>
                    <a:p>
                      <a:pPr algn="ctr">
                        <a:spcAft>
                          <a:spcPts val="0"/>
                        </a:spcAft>
                      </a:pPr>
                      <a:r>
                        <a:rPr lang="en-US" sz="1400" spc="-150" dirty="0">
                          <a:solidFill>
                            <a:srgbClr val="FF0000"/>
                          </a:solidFill>
                        </a:rPr>
                        <a:t>-----</a:t>
                      </a:r>
                    </a:p>
                  </a:txBody>
                  <a:tcPr/>
                </a:tc>
                <a:extLst>
                  <a:ext uri="{0D108BD9-81ED-4DB2-BD59-A6C34878D82A}">
                    <a16:rowId xmlns:a16="http://schemas.microsoft.com/office/drawing/2014/main" val="10000"/>
                  </a:ext>
                </a:extLst>
              </a:tr>
            </a:tbl>
          </a:graphicData>
        </a:graphic>
      </p:graphicFrame>
      <p:graphicFrame>
        <p:nvGraphicFramePr>
          <p:cNvPr id="46" name="Table 45">
            <a:extLst>
              <a:ext uri="{FF2B5EF4-FFF2-40B4-BE49-F238E27FC236}">
                <a16:creationId xmlns:a16="http://schemas.microsoft.com/office/drawing/2014/main" id="{1E86483F-20BE-43B2-8D24-0DEA147D43AD}"/>
              </a:ext>
            </a:extLst>
          </p:cNvPr>
          <p:cNvGraphicFramePr>
            <a:graphicFrameLocks noGrp="1"/>
          </p:cNvGraphicFramePr>
          <p:nvPr/>
        </p:nvGraphicFramePr>
        <p:xfrm>
          <a:off x="2514600" y="5105400"/>
          <a:ext cx="6248400" cy="517525"/>
        </p:xfrm>
        <a:graphic>
          <a:graphicData uri="http://schemas.openxmlformats.org/drawingml/2006/table">
            <a:tbl>
              <a:tblPr firstRow="1" bandRow="1">
                <a:tableStyleId>{5940675A-B579-460E-94D1-54222C63F5DA}</a:tableStyleId>
              </a:tblPr>
              <a:tblGrid>
                <a:gridCol w="480645">
                  <a:extLst>
                    <a:ext uri="{9D8B030D-6E8A-4147-A177-3AD203B41FA5}">
                      <a16:colId xmlns:a16="http://schemas.microsoft.com/office/drawing/2014/main" val="20000"/>
                    </a:ext>
                  </a:extLst>
                </a:gridCol>
                <a:gridCol w="769035">
                  <a:extLst>
                    <a:ext uri="{9D8B030D-6E8A-4147-A177-3AD203B41FA5}">
                      <a16:colId xmlns:a16="http://schemas.microsoft.com/office/drawing/2014/main" val="20001"/>
                    </a:ext>
                  </a:extLst>
                </a:gridCol>
                <a:gridCol w="624840">
                  <a:extLst>
                    <a:ext uri="{9D8B030D-6E8A-4147-A177-3AD203B41FA5}">
                      <a16:colId xmlns:a16="http://schemas.microsoft.com/office/drawing/2014/main" val="20002"/>
                    </a:ext>
                  </a:extLst>
                </a:gridCol>
                <a:gridCol w="624840">
                  <a:extLst>
                    <a:ext uri="{9D8B030D-6E8A-4147-A177-3AD203B41FA5}">
                      <a16:colId xmlns:a16="http://schemas.microsoft.com/office/drawing/2014/main" val="20003"/>
                    </a:ext>
                  </a:extLst>
                </a:gridCol>
                <a:gridCol w="624840">
                  <a:extLst>
                    <a:ext uri="{9D8B030D-6E8A-4147-A177-3AD203B41FA5}">
                      <a16:colId xmlns:a16="http://schemas.microsoft.com/office/drawing/2014/main" val="20004"/>
                    </a:ext>
                  </a:extLst>
                </a:gridCol>
                <a:gridCol w="624840">
                  <a:extLst>
                    <a:ext uri="{9D8B030D-6E8A-4147-A177-3AD203B41FA5}">
                      <a16:colId xmlns:a16="http://schemas.microsoft.com/office/drawing/2014/main" val="20005"/>
                    </a:ext>
                  </a:extLst>
                </a:gridCol>
                <a:gridCol w="624840">
                  <a:extLst>
                    <a:ext uri="{9D8B030D-6E8A-4147-A177-3AD203B41FA5}">
                      <a16:colId xmlns:a16="http://schemas.microsoft.com/office/drawing/2014/main" val="20006"/>
                    </a:ext>
                  </a:extLst>
                </a:gridCol>
                <a:gridCol w="624840">
                  <a:extLst>
                    <a:ext uri="{9D8B030D-6E8A-4147-A177-3AD203B41FA5}">
                      <a16:colId xmlns:a16="http://schemas.microsoft.com/office/drawing/2014/main" val="20007"/>
                    </a:ext>
                  </a:extLst>
                </a:gridCol>
                <a:gridCol w="624840">
                  <a:extLst>
                    <a:ext uri="{9D8B030D-6E8A-4147-A177-3AD203B41FA5}">
                      <a16:colId xmlns:a16="http://schemas.microsoft.com/office/drawing/2014/main" val="20008"/>
                    </a:ext>
                  </a:extLst>
                </a:gridCol>
                <a:gridCol w="624840">
                  <a:extLst>
                    <a:ext uri="{9D8B030D-6E8A-4147-A177-3AD203B41FA5}">
                      <a16:colId xmlns:a16="http://schemas.microsoft.com/office/drawing/2014/main" val="20009"/>
                    </a:ext>
                  </a:extLst>
                </a:gridCol>
              </a:tblGrid>
              <a:tr h="517525">
                <a:tc>
                  <a:txBody>
                    <a:bodyPr/>
                    <a:lstStyle/>
                    <a:p>
                      <a:pPr>
                        <a:spcAft>
                          <a:spcPts val="0"/>
                        </a:spcAft>
                      </a:pPr>
                      <a:r>
                        <a:rPr lang="en-US" sz="1400" spc="-150" dirty="0"/>
                        <a:t>2</a:t>
                      </a:r>
                      <a:r>
                        <a:rPr lang="en-US" sz="1400" spc="-150" baseline="30000" dirty="0"/>
                        <a:t>nd</a:t>
                      </a:r>
                      <a:r>
                        <a:rPr lang="en-US" sz="1400" spc="-150" dirty="0"/>
                        <a:t> </a:t>
                      </a:r>
                      <a:r>
                        <a:rPr lang="en-US" sz="1400" spc="-150" dirty="0" err="1"/>
                        <a:t>cyc</a:t>
                      </a:r>
                      <a:endParaRPr lang="en-US" sz="1400" spc="-150" dirty="0"/>
                    </a:p>
                  </a:txBody>
                  <a:tcPr marT="45664" marB="45664"/>
                </a:tc>
                <a:tc>
                  <a:txBody>
                    <a:bodyPr/>
                    <a:lstStyle/>
                    <a:p>
                      <a:pPr>
                        <a:spcAft>
                          <a:spcPts val="0"/>
                        </a:spcAft>
                      </a:pPr>
                      <a:r>
                        <a:rPr lang="en-US" sz="1400" spc="-150" dirty="0"/>
                        <a:t>CO</a:t>
                      </a:r>
                    </a:p>
                    <a:p>
                      <a:pPr>
                        <a:spcAft>
                          <a:spcPts val="0"/>
                        </a:spcAft>
                      </a:pPr>
                      <a:r>
                        <a:rPr lang="en-US" sz="1400" spc="-150" dirty="0">
                          <a:solidFill>
                            <a:srgbClr val="FF0000"/>
                          </a:solidFill>
                        </a:rPr>
                        <a:t>Balance</a:t>
                      </a:r>
                    </a:p>
                  </a:txBody>
                  <a:tcPr marT="45664" marB="45664"/>
                </a:tc>
                <a:tc>
                  <a:txBody>
                    <a:bodyPr/>
                    <a:lstStyle/>
                    <a:p>
                      <a:pPr>
                        <a:spcAft>
                          <a:spcPts val="0"/>
                        </a:spcAft>
                      </a:pPr>
                      <a:r>
                        <a:rPr lang="en-US" sz="1400" spc="-150" dirty="0"/>
                        <a:t>-7.72</a:t>
                      </a:r>
                    </a:p>
                    <a:p>
                      <a:pPr>
                        <a:spcAft>
                          <a:spcPts val="0"/>
                        </a:spcAft>
                      </a:pPr>
                      <a:r>
                        <a:rPr lang="en-US" sz="1400" spc="-150" dirty="0">
                          <a:solidFill>
                            <a:srgbClr val="FF0000"/>
                          </a:solidFill>
                        </a:rPr>
                        <a:t>7.72</a:t>
                      </a:r>
                    </a:p>
                  </a:txBody>
                  <a:tcPr marT="45664" marB="45664"/>
                </a:tc>
                <a:tc>
                  <a:txBody>
                    <a:bodyPr/>
                    <a:lstStyle/>
                    <a:p>
                      <a:pPr>
                        <a:spcAft>
                          <a:spcPts val="0"/>
                        </a:spcAft>
                      </a:pPr>
                      <a:r>
                        <a:rPr lang="en-US" sz="1400" spc="-150" dirty="0"/>
                        <a:t>-8.71</a:t>
                      </a:r>
                    </a:p>
                    <a:p>
                      <a:pPr>
                        <a:spcAft>
                          <a:spcPts val="0"/>
                        </a:spcAft>
                      </a:pPr>
                      <a:r>
                        <a:rPr lang="en-US" sz="1400" spc="-150" dirty="0">
                          <a:solidFill>
                            <a:srgbClr val="FF0000"/>
                          </a:solidFill>
                        </a:rPr>
                        <a:t>-1.85</a:t>
                      </a:r>
                    </a:p>
                  </a:txBody>
                  <a:tcPr marT="45664" marB="45664"/>
                </a:tc>
                <a:tc>
                  <a:txBody>
                    <a:bodyPr/>
                    <a:lstStyle/>
                    <a:p>
                      <a:pPr>
                        <a:spcAft>
                          <a:spcPts val="0"/>
                        </a:spcAft>
                      </a:pPr>
                      <a:r>
                        <a:rPr lang="en-US" sz="1400" spc="-150" dirty="0"/>
                        <a:t>------</a:t>
                      </a:r>
                    </a:p>
                    <a:p>
                      <a:pPr>
                        <a:spcAft>
                          <a:spcPts val="0"/>
                        </a:spcAft>
                      </a:pPr>
                      <a:r>
                        <a:rPr lang="en-US" sz="1400" spc="-150" dirty="0">
                          <a:solidFill>
                            <a:srgbClr val="FF0000"/>
                          </a:solidFill>
                        </a:rPr>
                        <a:t>-2.36</a:t>
                      </a:r>
                    </a:p>
                  </a:txBody>
                  <a:tcPr marT="45664" marB="45664"/>
                </a:tc>
                <a:tc>
                  <a:txBody>
                    <a:bodyPr/>
                    <a:lstStyle/>
                    <a:p>
                      <a:pPr>
                        <a:spcAft>
                          <a:spcPts val="0"/>
                        </a:spcAft>
                      </a:pPr>
                      <a:r>
                        <a:rPr lang="en-US" sz="1400" spc="-150" dirty="0"/>
                        <a:t>14.33</a:t>
                      </a:r>
                    </a:p>
                    <a:p>
                      <a:pPr>
                        <a:spcAft>
                          <a:spcPts val="0"/>
                        </a:spcAft>
                      </a:pPr>
                      <a:r>
                        <a:rPr lang="en-US" sz="1400" spc="-150" dirty="0">
                          <a:solidFill>
                            <a:srgbClr val="FF0000"/>
                          </a:solidFill>
                        </a:rPr>
                        <a:t>-1.41</a:t>
                      </a:r>
                    </a:p>
                  </a:txBody>
                  <a:tcPr marT="45664" marB="45664"/>
                </a:tc>
                <a:tc>
                  <a:txBody>
                    <a:bodyPr/>
                    <a:lstStyle/>
                    <a:p>
                      <a:pPr>
                        <a:spcAft>
                          <a:spcPts val="0"/>
                        </a:spcAft>
                      </a:pPr>
                      <a:r>
                        <a:rPr lang="en-US" sz="1400" spc="-150" dirty="0"/>
                        <a:t>-5.84</a:t>
                      </a:r>
                    </a:p>
                    <a:p>
                      <a:pPr>
                        <a:spcAft>
                          <a:spcPts val="0"/>
                        </a:spcAft>
                      </a:pPr>
                      <a:r>
                        <a:rPr lang="en-US" sz="1400" spc="-150" dirty="0">
                          <a:solidFill>
                            <a:srgbClr val="FF0000"/>
                          </a:solidFill>
                        </a:rPr>
                        <a:t>2.51</a:t>
                      </a:r>
                    </a:p>
                  </a:txBody>
                  <a:tcPr marT="45664" marB="45664"/>
                </a:tc>
                <a:tc>
                  <a:txBody>
                    <a:bodyPr/>
                    <a:lstStyle/>
                    <a:p>
                      <a:pPr>
                        <a:spcAft>
                          <a:spcPts val="0"/>
                        </a:spcAft>
                      </a:pPr>
                      <a:r>
                        <a:rPr lang="en-US" sz="1400" spc="-150" dirty="0"/>
                        <a:t>-----</a:t>
                      </a:r>
                    </a:p>
                    <a:p>
                      <a:pPr>
                        <a:spcAft>
                          <a:spcPts val="0"/>
                        </a:spcAft>
                      </a:pPr>
                      <a:r>
                        <a:rPr lang="en-US" sz="1400" spc="-150" dirty="0">
                          <a:solidFill>
                            <a:srgbClr val="FF0000"/>
                          </a:solidFill>
                        </a:rPr>
                        <a:t>3.33</a:t>
                      </a:r>
                    </a:p>
                  </a:txBody>
                  <a:tcPr marT="45664" marB="45664"/>
                </a:tc>
                <a:tc>
                  <a:txBody>
                    <a:bodyPr/>
                    <a:lstStyle/>
                    <a:p>
                      <a:pPr>
                        <a:spcAft>
                          <a:spcPts val="0"/>
                        </a:spcAft>
                      </a:pPr>
                      <a:r>
                        <a:rPr lang="en-US" sz="1400" spc="-150" dirty="0"/>
                        <a:t>19</a:t>
                      </a:r>
                    </a:p>
                    <a:p>
                      <a:pPr>
                        <a:spcAft>
                          <a:spcPts val="0"/>
                        </a:spcAft>
                      </a:pPr>
                      <a:r>
                        <a:rPr lang="en-US" sz="1400" spc="-150" dirty="0"/>
                        <a:t>-------</a:t>
                      </a:r>
                      <a:endParaRPr lang="en-US" sz="1400" spc="-150" dirty="0">
                        <a:solidFill>
                          <a:srgbClr val="FF0000"/>
                        </a:solidFill>
                      </a:endParaRPr>
                    </a:p>
                  </a:txBody>
                  <a:tcPr marT="45664" marB="45664"/>
                </a:tc>
                <a:tc>
                  <a:txBody>
                    <a:bodyPr/>
                    <a:lstStyle/>
                    <a:p>
                      <a:pPr>
                        <a:spcAft>
                          <a:spcPts val="0"/>
                        </a:spcAft>
                      </a:pPr>
                      <a:r>
                        <a:rPr lang="en-US" sz="1400" spc="-150" dirty="0"/>
                        <a:t>-9.82</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t>------</a:t>
                      </a:r>
                      <a:endParaRPr lang="en-US" sz="1400" spc="-150" dirty="0">
                        <a:solidFill>
                          <a:srgbClr val="FF0000"/>
                        </a:solidFill>
                      </a:endParaRPr>
                    </a:p>
                  </a:txBody>
                  <a:tcPr marT="45664" marB="45664"/>
                </a:tc>
                <a:extLst>
                  <a:ext uri="{0D108BD9-81ED-4DB2-BD59-A6C34878D82A}">
                    <a16:rowId xmlns:a16="http://schemas.microsoft.com/office/drawing/2014/main" val="10000"/>
                  </a:ext>
                </a:extLst>
              </a:tr>
            </a:tbl>
          </a:graphicData>
        </a:graphic>
      </p:graphicFrame>
      <p:graphicFrame>
        <p:nvGraphicFramePr>
          <p:cNvPr id="47" name="Table 46">
            <a:extLst>
              <a:ext uri="{FF2B5EF4-FFF2-40B4-BE49-F238E27FC236}">
                <a16:creationId xmlns:a16="http://schemas.microsoft.com/office/drawing/2014/main" id="{98B93C51-475E-439E-A76F-1A362892A2FA}"/>
              </a:ext>
            </a:extLst>
          </p:cNvPr>
          <p:cNvGraphicFramePr>
            <a:graphicFrameLocks noGrp="1"/>
          </p:cNvGraphicFramePr>
          <p:nvPr/>
        </p:nvGraphicFramePr>
        <p:xfrm>
          <a:off x="2514600" y="5638800"/>
          <a:ext cx="6248400" cy="517525"/>
        </p:xfrm>
        <a:graphic>
          <a:graphicData uri="http://schemas.openxmlformats.org/drawingml/2006/table">
            <a:tbl>
              <a:tblPr firstRow="1" bandRow="1">
                <a:tableStyleId>{5940675A-B579-460E-94D1-54222C63F5DA}</a:tableStyleId>
              </a:tblPr>
              <a:tblGrid>
                <a:gridCol w="480645">
                  <a:extLst>
                    <a:ext uri="{9D8B030D-6E8A-4147-A177-3AD203B41FA5}">
                      <a16:colId xmlns:a16="http://schemas.microsoft.com/office/drawing/2014/main" val="20000"/>
                    </a:ext>
                  </a:extLst>
                </a:gridCol>
                <a:gridCol w="769035">
                  <a:extLst>
                    <a:ext uri="{9D8B030D-6E8A-4147-A177-3AD203B41FA5}">
                      <a16:colId xmlns:a16="http://schemas.microsoft.com/office/drawing/2014/main" val="20001"/>
                    </a:ext>
                  </a:extLst>
                </a:gridCol>
                <a:gridCol w="624840">
                  <a:extLst>
                    <a:ext uri="{9D8B030D-6E8A-4147-A177-3AD203B41FA5}">
                      <a16:colId xmlns:a16="http://schemas.microsoft.com/office/drawing/2014/main" val="20002"/>
                    </a:ext>
                  </a:extLst>
                </a:gridCol>
                <a:gridCol w="624840">
                  <a:extLst>
                    <a:ext uri="{9D8B030D-6E8A-4147-A177-3AD203B41FA5}">
                      <a16:colId xmlns:a16="http://schemas.microsoft.com/office/drawing/2014/main" val="20003"/>
                    </a:ext>
                  </a:extLst>
                </a:gridCol>
                <a:gridCol w="624840">
                  <a:extLst>
                    <a:ext uri="{9D8B030D-6E8A-4147-A177-3AD203B41FA5}">
                      <a16:colId xmlns:a16="http://schemas.microsoft.com/office/drawing/2014/main" val="20004"/>
                    </a:ext>
                  </a:extLst>
                </a:gridCol>
                <a:gridCol w="624840">
                  <a:extLst>
                    <a:ext uri="{9D8B030D-6E8A-4147-A177-3AD203B41FA5}">
                      <a16:colId xmlns:a16="http://schemas.microsoft.com/office/drawing/2014/main" val="20005"/>
                    </a:ext>
                  </a:extLst>
                </a:gridCol>
                <a:gridCol w="624840">
                  <a:extLst>
                    <a:ext uri="{9D8B030D-6E8A-4147-A177-3AD203B41FA5}">
                      <a16:colId xmlns:a16="http://schemas.microsoft.com/office/drawing/2014/main" val="20006"/>
                    </a:ext>
                  </a:extLst>
                </a:gridCol>
                <a:gridCol w="624840">
                  <a:extLst>
                    <a:ext uri="{9D8B030D-6E8A-4147-A177-3AD203B41FA5}">
                      <a16:colId xmlns:a16="http://schemas.microsoft.com/office/drawing/2014/main" val="20007"/>
                    </a:ext>
                  </a:extLst>
                </a:gridCol>
                <a:gridCol w="624840">
                  <a:extLst>
                    <a:ext uri="{9D8B030D-6E8A-4147-A177-3AD203B41FA5}">
                      <a16:colId xmlns:a16="http://schemas.microsoft.com/office/drawing/2014/main" val="20008"/>
                    </a:ext>
                  </a:extLst>
                </a:gridCol>
                <a:gridCol w="624840">
                  <a:extLst>
                    <a:ext uri="{9D8B030D-6E8A-4147-A177-3AD203B41FA5}">
                      <a16:colId xmlns:a16="http://schemas.microsoft.com/office/drawing/2014/main" val="20009"/>
                    </a:ext>
                  </a:extLst>
                </a:gridCol>
              </a:tblGrid>
              <a:tr h="517525">
                <a:tc>
                  <a:txBody>
                    <a:bodyPr/>
                    <a:lstStyle/>
                    <a:p>
                      <a:pPr>
                        <a:spcAft>
                          <a:spcPts val="0"/>
                        </a:spcAft>
                      </a:pPr>
                      <a:r>
                        <a:rPr lang="en-US" sz="1400" spc="-150" dirty="0"/>
                        <a:t>3</a:t>
                      </a:r>
                      <a:r>
                        <a:rPr lang="en-US" sz="1400" spc="-150" baseline="30000" dirty="0"/>
                        <a:t>rd</a:t>
                      </a:r>
                      <a:r>
                        <a:rPr lang="en-US" sz="1400" spc="-150" dirty="0"/>
                        <a:t> </a:t>
                      </a:r>
                      <a:r>
                        <a:rPr lang="en-US" sz="1400" spc="-150" dirty="0" err="1"/>
                        <a:t>cyc</a:t>
                      </a:r>
                      <a:endParaRPr lang="en-US" sz="1400" spc="-150" dirty="0"/>
                    </a:p>
                  </a:txBody>
                  <a:tcPr marT="45664" marB="45664"/>
                </a:tc>
                <a:tc>
                  <a:txBody>
                    <a:bodyPr/>
                    <a:lstStyle/>
                    <a:p>
                      <a:pPr>
                        <a:spcAft>
                          <a:spcPts val="0"/>
                        </a:spcAft>
                      </a:pPr>
                      <a:r>
                        <a:rPr lang="en-US" sz="1400" spc="-150" dirty="0"/>
                        <a:t>Co</a:t>
                      </a:r>
                    </a:p>
                    <a:p>
                      <a:pPr>
                        <a:spcAft>
                          <a:spcPts val="0"/>
                        </a:spcAft>
                      </a:pPr>
                      <a:r>
                        <a:rPr lang="en-US" sz="1400" spc="-150" dirty="0">
                          <a:solidFill>
                            <a:srgbClr val="FF0000"/>
                          </a:solidFill>
                        </a:rPr>
                        <a:t>Balance</a:t>
                      </a:r>
                    </a:p>
                  </a:txBody>
                  <a:tcPr marT="45664" marB="45664"/>
                </a:tc>
                <a:tc>
                  <a:txBody>
                    <a:bodyPr/>
                    <a:lstStyle/>
                    <a:p>
                      <a:pPr>
                        <a:spcAft>
                          <a:spcPts val="0"/>
                        </a:spcAft>
                      </a:pPr>
                      <a:r>
                        <a:rPr lang="en-US" sz="1400" spc="-150" dirty="0"/>
                        <a:t>-0.93</a:t>
                      </a:r>
                    </a:p>
                    <a:p>
                      <a:pPr>
                        <a:spcAft>
                          <a:spcPts val="0"/>
                        </a:spcAft>
                      </a:pPr>
                      <a:r>
                        <a:rPr lang="en-US" sz="1400" spc="-150" dirty="0">
                          <a:solidFill>
                            <a:srgbClr val="FF0000"/>
                          </a:solidFill>
                        </a:rPr>
                        <a:t>0.93</a:t>
                      </a:r>
                    </a:p>
                  </a:txBody>
                  <a:tcPr marT="45664" marB="45664"/>
                </a:tc>
                <a:tc>
                  <a:txBody>
                    <a:bodyPr/>
                    <a:lstStyle/>
                    <a:p>
                      <a:pPr>
                        <a:spcAft>
                          <a:spcPts val="0"/>
                        </a:spcAft>
                      </a:pPr>
                      <a:r>
                        <a:rPr lang="en-US" sz="1400" spc="-150" dirty="0"/>
                        <a:t>3.86</a:t>
                      </a:r>
                    </a:p>
                    <a:p>
                      <a:pPr>
                        <a:spcAft>
                          <a:spcPts val="0"/>
                        </a:spcAft>
                      </a:pPr>
                      <a:r>
                        <a:rPr lang="en-US" sz="1400" spc="-150" dirty="0">
                          <a:solidFill>
                            <a:srgbClr val="FF0000"/>
                          </a:solidFill>
                        </a:rPr>
                        <a:t>-1.69</a:t>
                      </a:r>
                    </a:p>
                  </a:txBody>
                  <a:tcPr marT="45664" marB="45664"/>
                </a:tc>
                <a:tc>
                  <a:txBody>
                    <a:bodyPr/>
                    <a:lstStyle/>
                    <a:p>
                      <a:pPr>
                        <a:spcAft>
                          <a:spcPts val="0"/>
                        </a:spcAft>
                      </a:pPr>
                      <a:r>
                        <a:rPr lang="en-US" sz="1400" spc="-150" dirty="0"/>
                        <a:t>-------</a:t>
                      </a:r>
                    </a:p>
                    <a:p>
                      <a:pPr>
                        <a:spcAft>
                          <a:spcPts val="0"/>
                        </a:spcAft>
                      </a:pPr>
                      <a:r>
                        <a:rPr lang="en-US" sz="1400" spc="-150" dirty="0">
                          <a:solidFill>
                            <a:srgbClr val="FF0000"/>
                          </a:solidFill>
                        </a:rPr>
                        <a:t>-2.15</a:t>
                      </a:r>
                    </a:p>
                  </a:txBody>
                  <a:tcPr marT="45664" marB="45664"/>
                </a:tc>
                <a:tc>
                  <a:txBody>
                    <a:bodyPr/>
                    <a:lstStyle/>
                    <a:p>
                      <a:pPr>
                        <a:spcAft>
                          <a:spcPts val="0"/>
                        </a:spcAft>
                      </a:pPr>
                      <a:r>
                        <a:rPr lang="en-US" sz="1400" spc="-150" dirty="0"/>
                        <a:t>1.25</a:t>
                      </a:r>
                    </a:p>
                    <a:p>
                      <a:pPr>
                        <a:spcAft>
                          <a:spcPts val="0"/>
                        </a:spcAft>
                      </a:pPr>
                      <a:r>
                        <a:rPr lang="en-US" sz="1400" spc="-150" dirty="0">
                          <a:solidFill>
                            <a:srgbClr val="FF0000"/>
                          </a:solidFill>
                        </a:rPr>
                        <a:t>-1.27</a:t>
                      </a:r>
                    </a:p>
                  </a:txBody>
                  <a:tcPr marT="45664" marB="45664"/>
                </a:tc>
                <a:tc>
                  <a:txBody>
                    <a:bodyPr/>
                    <a:lstStyle/>
                    <a:p>
                      <a:pPr>
                        <a:spcAft>
                          <a:spcPts val="0"/>
                        </a:spcAft>
                      </a:pPr>
                      <a:r>
                        <a:rPr lang="en-US" sz="1400" spc="-150" dirty="0"/>
                        <a:t>-0.7</a:t>
                      </a:r>
                    </a:p>
                    <a:p>
                      <a:pPr>
                        <a:spcAft>
                          <a:spcPts val="0"/>
                        </a:spcAft>
                      </a:pPr>
                      <a:r>
                        <a:rPr lang="en-US" sz="1400" spc="-150" dirty="0">
                          <a:solidFill>
                            <a:srgbClr val="FF0000"/>
                          </a:solidFill>
                        </a:rPr>
                        <a:t>0.30</a:t>
                      </a:r>
                    </a:p>
                  </a:txBody>
                  <a:tcPr marT="45664" marB="45664"/>
                </a:tc>
                <a:tc>
                  <a:txBody>
                    <a:bodyPr/>
                    <a:lstStyle/>
                    <a:p>
                      <a:pPr>
                        <a:spcAft>
                          <a:spcPts val="0"/>
                        </a:spcAft>
                      </a:pPr>
                      <a:r>
                        <a:rPr lang="en-US" sz="1400" spc="-150" dirty="0"/>
                        <a:t>------</a:t>
                      </a:r>
                    </a:p>
                    <a:p>
                      <a:pPr>
                        <a:spcAft>
                          <a:spcPts val="0"/>
                        </a:spcAft>
                      </a:pPr>
                      <a:r>
                        <a:rPr lang="en-US" sz="1400" spc="-150" dirty="0">
                          <a:solidFill>
                            <a:srgbClr val="FF0000"/>
                          </a:solidFill>
                        </a:rPr>
                        <a:t>0.40</a:t>
                      </a:r>
                    </a:p>
                  </a:txBody>
                  <a:tcPr marT="45664" marB="45664"/>
                </a:tc>
                <a:tc>
                  <a:txBody>
                    <a:bodyPr/>
                    <a:lstStyle/>
                    <a:p>
                      <a:pPr>
                        <a:spcAft>
                          <a:spcPts val="0"/>
                        </a:spcAft>
                      </a:pPr>
                      <a:r>
                        <a:rPr lang="en-US" sz="1400" spc="-150" dirty="0"/>
                        <a:t>1.66</a:t>
                      </a:r>
                    </a:p>
                    <a:p>
                      <a:pPr>
                        <a:spcAft>
                          <a:spcPts val="0"/>
                        </a:spcAft>
                      </a:pPr>
                      <a:r>
                        <a:rPr lang="en-US" sz="1400" spc="-150" dirty="0">
                          <a:solidFill>
                            <a:srgbClr val="FF0000"/>
                          </a:solidFill>
                        </a:rPr>
                        <a:t>------</a:t>
                      </a:r>
                    </a:p>
                  </a:txBody>
                  <a:tcPr marT="45664" marB="45664"/>
                </a:tc>
                <a:tc>
                  <a:txBody>
                    <a:bodyPr/>
                    <a:lstStyle/>
                    <a:p>
                      <a:pPr>
                        <a:spcAft>
                          <a:spcPts val="0"/>
                        </a:spcAft>
                      </a:pPr>
                      <a:r>
                        <a:rPr lang="en-US" sz="1400" spc="-150" dirty="0"/>
                        <a:t>-1.18</a:t>
                      </a:r>
                    </a:p>
                    <a:p>
                      <a:pPr>
                        <a:spcAft>
                          <a:spcPts val="0"/>
                        </a:spcAft>
                      </a:pPr>
                      <a:r>
                        <a:rPr lang="en-US" sz="1400" spc="-150" dirty="0">
                          <a:solidFill>
                            <a:srgbClr val="FF0000"/>
                          </a:solidFill>
                        </a:rPr>
                        <a:t>-----</a:t>
                      </a:r>
                    </a:p>
                  </a:txBody>
                  <a:tcPr marT="45664" marB="45664"/>
                </a:tc>
                <a:extLst>
                  <a:ext uri="{0D108BD9-81ED-4DB2-BD59-A6C34878D82A}">
                    <a16:rowId xmlns:a16="http://schemas.microsoft.com/office/drawing/2014/main" val="10000"/>
                  </a:ext>
                </a:extLst>
              </a:tr>
            </a:tbl>
          </a:graphicData>
        </a:graphic>
      </p:graphicFrame>
      <p:sp>
        <p:nvSpPr>
          <p:cNvPr id="56" name="TextBox 55">
            <a:extLst>
              <a:ext uri="{FF2B5EF4-FFF2-40B4-BE49-F238E27FC236}">
                <a16:creationId xmlns:a16="http://schemas.microsoft.com/office/drawing/2014/main" id="{967022F6-C880-476B-91A7-48E7588C7754}"/>
              </a:ext>
            </a:extLst>
          </p:cNvPr>
          <p:cNvSpPr txBox="1">
            <a:spLocks noChangeArrowheads="1"/>
          </p:cNvSpPr>
          <p:nvPr/>
        </p:nvSpPr>
        <p:spPr bwMode="auto">
          <a:xfrm>
            <a:off x="4495800" y="1524000"/>
            <a:ext cx="3048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33CC"/>
                </a:solidFill>
              </a:rPr>
              <a:t>Calculate:</a:t>
            </a:r>
          </a:p>
          <a:p>
            <a:pPr eaLnBrk="1" hangingPunct="1"/>
            <a:r>
              <a:rPr lang="en-US" altLang="en-US">
                <a:solidFill>
                  <a:srgbClr val="FF33CC"/>
                </a:solidFill>
              </a:rPr>
              <a:t>1. Relative  stiffness</a:t>
            </a:r>
          </a:p>
          <a:p>
            <a:pPr eaLnBrk="1" hangingPunct="1"/>
            <a:r>
              <a:rPr lang="en-US" altLang="en-US">
                <a:solidFill>
                  <a:srgbClr val="FF33CC"/>
                </a:solidFill>
              </a:rPr>
              <a:t>2. Fixed end moments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fill="hold"/>
                                        <p:tgtEl>
                                          <p:spTgt spid="56"/>
                                        </p:tgtEl>
                                        <p:attrNameLst>
                                          <p:attrName>ppt_x</p:attrName>
                                        </p:attrNameLst>
                                      </p:cBhvr>
                                      <p:tavLst>
                                        <p:tav tm="0">
                                          <p:val>
                                            <p:strVal val="#ppt_x"/>
                                          </p:val>
                                        </p:tav>
                                        <p:tav tm="100000">
                                          <p:val>
                                            <p:strVal val="#ppt_x"/>
                                          </p:val>
                                        </p:tav>
                                      </p:tavLst>
                                    </p:anim>
                                    <p:anim calcmode="lin" valueType="num">
                                      <p:cBhvr additive="base">
                                        <p:cTn id="1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blinds(horizontal)">
                                      <p:cBhvr>
                                        <p:cTn id="23" dur="500"/>
                                        <p:tgtEl>
                                          <p:spTgt spid="4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linds(horizontal)">
                                      <p:cBhvr>
                                        <p:cTn id="28" dur="500"/>
                                        <p:tgtEl>
                                          <p:spTgt spid="4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linds(horizontal)">
                                      <p:cBhvr>
                                        <p:cTn id="33" dur="500"/>
                                        <p:tgtEl>
                                          <p:spTgt spid="4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blinds(horizontal)">
                                      <p:cBhvr>
                                        <p:cTn id="38" dur="500"/>
                                        <p:tgtEl>
                                          <p:spTgt spid="4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blinds(horizontal)">
                                      <p:cBhvr>
                                        <p:cTn id="43" dur="500"/>
                                        <p:tgtEl>
                                          <p:spTgt spid="4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blinds(horizontal)">
                                      <p:cBhvr>
                                        <p:cTn id="48" dur="500"/>
                                        <p:tgtEl>
                                          <p:spTgt spid="4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blinds(horizontal)">
                                      <p:cBhvr>
                                        <p:cTn id="5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1">
            <a:extLst>
              <a:ext uri="{FF2B5EF4-FFF2-40B4-BE49-F238E27FC236}">
                <a16:creationId xmlns:a16="http://schemas.microsoft.com/office/drawing/2014/main" id="{E087E33A-BC16-4716-9DAD-1583B2BAC330}"/>
              </a:ext>
            </a:extLst>
          </p:cNvPr>
          <p:cNvGrpSpPr>
            <a:grpSpLocks/>
          </p:cNvGrpSpPr>
          <p:nvPr/>
        </p:nvGrpSpPr>
        <p:grpSpPr bwMode="auto">
          <a:xfrm>
            <a:off x="762000" y="3376613"/>
            <a:ext cx="2286000" cy="1196975"/>
            <a:chOff x="762000" y="3376784"/>
            <a:chExt cx="2286000" cy="1196010"/>
          </a:xfrm>
        </p:grpSpPr>
        <p:cxnSp>
          <p:nvCxnSpPr>
            <p:cNvPr id="9" name="Straight Connector 8">
              <a:extLst>
                <a:ext uri="{FF2B5EF4-FFF2-40B4-BE49-F238E27FC236}">
                  <a16:creationId xmlns:a16="http://schemas.microsoft.com/office/drawing/2014/main" id="{6B71DE2B-213A-46E4-8241-84BCB80ED852}"/>
                </a:ext>
              </a:extLst>
            </p:cNvPr>
            <p:cNvCxnSpPr/>
            <p:nvPr/>
          </p:nvCxnSpPr>
          <p:spPr>
            <a:xfrm rot="5400000">
              <a:off x="571168" y="3999373"/>
              <a:ext cx="1143665"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B0885F-7E2C-4E01-BF54-4C2D48126C1A}"/>
                </a:ext>
              </a:extLst>
            </p:cNvPr>
            <p:cNvCxnSpPr/>
            <p:nvPr/>
          </p:nvCxnSpPr>
          <p:spPr>
            <a:xfrm rot="5400000">
              <a:off x="2056244" y="3960512"/>
              <a:ext cx="1067526"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Arc 12">
              <a:extLst>
                <a:ext uri="{FF2B5EF4-FFF2-40B4-BE49-F238E27FC236}">
                  <a16:creationId xmlns:a16="http://schemas.microsoft.com/office/drawing/2014/main" id="{326B360D-39D8-403A-B2AD-0D0F27FE6922}"/>
                </a:ext>
              </a:extLst>
            </p:cNvPr>
            <p:cNvSpPr/>
            <p:nvPr/>
          </p:nvSpPr>
          <p:spPr>
            <a:xfrm rot="18634169" flipV="1">
              <a:off x="2128357" y="3634164"/>
              <a:ext cx="772489" cy="942975"/>
            </a:xfrm>
            <a:prstGeom prst="arc">
              <a:avLst>
                <a:gd name="adj1" fmla="val 10812104"/>
                <a:gd name="adj2" fmla="val 16121171"/>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4" name="Arc 13">
              <a:extLst>
                <a:ext uri="{FF2B5EF4-FFF2-40B4-BE49-F238E27FC236}">
                  <a16:creationId xmlns:a16="http://schemas.microsoft.com/office/drawing/2014/main" id="{60DED21B-7CB7-416C-AAF0-8232151A2607}"/>
                </a:ext>
              </a:extLst>
            </p:cNvPr>
            <p:cNvSpPr/>
            <p:nvPr/>
          </p:nvSpPr>
          <p:spPr>
            <a:xfrm rot="18634169">
              <a:off x="2305296" y="3414638"/>
              <a:ext cx="609109" cy="533400"/>
            </a:xfrm>
            <a:prstGeom prst="arc">
              <a:avLst>
                <a:gd name="adj1" fmla="val 15275362"/>
                <a:gd name="adj2" fmla="val 843008"/>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5" name="Arc 14">
              <a:extLst>
                <a:ext uri="{FF2B5EF4-FFF2-40B4-BE49-F238E27FC236}">
                  <a16:creationId xmlns:a16="http://schemas.microsoft.com/office/drawing/2014/main" id="{E84EBB88-F656-4AF0-86D4-39A09AFD399C}"/>
                </a:ext>
              </a:extLst>
            </p:cNvPr>
            <p:cNvSpPr/>
            <p:nvPr/>
          </p:nvSpPr>
          <p:spPr>
            <a:xfrm rot="18634169">
              <a:off x="857496" y="3414638"/>
              <a:ext cx="609109" cy="533400"/>
            </a:xfrm>
            <a:prstGeom prst="arc">
              <a:avLst>
                <a:gd name="adj1" fmla="val 15275362"/>
                <a:gd name="adj2" fmla="val 843008"/>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19" name="Straight Arrow Connector 18">
              <a:extLst>
                <a:ext uri="{FF2B5EF4-FFF2-40B4-BE49-F238E27FC236}">
                  <a16:creationId xmlns:a16="http://schemas.microsoft.com/office/drawing/2014/main" id="{267B1FF4-8432-4233-A87C-0A31D3BAD1C1}"/>
                </a:ext>
              </a:extLst>
            </p:cNvPr>
            <p:cNvCxnSpPr/>
            <p:nvPr/>
          </p:nvCxnSpPr>
          <p:spPr>
            <a:xfrm>
              <a:off x="762000" y="4038237"/>
              <a:ext cx="381000"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433B7A4-D7C9-4A1A-AEC6-536D144BEEC3}"/>
                </a:ext>
              </a:extLst>
            </p:cNvPr>
            <p:cNvCxnSpPr/>
            <p:nvPr/>
          </p:nvCxnSpPr>
          <p:spPr>
            <a:xfrm rot="10800000">
              <a:off x="762000" y="3429129"/>
              <a:ext cx="533400" cy="15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21581E0-FD60-4C68-95BF-4C683E09AC5E}"/>
                </a:ext>
              </a:extLst>
            </p:cNvPr>
            <p:cNvCxnSpPr/>
            <p:nvPr/>
          </p:nvCxnSpPr>
          <p:spPr>
            <a:xfrm>
              <a:off x="2514600" y="3429129"/>
              <a:ext cx="533400" cy="15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3" name="Group 72">
            <a:extLst>
              <a:ext uri="{FF2B5EF4-FFF2-40B4-BE49-F238E27FC236}">
                <a16:creationId xmlns:a16="http://schemas.microsoft.com/office/drawing/2014/main" id="{EB3D3D82-3E5F-42D3-A427-2A6392FF91A6}"/>
              </a:ext>
            </a:extLst>
          </p:cNvPr>
          <p:cNvGrpSpPr>
            <a:grpSpLocks/>
          </p:cNvGrpSpPr>
          <p:nvPr/>
        </p:nvGrpSpPr>
        <p:grpSpPr bwMode="auto">
          <a:xfrm>
            <a:off x="747713" y="1624013"/>
            <a:ext cx="1081087" cy="892175"/>
            <a:chOff x="747638" y="1624185"/>
            <a:chExt cx="1081162" cy="892003"/>
          </a:xfrm>
        </p:grpSpPr>
        <p:cxnSp>
          <p:nvCxnSpPr>
            <p:cNvPr id="5" name="Straight Connector 4">
              <a:extLst>
                <a:ext uri="{FF2B5EF4-FFF2-40B4-BE49-F238E27FC236}">
                  <a16:creationId xmlns:a16="http://schemas.microsoft.com/office/drawing/2014/main" id="{3D7CA3A2-5AA7-4A39-8E72-58DFAC6ACF40}"/>
                </a:ext>
              </a:extLst>
            </p:cNvPr>
            <p:cNvCxnSpPr/>
            <p:nvPr/>
          </p:nvCxnSpPr>
          <p:spPr>
            <a:xfrm rot="5400000">
              <a:off x="800933" y="2094787"/>
              <a:ext cx="8380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Arc 15">
              <a:extLst>
                <a:ext uri="{FF2B5EF4-FFF2-40B4-BE49-F238E27FC236}">
                  <a16:creationId xmlns:a16="http://schemas.microsoft.com/office/drawing/2014/main" id="{CEE6CAEF-EA88-40E4-B50C-6B34BB89E24F}"/>
                </a:ext>
              </a:extLst>
            </p:cNvPr>
            <p:cNvSpPr/>
            <p:nvPr/>
          </p:nvSpPr>
          <p:spPr>
            <a:xfrm rot="18634169">
              <a:off x="935056" y="1662208"/>
              <a:ext cx="609482" cy="533437"/>
            </a:xfrm>
            <a:prstGeom prst="arc">
              <a:avLst>
                <a:gd name="adj1" fmla="val 15275362"/>
                <a:gd name="adj2" fmla="val 843008"/>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7" name="Arc 16">
              <a:extLst>
                <a:ext uri="{FF2B5EF4-FFF2-40B4-BE49-F238E27FC236}">
                  <a16:creationId xmlns:a16="http://schemas.microsoft.com/office/drawing/2014/main" id="{45D294CB-53D5-42C6-89E1-5FB8467DCDC0}"/>
                </a:ext>
              </a:extLst>
            </p:cNvPr>
            <p:cNvSpPr/>
            <p:nvPr/>
          </p:nvSpPr>
          <p:spPr>
            <a:xfrm rot="18634169" flipV="1">
              <a:off x="832676" y="1575652"/>
              <a:ext cx="772964" cy="943040"/>
            </a:xfrm>
            <a:prstGeom prst="arc">
              <a:avLst>
                <a:gd name="adj1" fmla="val 10812104"/>
                <a:gd name="adj2" fmla="val 1612117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27" name="Straight Arrow Connector 26">
              <a:extLst>
                <a:ext uri="{FF2B5EF4-FFF2-40B4-BE49-F238E27FC236}">
                  <a16:creationId xmlns:a16="http://schemas.microsoft.com/office/drawing/2014/main" id="{68EBA456-3BBC-4129-9443-8494DD79EE79}"/>
                </a:ext>
              </a:extLst>
            </p:cNvPr>
            <p:cNvCxnSpPr/>
            <p:nvPr/>
          </p:nvCxnSpPr>
          <p:spPr>
            <a:xfrm>
              <a:off x="1142952" y="2514600"/>
              <a:ext cx="685848" cy="1588"/>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4" name="Group 73">
            <a:extLst>
              <a:ext uri="{FF2B5EF4-FFF2-40B4-BE49-F238E27FC236}">
                <a16:creationId xmlns:a16="http://schemas.microsoft.com/office/drawing/2014/main" id="{C5887678-20D9-4FEB-9E2F-F45D7C149F57}"/>
              </a:ext>
            </a:extLst>
          </p:cNvPr>
          <p:cNvGrpSpPr>
            <a:grpSpLocks/>
          </p:cNvGrpSpPr>
          <p:nvPr/>
        </p:nvGrpSpPr>
        <p:grpSpPr bwMode="auto">
          <a:xfrm>
            <a:off x="304800" y="2819400"/>
            <a:ext cx="3505200" cy="338138"/>
            <a:chOff x="304800" y="2819400"/>
            <a:chExt cx="3505200" cy="338554"/>
          </a:xfrm>
        </p:grpSpPr>
        <p:sp>
          <p:nvSpPr>
            <p:cNvPr id="51295" name="TextBox 17">
              <a:extLst>
                <a:ext uri="{FF2B5EF4-FFF2-40B4-BE49-F238E27FC236}">
                  <a16:creationId xmlns:a16="http://schemas.microsoft.com/office/drawing/2014/main" id="{BEEC9638-4AE5-4FFB-B254-806D9234ECD3}"/>
                </a:ext>
              </a:extLst>
            </p:cNvPr>
            <p:cNvSpPr txBox="1">
              <a:spLocks noChangeArrowheads="1"/>
            </p:cNvSpPr>
            <p:nvPr/>
          </p:nvSpPr>
          <p:spPr bwMode="auto">
            <a:xfrm>
              <a:off x="304800" y="2819400"/>
              <a:ext cx="60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t>15k</a:t>
              </a:r>
            </a:p>
          </p:txBody>
        </p:sp>
        <p:cxnSp>
          <p:nvCxnSpPr>
            <p:cNvPr id="7" name="Straight Connector 6">
              <a:extLst>
                <a:ext uri="{FF2B5EF4-FFF2-40B4-BE49-F238E27FC236}">
                  <a16:creationId xmlns:a16="http://schemas.microsoft.com/office/drawing/2014/main" id="{CBCBC53E-303B-49C7-B6B6-C5C3F57858E7}"/>
                </a:ext>
              </a:extLst>
            </p:cNvPr>
            <p:cNvCxnSpPr/>
            <p:nvPr/>
          </p:nvCxnSpPr>
          <p:spPr>
            <a:xfrm>
              <a:off x="1295400" y="2971987"/>
              <a:ext cx="1295400" cy="1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881872D-1044-4CD5-AF87-93F9FCE4150E}"/>
                </a:ext>
              </a:extLst>
            </p:cNvPr>
            <p:cNvCxnSpPr/>
            <p:nvPr/>
          </p:nvCxnSpPr>
          <p:spPr>
            <a:xfrm>
              <a:off x="868363" y="2971987"/>
              <a:ext cx="381000" cy="15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C2DAF96-B802-4536-8F2D-1E875BEA38A8}"/>
                </a:ext>
              </a:extLst>
            </p:cNvPr>
            <p:cNvCxnSpPr/>
            <p:nvPr/>
          </p:nvCxnSpPr>
          <p:spPr>
            <a:xfrm rot="10800000">
              <a:off x="1143000" y="2860726"/>
              <a:ext cx="381000" cy="159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7BEF385-5576-459C-978A-9899809B308C}"/>
                </a:ext>
              </a:extLst>
            </p:cNvPr>
            <p:cNvCxnSpPr/>
            <p:nvPr/>
          </p:nvCxnSpPr>
          <p:spPr>
            <a:xfrm>
              <a:off x="1143000" y="3083249"/>
              <a:ext cx="457200" cy="159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C72F35F-0E62-400A-B213-5575AB392F14}"/>
                </a:ext>
              </a:extLst>
            </p:cNvPr>
            <p:cNvCxnSpPr/>
            <p:nvPr/>
          </p:nvCxnSpPr>
          <p:spPr>
            <a:xfrm rot="10800000">
              <a:off x="2667000" y="2971987"/>
              <a:ext cx="457200" cy="159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5D5EAF2-780B-4CAA-BBED-CE3C4D378992}"/>
                </a:ext>
              </a:extLst>
            </p:cNvPr>
            <p:cNvCxnSpPr/>
            <p:nvPr/>
          </p:nvCxnSpPr>
          <p:spPr>
            <a:xfrm rot="10800000">
              <a:off x="3276600" y="2971987"/>
              <a:ext cx="533400" cy="159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E51E48C6-859F-4A3A-9BF8-826EC87D7FC3}"/>
              </a:ext>
            </a:extLst>
          </p:cNvPr>
          <p:cNvSpPr txBox="1">
            <a:spLocks noChangeArrowheads="1"/>
          </p:cNvSpPr>
          <p:nvPr/>
        </p:nvSpPr>
        <p:spPr bwMode="auto">
          <a:xfrm>
            <a:off x="3429000" y="2667000"/>
            <a:ext cx="1143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t>AJR=16.16</a:t>
            </a:r>
          </a:p>
        </p:txBody>
      </p:sp>
      <p:sp>
        <p:nvSpPr>
          <p:cNvPr id="80" name="TextBox 79">
            <a:extLst>
              <a:ext uri="{FF2B5EF4-FFF2-40B4-BE49-F238E27FC236}">
                <a16:creationId xmlns:a16="http://schemas.microsoft.com/office/drawing/2014/main" id="{6B4023CA-CA52-48F7-9DAB-70BBB7F02074}"/>
              </a:ext>
            </a:extLst>
          </p:cNvPr>
          <p:cNvSpPr txBox="1">
            <a:spLocks noChangeArrowheads="1"/>
          </p:cNvSpPr>
          <p:nvPr/>
        </p:nvSpPr>
        <p:spPr bwMode="auto">
          <a:xfrm>
            <a:off x="4495800" y="5181600"/>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FF0000"/>
                </a:solidFill>
              </a:rPr>
              <a:t>F</a:t>
            </a:r>
            <a:r>
              <a:rPr lang="en-US" altLang="en-US" b="1" baseline="-25000">
                <a:solidFill>
                  <a:srgbClr val="FF0000"/>
                </a:solidFill>
              </a:rPr>
              <a:t>AB</a:t>
            </a:r>
            <a:r>
              <a:rPr lang="en-US" altLang="en-US" b="1">
                <a:solidFill>
                  <a:srgbClr val="FF0000"/>
                </a:solidFill>
              </a:rPr>
              <a:t> = 100k-ft (say)  F</a:t>
            </a:r>
            <a:r>
              <a:rPr lang="en-US" altLang="en-US" b="1" baseline="-25000">
                <a:solidFill>
                  <a:srgbClr val="FF0000"/>
                </a:solidFill>
              </a:rPr>
              <a:t>BE</a:t>
            </a:r>
            <a:r>
              <a:rPr lang="en-US" altLang="en-US" b="1">
                <a:solidFill>
                  <a:srgbClr val="FF0000"/>
                </a:solidFill>
              </a:rPr>
              <a:t>= ??  </a:t>
            </a:r>
            <a:r>
              <a:rPr lang="en-US" altLang="en-US" b="1" baseline="-25000">
                <a:solidFill>
                  <a:srgbClr val="FF0000"/>
                </a:solidFill>
              </a:rPr>
              <a:t>    </a:t>
            </a:r>
          </a:p>
        </p:txBody>
      </p:sp>
      <p:grpSp>
        <p:nvGrpSpPr>
          <p:cNvPr id="6" name="Group 68">
            <a:extLst>
              <a:ext uri="{FF2B5EF4-FFF2-40B4-BE49-F238E27FC236}">
                <a16:creationId xmlns:a16="http://schemas.microsoft.com/office/drawing/2014/main" id="{A3A8BB65-9449-4B97-86C1-EE7C41417369}"/>
              </a:ext>
            </a:extLst>
          </p:cNvPr>
          <p:cNvGrpSpPr>
            <a:grpSpLocks/>
          </p:cNvGrpSpPr>
          <p:nvPr/>
        </p:nvGrpSpPr>
        <p:grpSpPr bwMode="auto">
          <a:xfrm>
            <a:off x="5105400" y="2209800"/>
            <a:ext cx="3173413" cy="2370138"/>
            <a:chOff x="5105400" y="2209800"/>
            <a:chExt cx="3172690" cy="2370614"/>
          </a:xfrm>
        </p:grpSpPr>
        <p:cxnSp>
          <p:nvCxnSpPr>
            <p:cNvPr id="51264" name="AutoShape 4">
              <a:extLst>
                <a:ext uri="{FF2B5EF4-FFF2-40B4-BE49-F238E27FC236}">
                  <a16:creationId xmlns:a16="http://schemas.microsoft.com/office/drawing/2014/main" id="{7E4ADDD9-E09E-4FDB-8EFE-587312337166}"/>
                </a:ext>
              </a:extLst>
            </p:cNvPr>
            <p:cNvCxnSpPr>
              <a:cxnSpLocks noChangeShapeType="1"/>
            </p:cNvCxnSpPr>
            <p:nvPr/>
          </p:nvCxnSpPr>
          <p:spPr bwMode="auto">
            <a:xfrm>
              <a:off x="5838041" y="3276600"/>
              <a:ext cx="2162959" cy="15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1265" name="AutoShape 5">
              <a:extLst>
                <a:ext uri="{FF2B5EF4-FFF2-40B4-BE49-F238E27FC236}">
                  <a16:creationId xmlns:a16="http://schemas.microsoft.com/office/drawing/2014/main" id="{328B8D71-4696-4733-AA99-A1B27A80D1A8}"/>
                </a:ext>
              </a:extLst>
            </p:cNvPr>
            <p:cNvCxnSpPr>
              <a:cxnSpLocks noChangeShapeType="1"/>
            </p:cNvCxnSpPr>
            <p:nvPr/>
          </p:nvCxnSpPr>
          <p:spPr bwMode="auto">
            <a:xfrm>
              <a:off x="5819592" y="2403071"/>
              <a:ext cx="0" cy="191964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1266" name="AutoShape 6">
              <a:extLst>
                <a:ext uri="{FF2B5EF4-FFF2-40B4-BE49-F238E27FC236}">
                  <a16:creationId xmlns:a16="http://schemas.microsoft.com/office/drawing/2014/main" id="{DA712637-44BF-4F08-A756-4D3C37E3F594}"/>
                </a:ext>
              </a:extLst>
            </p:cNvPr>
            <p:cNvCxnSpPr>
              <a:cxnSpLocks noChangeShapeType="1"/>
            </p:cNvCxnSpPr>
            <p:nvPr/>
          </p:nvCxnSpPr>
          <p:spPr bwMode="auto">
            <a:xfrm>
              <a:off x="7672281" y="3292813"/>
              <a:ext cx="1739" cy="103774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1267" name="AutoShape 7">
              <a:extLst>
                <a:ext uri="{FF2B5EF4-FFF2-40B4-BE49-F238E27FC236}">
                  <a16:creationId xmlns:a16="http://schemas.microsoft.com/office/drawing/2014/main" id="{986DCAB9-2D7D-47AE-8728-FC66F17F5CD2}"/>
                </a:ext>
              </a:extLst>
            </p:cNvPr>
            <p:cNvSpPr>
              <a:spLocks noChangeArrowheads="1"/>
            </p:cNvSpPr>
            <p:nvPr/>
          </p:nvSpPr>
          <p:spPr bwMode="auto">
            <a:xfrm>
              <a:off x="5662170" y="4330555"/>
              <a:ext cx="304407" cy="160188"/>
            </a:xfrm>
            <a:prstGeom prst="triangle">
              <a:avLst>
                <a:gd name="adj" fmla="val 50000"/>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cxnSp>
          <p:nvCxnSpPr>
            <p:cNvPr id="51268" name="AutoShape 8">
              <a:extLst>
                <a:ext uri="{FF2B5EF4-FFF2-40B4-BE49-F238E27FC236}">
                  <a16:creationId xmlns:a16="http://schemas.microsoft.com/office/drawing/2014/main" id="{5BF98DE4-B218-4430-A6FF-8ED0E03892E5}"/>
                </a:ext>
              </a:extLst>
            </p:cNvPr>
            <p:cNvCxnSpPr>
              <a:cxnSpLocks noChangeShapeType="1"/>
            </p:cNvCxnSpPr>
            <p:nvPr/>
          </p:nvCxnSpPr>
          <p:spPr bwMode="auto">
            <a:xfrm flipH="1">
              <a:off x="5573457" y="4505543"/>
              <a:ext cx="88713" cy="7312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1269" name="AutoShape 9">
              <a:extLst>
                <a:ext uri="{FF2B5EF4-FFF2-40B4-BE49-F238E27FC236}">
                  <a16:creationId xmlns:a16="http://schemas.microsoft.com/office/drawing/2014/main" id="{461EF828-6EA2-4DCD-8B3C-0C75ADADD406}"/>
                </a:ext>
              </a:extLst>
            </p:cNvPr>
            <p:cNvCxnSpPr>
              <a:cxnSpLocks noChangeShapeType="1"/>
            </p:cNvCxnSpPr>
            <p:nvPr/>
          </p:nvCxnSpPr>
          <p:spPr bwMode="auto">
            <a:xfrm flipH="1">
              <a:off x="5723051" y="4507285"/>
              <a:ext cx="88713" cy="7312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1270" name="AutoShape 10">
              <a:extLst>
                <a:ext uri="{FF2B5EF4-FFF2-40B4-BE49-F238E27FC236}">
                  <a16:creationId xmlns:a16="http://schemas.microsoft.com/office/drawing/2014/main" id="{0413E187-7721-4463-8BAA-7138C6FC95FE}"/>
                </a:ext>
              </a:extLst>
            </p:cNvPr>
            <p:cNvCxnSpPr>
              <a:cxnSpLocks noChangeShapeType="1"/>
            </p:cNvCxnSpPr>
            <p:nvPr/>
          </p:nvCxnSpPr>
          <p:spPr bwMode="auto">
            <a:xfrm flipH="1">
              <a:off x="5870906" y="4505543"/>
              <a:ext cx="88713" cy="7312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1271" name="AutoShape 11">
              <a:extLst>
                <a:ext uri="{FF2B5EF4-FFF2-40B4-BE49-F238E27FC236}">
                  <a16:creationId xmlns:a16="http://schemas.microsoft.com/office/drawing/2014/main" id="{A68094A2-B517-4249-8982-BD90B69D169D}"/>
                </a:ext>
              </a:extLst>
            </p:cNvPr>
            <p:cNvCxnSpPr>
              <a:cxnSpLocks noChangeShapeType="1"/>
            </p:cNvCxnSpPr>
            <p:nvPr/>
          </p:nvCxnSpPr>
          <p:spPr bwMode="auto">
            <a:xfrm flipH="1">
              <a:off x="7375701" y="4344484"/>
              <a:ext cx="521840" cy="87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1272" name="AutoShape 12">
              <a:extLst>
                <a:ext uri="{FF2B5EF4-FFF2-40B4-BE49-F238E27FC236}">
                  <a16:creationId xmlns:a16="http://schemas.microsoft.com/office/drawing/2014/main" id="{DBB3AE43-226B-45BF-9583-7EDEACD97A7B}"/>
                </a:ext>
              </a:extLst>
            </p:cNvPr>
            <p:cNvCxnSpPr>
              <a:cxnSpLocks noChangeShapeType="1"/>
            </p:cNvCxnSpPr>
            <p:nvPr/>
          </p:nvCxnSpPr>
          <p:spPr bwMode="auto">
            <a:xfrm flipH="1">
              <a:off x="7367004" y="4344484"/>
              <a:ext cx="106108" cy="1601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1273" name="AutoShape 13">
              <a:extLst>
                <a:ext uri="{FF2B5EF4-FFF2-40B4-BE49-F238E27FC236}">
                  <a16:creationId xmlns:a16="http://schemas.microsoft.com/office/drawing/2014/main" id="{05952C34-EAF7-4C5D-AFA6-B65C2982588B}"/>
                </a:ext>
              </a:extLst>
            </p:cNvPr>
            <p:cNvCxnSpPr>
              <a:cxnSpLocks noChangeShapeType="1"/>
            </p:cNvCxnSpPr>
            <p:nvPr/>
          </p:nvCxnSpPr>
          <p:spPr bwMode="auto">
            <a:xfrm flipH="1">
              <a:off x="7566173" y="4344484"/>
              <a:ext cx="106108" cy="1601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1274" name="AutoShape 14">
              <a:extLst>
                <a:ext uri="{FF2B5EF4-FFF2-40B4-BE49-F238E27FC236}">
                  <a16:creationId xmlns:a16="http://schemas.microsoft.com/office/drawing/2014/main" id="{3212E706-190E-4FBB-B223-598AEDEBBB26}"/>
                </a:ext>
              </a:extLst>
            </p:cNvPr>
            <p:cNvCxnSpPr>
              <a:cxnSpLocks noChangeShapeType="1"/>
            </p:cNvCxnSpPr>
            <p:nvPr/>
          </p:nvCxnSpPr>
          <p:spPr bwMode="auto">
            <a:xfrm flipH="1">
              <a:off x="7759254" y="4344484"/>
              <a:ext cx="106108" cy="1601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1275" name="Text Box 22">
              <a:extLst>
                <a:ext uri="{FF2B5EF4-FFF2-40B4-BE49-F238E27FC236}">
                  <a16:creationId xmlns:a16="http://schemas.microsoft.com/office/drawing/2014/main" id="{8D99DDC7-E533-4312-A8F9-106EBFD2373E}"/>
                </a:ext>
              </a:extLst>
            </p:cNvPr>
            <p:cNvSpPr txBox="1">
              <a:spLocks noChangeArrowheads="1"/>
            </p:cNvSpPr>
            <p:nvPr/>
          </p:nvSpPr>
          <p:spPr bwMode="auto">
            <a:xfrm>
              <a:off x="7604441" y="4044131"/>
              <a:ext cx="393990" cy="36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100"/>
                <a:t>D</a:t>
              </a:r>
              <a:endParaRPr lang="en-US" altLang="en-US">
                <a:latin typeface="Arial" panose="020B0604020202020204" pitchFamily="34" charset="0"/>
              </a:endParaRPr>
            </a:p>
          </p:txBody>
        </p:sp>
        <p:sp>
          <p:nvSpPr>
            <p:cNvPr id="51276" name="Text Box 23">
              <a:extLst>
                <a:ext uri="{FF2B5EF4-FFF2-40B4-BE49-F238E27FC236}">
                  <a16:creationId xmlns:a16="http://schemas.microsoft.com/office/drawing/2014/main" id="{666A0F8D-6DEC-4CDE-AD90-9CC74BA53F5A}"/>
                </a:ext>
              </a:extLst>
            </p:cNvPr>
            <p:cNvSpPr txBox="1">
              <a:spLocks noChangeArrowheads="1"/>
            </p:cNvSpPr>
            <p:nvPr/>
          </p:nvSpPr>
          <p:spPr bwMode="auto">
            <a:xfrm>
              <a:off x="5580233" y="2354965"/>
              <a:ext cx="393990" cy="36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100"/>
                <a:t>E</a:t>
              </a:r>
              <a:endParaRPr lang="en-US" altLang="en-US">
                <a:latin typeface="Arial" panose="020B0604020202020204" pitchFamily="34" charset="0"/>
              </a:endParaRPr>
            </a:p>
          </p:txBody>
        </p:sp>
        <p:sp>
          <p:nvSpPr>
            <p:cNvPr id="51277" name="Text Box 28">
              <a:extLst>
                <a:ext uri="{FF2B5EF4-FFF2-40B4-BE49-F238E27FC236}">
                  <a16:creationId xmlns:a16="http://schemas.microsoft.com/office/drawing/2014/main" id="{73C379DC-0AC7-4AFE-8089-0C611D9812E1}"/>
                </a:ext>
              </a:extLst>
            </p:cNvPr>
            <p:cNvSpPr txBox="1">
              <a:spLocks noChangeArrowheads="1"/>
            </p:cNvSpPr>
            <p:nvPr/>
          </p:nvSpPr>
          <p:spPr bwMode="auto">
            <a:xfrm>
              <a:off x="5558671" y="2989848"/>
              <a:ext cx="393990" cy="36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100"/>
                <a:t>B</a:t>
              </a:r>
              <a:endParaRPr lang="en-US" altLang="en-US">
                <a:latin typeface="Arial" panose="020B0604020202020204" pitchFamily="34" charset="0"/>
              </a:endParaRPr>
            </a:p>
          </p:txBody>
        </p:sp>
        <p:sp>
          <p:nvSpPr>
            <p:cNvPr id="51278" name="Text Box 29">
              <a:extLst>
                <a:ext uri="{FF2B5EF4-FFF2-40B4-BE49-F238E27FC236}">
                  <a16:creationId xmlns:a16="http://schemas.microsoft.com/office/drawing/2014/main" id="{77142E17-EB6D-461B-BE1B-D7D0FF6FEA88}"/>
                </a:ext>
              </a:extLst>
            </p:cNvPr>
            <p:cNvSpPr txBox="1">
              <a:spLocks noChangeArrowheads="1"/>
            </p:cNvSpPr>
            <p:nvPr/>
          </p:nvSpPr>
          <p:spPr bwMode="auto">
            <a:xfrm>
              <a:off x="7391400" y="3048000"/>
              <a:ext cx="393990" cy="36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100"/>
                <a:t>C</a:t>
              </a:r>
              <a:endParaRPr lang="en-US" altLang="en-US">
                <a:latin typeface="Arial" panose="020B0604020202020204" pitchFamily="34" charset="0"/>
              </a:endParaRPr>
            </a:p>
          </p:txBody>
        </p:sp>
        <p:sp>
          <p:nvSpPr>
            <p:cNvPr id="51279" name="Text Box 30">
              <a:extLst>
                <a:ext uri="{FF2B5EF4-FFF2-40B4-BE49-F238E27FC236}">
                  <a16:creationId xmlns:a16="http://schemas.microsoft.com/office/drawing/2014/main" id="{9F4F93B4-DB0E-4A37-97F4-5E8225469385}"/>
                </a:ext>
              </a:extLst>
            </p:cNvPr>
            <p:cNvSpPr txBox="1">
              <a:spLocks noChangeArrowheads="1"/>
            </p:cNvSpPr>
            <p:nvPr/>
          </p:nvSpPr>
          <p:spPr bwMode="auto">
            <a:xfrm>
              <a:off x="5791200" y="4038600"/>
              <a:ext cx="393990" cy="36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100"/>
                <a:t>A</a:t>
              </a:r>
              <a:endParaRPr lang="en-US" altLang="en-US">
                <a:latin typeface="Arial" panose="020B0604020202020204" pitchFamily="34" charset="0"/>
              </a:endParaRPr>
            </a:p>
          </p:txBody>
        </p:sp>
        <p:cxnSp>
          <p:nvCxnSpPr>
            <p:cNvPr id="51280" name="AutoShape 31">
              <a:extLst>
                <a:ext uri="{FF2B5EF4-FFF2-40B4-BE49-F238E27FC236}">
                  <a16:creationId xmlns:a16="http://schemas.microsoft.com/office/drawing/2014/main" id="{FFD120AE-FAF4-42FE-A55E-C2640778A8E4}"/>
                </a:ext>
              </a:extLst>
            </p:cNvPr>
            <p:cNvCxnSpPr>
              <a:cxnSpLocks noChangeShapeType="1"/>
            </p:cNvCxnSpPr>
            <p:nvPr/>
          </p:nvCxnSpPr>
          <p:spPr bwMode="auto">
            <a:xfrm>
              <a:off x="6031807" y="2535400"/>
              <a:ext cx="0" cy="1392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1281" name="AutoShape 32">
              <a:extLst>
                <a:ext uri="{FF2B5EF4-FFF2-40B4-BE49-F238E27FC236}">
                  <a16:creationId xmlns:a16="http://schemas.microsoft.com/office/drawing/2014/main" id="{0A1E03F8-CE31-47D5-942B-959A9DAB4AD6}"/>
                </a:ext>
              </a:extLst>
            </p:cNvPr>
            <p:cNvCxnSpPr>
              <a:cxnSpLocks noChangeShapeType="1"/>
            </p:cNvCxnSpPr>
            <p:nvPr/>
          </p:nvCxnSpPr>
          <p:spPr bwMode="auto">
            <a:xfrm>
              <a:off x="5655212" y="2397847"/>
              <a:ext cx="37659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1282" name="AutoShape 33">
              <a:extLst>
                <a:ext uri="{FF2B5EF4-FFF2-40B4-BE49-F238E27FC236}">
                  <a16:creationId xmlns:a16="http://schemas.microsoft.com/office/drawing/2014/main" id="{5A1A8446-135C-4579-8D51-74FC5264CAA4}"/>
                </a:ext>
              </a:extLst>
            </p:cNvPr>
            <p:cNvCxnSpPr>
              <a:cxnSpLocks noChangeShapeType="1"/>
            </p:cNvCxnSpPr>
            <p:nvPr/>
          </p:nvCxnSpPr>
          <p:spPr bwMode="auto">
            <a:xfrm flipH="1">
              <a:off x="5655212" y="2222859"/>
              <a:ext cx="149594" cy="1749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1283" name="AutoShape 34">
              <a:extLst>
                <a:ext uri="{FF2B5EF4-FFF2-40B4-BE49-F238E27FC236}">
                  <a16:creationId xmlns:a16="http://schemas.microsoft.com/office/drawing/2014/main" id="{BE0BB376-B64D-4827-B0F8-95476086A489}"/>
                </a:ext>
              </a:extLst>
            </p:cNvPr>
            <p:cNvCxnSpPr>
              <a:cxnSpLocks noChangeShapeType="1"/>
            </p:cNvCxnSpPr>
            <p:nvPr/>
          </p:nvCxnSpPr>
          <p:spPr bwMode="auto">
            <a:xfrm flipH="1">
              <a:off x="5834377" y="2209800"/>
              <a:ext cx="149594" cy="1749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1284" name="AutoShape 35">
              <a:extLst>
                <a:ext uri="{FF2B5EF4-FFF2-40B4-BE49-F238E27FC236}">
                  <a16:creationId xmlns:a16="http://schemas.microsoft.com/office/drawing/2014/main" id="{B289BF14-128F-4517-9367-1C549421EA75}"/>
                </a:ext>
              </a:extLst>
            </p:cNvPr>
            <p:cNvCxnSpPr>
              <a:cxnSpLocks noChangeShapeType="1"/>
            </p:cNvCxnSpPr>
            <p:nvPr/>
          </p:nvCxnSpPr>
          <p:spPr bwMode="auto">
            <a:xfrm flipH="1">
              <a:off x="5963968" y="2225471"/>
              <a:ext cx="149594" cy="1749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1285" name="Text Box 36">
              <a:extLst>
                <a:ext uri="{FF2B5EF4-FFF2-40B4-BE49-F238E27FC236}">
                  <a16:creationId xmlns:a16="http://schemas.microsoft.com/office/drawing/2014/main" id="{06D71537-7082-4784-9279-13C9C055BC99}"/>
                </a:ext>
              </a:extLst>
            </p:cNvPr>
            <p:cNvSpPr txBox="1">
              <a:spLocks noChangeArrowheads="1"/>
            </p:cNvSpPr>
            <p:nvPr/>
          </p:nvSpPr>
          <p:spPr bwMode="auto">
            <a:xfrm>
              <a:off x="5105400" y="3124200"/>
              <a:ext cx="649691" cy="36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2400"/>
                <a:t>P</a:t>
              </a:r>
              <a:endParaRPr lang="en-US" altLang="en-US" sz="2400">
                <a:latin typeface="Arial" panose="020B0604020202020204" pitchFamily="34" charset="0"/>
              </a:endParaRPr>
            </a:p>
          </p:txBody>
        </p:sp>
        <p:cxnSp>
          <p:nvCxnSpPr>
            <p:cNvPr id="67" name="Straight Arrow Connector 66">
              <a:extLst>
                <a:ext uri="{FF2B5EF4-FFF2-40B4-BE49-F238E27FC236}">
                  <a16:creationId xmlns:a16="http://schemas.microsoft.com/office/drawing/2014/main" id="{275CC6A2-AB2E-42D0-BFBC-C11F18F2F380}"/>
                </a:ext>
              </a:extLst>
            </p:cNvPr>
            <p:cNvCxnSpPr/>
            <p:nvPr/>
          </p:nvCxnSpPr>
          <p:spPr>
            <a:xfrm>
              <a:off x="5410131" y="3276814"/>
              <a:ext cx="422179"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0FD78A6-8212-4CBF-AC57-9DD85DCFFD5B}"/>
                </a:ext>
              </a:extLst>
            </p:cNvPr>
            <p:cNvCxnSpPr/>
            <p:nvPr/>
          </p:nvCxnSpPr>
          <p:spPr>
            <a:xfrm rot="5400000" flipH="1" flipV="1">
              <a:off x="7564623" y="3085482"/>
              <a:ext cx="228646"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4338056-8F2B-4969-AD54-1516C7240A01}"/>
                </a:ext>
              </a:extLst>
            </p:cNvPr>
            <p:cNvCxnSpPr/>
            <p:nvPr/>
          </p:nvCxnSpPr>
          <p:spPr>
            <a:xfrm rot="5400000" flipH="1" flipV="1">
              <a:off x="7851894" y="3085482"/>
              <a:ext cx="22864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2541A033-8F33-4D07-A4E1-EDADEAC33862}"/>
                </a:ext>
              </a:extLst>
            </p:cNvPr>
            <p:cNvCxnSpPr/>
            <p:nvPr/>
          </p:nvCxnSpPr>
          <p:spPr>
            <a:xfrm rot="10800000" flipH="1">
              <a:off x="7390879" y="3048168"/>
              <a:ext cx="304731" cy="301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0F14779C-DF63-4AFB-8DC2-A5849C4B987A}"/>
                </a:ext>
              </a:extLst>
            </p:cNvPr>
            <p:cNvCxnSpPr/>
            <p:nvPr/>
          </p:nvCxnSpPr>
          <p:spPr>
            <a:xfrm rot="10800000">
              <a:off x="7973359" y="3048168"/>
              <a:ext cx="30473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91" name="TextBox 78">
              <a:extLst>
                <a:ext uri="{FF2B5EF4-FFF2-40B4-BE49-F238E27FC236}">
                  <a16:creationId xmlns:a16="http://schemas.microsoft.com/office/drawing/2014/main" id="{9AC6501C-A304-4775-BCE5-130449F55BB6}"/>
                </a:ext>
              </a:extLst>
            </p:cNvPr>
            <p:cNvSpPr txBox="1">
              <a:spLocks noChangeArrowheads="1"/>
            </p:cNvSpPr>
            <p:nvPr/>
          </p:nvSpPr>
          <p:spPr bwMode="auto">
            <a:xfrm>
              <a:off x="7620000" y="27548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lgerian" panose="020B0604020202020204" pitchFamily="82" charset="0"/>
                </a:rPr>
                <a:t>∆</a:t>
              </a:r>
              <a:endParaRPr lang="en-US" altLang="en-US"/>
            </a:p>
          </p:txBody>
        </p:sp>
        <p:cxnSp>
          <p:nvCxnSpPr>
            <p:cNvPr id="57" name="Straight Connector 56">
              <a:extLst>
                <a:ext uri="{FF2B5EF4-FFF2-40B4-BE49-F238E27FC236}">
                  <a16:creationId xmlns:a16="http://schemas.microsoft.com/office/drawing/2014/main" id="{30056A75-9A8A-48C7-BC4A-664116AE9E20}"/>
                </a:ext>
              </a:extLst>
            </p:cNvPr>
            <p:cNvCxnSpPr>
              <a:stCxn id="51267" idx="0"/>
            </p:cNvCxnSpPr>
            <p:nvPr/>
          </p:nvCxnSpPr>
          <p:spPr>
            <a:xfrm rot="5400000" flipH="1" flipV="1">
              <a:off x="5428157" y="3663508"/>
              <a:ext cx="1054312" cy="280923"/>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4296114-DB7B-4C87-B933-C98AFF64E107}"/>
                </a:ext>
              </a:extLst>
            </p:cNvPr>
            <p:cNvCxnSpPr/>
            <p:nvPr/>
          </p:nvCxnSpPr>
          <p:spPr>
            <a:xfrm rot="5400000" flipH="1" flipV="1">
              <a:off x="7286696" y="3663508"/>
              <a:ext cx="1054312" cy="280924"/>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464549E-5365-4ACC-9FEB-00FE4CB6AE52}"/>
                </a:ext>
              </a:extLst>
            </p:cNvPr>
            <p:cNvCxnSpPr/>
            <p:nvPr/>
          </p:nvCxnSpPr>
          <p:spPr>
            <a:xfrm rot="16200000" flipH="1">
              <a:off x="5486117" y="2667157"/>
              <a:ext cx="914584" cy="304731"/>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aphicFrame>
        <p:nvGraphicFramePr>
          <p:cNvPr id="77" name="Content Placeholder 42">
            <a:extLst>
              <a:ext uri="{FF2B5EF4-FFF2-40B4-BE49-F238E27FC236}">
                <a16:creationId xmlns:a16="http://schemas.microsoft.com/office/drawing/2014/main" id="{70F8B521-09F2-4638-BE33-E71E95BCB013}"/>
              </a:ext>
            </a:extLst>
          </p:cNvPr>
          <p:cNvGraphicFramePr>
            <a:graphicFrameLocks noGrp="1"/>
          </p:cNvGraphicFramePr>
          <p:nvPr>
            <p:ph idx="1"/>
          </p:nvPr>
        </p:nvGraphicFramePr>
        <p:xfrm>
          <a:off x="2514600" y="838200"/>
          <a:ext cx="6248400" cy="371475"/>
        </p:xfrm>
        <a:graphic>
          <a:graphicData uri="http://schemas.openxmlformats.org/drawingml/2006/table">
            <a:tbl>
              <a:tblPr firstRow="1" bandRow="1">
                <a:tableStyleId>{5940675A-B579-460E-94D1-54222C63F5DA}</a:tableStyleId>
              </a:tblPr>
              <a:tblGrid>
                <a:gridCol w="480645">
                  <a:extLst>
                    <a:ext uri="{9D8B030D-6E8A-4147-A177-3AD203B41FA5}">
                      <a16:colId xmlns:a16="http://schemas.microsoft.com/office/drawing/2014/main" val="20000"/>
                    </a:ext>
                  </a:extLst>
                </a:gridCol>
                <a:gridCol w="769035">
                  <a:extLst>
                    <a:ext uri="{9D8B030D-6E8A-4147-A177-3AD203B41FA5}">
                      <a16:colId xmlns:a16="http://schemas.microsoft.com/office/drawing/2014/main" val="20001"/>
                    </a:ext>
                  </a:extLst>
                </a:gridCol>
                <a:gridCol w="624840">
                  <a:extLst>
                    <a:ext uri="{9D8B030D-6E8A-4147-A177-3AD203B41FA5}">
                      <a16:colId xmlns:a16="http://schemas.microsoft.com/office/drawing/2014/main" val="20002"/>
                    </a:ext>
                  </a:extLst>
                </a:gridCol>
                <a:gridCol w="624840">
                  <a:extLst>
                    <a:ext uri="{9D8B030D-6E8A-4147-A177-3AD203B41FA5}">
                      <a16:colId xmlns:a16="http://schemas.microsoft.com/office/drawing/2014/main" val="20003"/>
                    </a:ext>
                  </a:extLst>
                </a:gridCol>
                <a:gridCol w="624840">
                  <a:extLst>
                    <a:ext uri="{9D8B030D-6E8A-4147-A177-3AD203B41FA5}">
                      <a16:colId xmlns:a16="http://schemas.microsoft.com/office/drawing/2014/main" val="20004"/>
                    </a:ext>
                  </a:extLst>
                </a:gridCol>
                <a:gridCol w="624840">
                  <a:extLst>
                    <a:ext uri="{9D8B030D-6E8A-4147-A177-3AD203B41FA5}">
                      <a16:colId xmlns:a16="http://schemas.microsoft.com/office/drawing/2014/main" val="20005"/>
                    </a:ext>
                  </a:extLst>
                </a:gridCol>
                <a:gridCol w="624840">
                  <a:extLst>
                    <a:ext uri="{9D8B030D-6E8A-4147-A177-3AD203B41FA5}">
                      <a16:colId xmlns:a16="http://schemas.microsoft.com/office/drawing/2014/main" val="20006"/>
                    </a:ext>
                  </a:extLst>
                </a:gridCol>
                <a:gridCol w="624840">
                  <a:extLst>
                    <a:ext uri="{9D8B030D-6E8A-4147-A177-3AD203B41FA5}">
                      <a16:colId xmlns:a16="http://schemas.microsoft.com/office/drawing/2014/main" val="20007"/>
                    </a:ext>
                  </a:extLst>
                </a:gridCol>
                <a:gridCol w="624840">
                  <a:extLst>
                    <a:ext uri="{9D8B030D-6E8A-4147-A177-3AD203B41FA5}">
                      <a16:colId xmlns:a16="http://schemas.microsoft.com/office/drawing/2014/main" val="20008"/>
                    </a:ext>
                  </a:extLst>
                </a:gridCol>
                <a:gridCol w="624840">
                  <a:extLst>
                    <a:ext uri="{9D8B030D-6E8A-4147-A177-3AD203B41FA5}">
                      <a16:colId xmlns:a16="http://schemas.microsoft.com/office/drawing/2014/main" val="20009"/>
                    </a:ext>
                  </a:extLst>
                </a:gridCol>
              </a:tblGrid>
              <a:tr h="371475">
                <a:tc>
                  <a:txBody>
                    <a:bodyPr/>
                    <a:lstStyle/>
                    <a:p>
                      <a:endParaRPr lang="en-US" sz="1400" spc="-150" dirty="0">
                        <a:solidFill>
                          <a:srgbClr val="FF0000"/>
                        </a:solidFill>
                      </a:endParaRPr>
                    </a:p>
                  </a:txBody>
                  <a:tcPr marT="45798" marB="457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solidFill>
                            <a:srgbClr val="FF0000"/>
                          </a:solidFill>
                        </a:rPr>
                        <a:t>Total</a:t>
                      </a:r>
                    </a:p>
                  </a:txBody>
                  <a:tcPr marT="45798" marB="45798" anchor="ctr"/>
                </a:tc>
                <a:tc>
                  <a:txBody>
                    <a:bodyPr/>
                    <a:lstStyle/>
                    <a:p>
                      <a:r>
                        <a:rPr lang="en-US" sz="1400" spc="-150" dirty="0">
                          <a:solidFill>
                            <a:srgbClr val="FF0000"/>
                          </a:solidFill>
                        </a:rPr>
                        <a:t>00</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solidFill>
                            <a:srgbClr val="FF0000"/>
                          </a:solidFill>
                        </a:rPr>
                        <a:t>-43.73</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solidFill>
                            <a:srgbClr val="FF0000"/>
                          </a:solidFill>
                        </a:rPr>
                        <a:t>-24.15</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solidFill>
                            <a:srgbClr val="FF0000"/>
                          </a:solidFill>
                        </a:rPr>
                        <a:t>67.88</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solidFill>
                            <a:srgbClr val="FF0000"/>
                          </a:solidFill>
                        </a:rPr>
                        <a:t>-41.73</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solidFill>
                            <a:srgbClr val="FF0000"/>
                          </a:solidFill>
                        </a:rPr>
                        <a:t>41.73</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solidFill>
                            <a:srgbClr val="FF0000"/>
                          </a:solidFill>
                        </a:rPr>
                        <a:t>20.66</a:t>
                      </a:r>
                    </a:p>
                  </a:txBody>
                  <a:tcPr marT="45798" marB="45798" anchor="ctr"/>
                </a:tc>
                <a:tc>
                  <a:txBody>
                    <a:bodyPr/>
                    <a:lstStyle/>
                    <a:p>
                      <a:r>
                        <a:rPr lang="en-US" sz="1400" spc="-150" dirty="0">
                          <a:solidFill>
                            <a:srgbClr val="FF0000"/>
                          </a:solidFill>
                        </a:rPr>
                        <a:t>-11</a:t>
                      </a:r>
                    </a:p>
                  </a:txBody>
                  <a:tcPr marT="45798" marB="45798" anchor="ctr"/>
                </a:tc>
                <a:extLst>
                  <a:ext uri="{0D108BD9-81ED-4DB2-BD59-A6C34878D82A}">
                    <a16:rowId xmlns:a16="http://schemas.microsoft.com/office/drawing/2014/main" val="10000"/>
                  </a:ext>
                </a:extLst>
              </a:tr>
            </a:tbl>
          </a:graphicData>
        </a:graphic>
      </p:graphicFrame>
      <p:graphicFrame>
        <p:nvGraphicFramePr>
          <p:cNvPr id="69" name="Table 68">
            <a:extLst>
              <a:ext uri="{FF2B5EF4-FFF2-40B4-BE49-F238E27FC236}">
                <a16:creationId xmlns:a16="http://schemas.microsoft.com/office/drawing/2014/main" id="{D366902B-8673-4CFD-9760-C575C4D35C2E}"/>
              </a:ext>
            </a:extLst>
          </p:cNvPr>
          <p:cNvGraphicFramePr>
            <a:graphicFrameLocks noGrp="1"/>
          </p:cNvGraphicFramePr>
          <p:nvPr/>
        </p:nvGraphicFramePr>
        <p:xfrm>
          <a:off x="2514600" y="76200"/>
          <a:ext cx="6248400" cy="741363"/>
        </p:xfrm>
        <a:graphic>
          <a:graphicData uri="http://schemas.openxmlformats.org/drawingml/2006/table">
            <a:tbl>
              <a:tblPr firstRow="1" bandRow="1">
                <a:tableStyleId>{5940675A-B579-460E-94D1-54222C63F5DA}</a:tableStyleId>
              </a:tblPr>
              <a:tblGrid>
                <a:gridCol w="480645">
                  <a:extLst>
                    <a:ext uri="{9D8B030D-6E8A-4147-A177-3AD203B41FA5}">
                      <a16:colId xmlns:a16="http://schemas.microsoft.com/office/drawing/2014/main" val="20000"/>
                    </a:ext>
                  </a:extLst>
                </a:gridCol>
                <a:gridCol w="769035">
                  <a:extLst>
                    <a:ext uri="{9D8B030D-6E8A-4147-A177-3AD203B41FA5}">
                      <a16:colId xmlns:a16="http://schemas.microsoft.com/office/drawing/2014/main" val="20001"/>
                    </a:ext>
                  </a:extLst>
                </a:gridCol>
                <a:gridCol w="624840">
                  <a:extLst>
                    <a:ext uri="{9D8B030D-6E8A-4147-A177-3AD203B41FA5}">
                      <a16:colId xmlns:a16="http://schemas.microsoft.com/office/drawing/2014/main" val="20002"/>
                    </a:ext>
                  </a:extLst>
                </a:gridCol>
                <a:gridCol w="624840">
                  <a:extLst>
                    <a:ext uri="{9D8B030D-6E8A-4147-A177-3AD203B41FA5}">
                      <a16:colId xmlns:a16="http://schemas.microsoft.com/office/drawing/2014/main" val="20003"/>
                    </a:ext>
                  </a:extLst>
                </a:gridCol>
                <a:gridCol w="624840">
                  <a:extLst>
                    <a:ext uri="{9D8B030D-6E8A-4147-A177-3AD203B41FA5}">
                      <a16:colId xmlns:a16="http://schemas.microsoft.com/office/drawing/2014/main" val="20004"/>
                    </a:ext>
                  </a:extLst>
                </a:gridCol>
                <a:gridCol w="624840">
                  <a:extLst>
                    <a:ext uri="{9D8B030D-6E8A-4147-A177-3AD203B41FA5}">
                      <a16:colId xmlns:a16="http://schemas.microsoft.com/office/drawing/2014/main" val="20005"/>
                    </a:ext>
                  </a:extLst>
                </a:gridCol>
                <a:gridCol w="624840">
                  <a:extLst>
                    <a:ext uri="{9D8B030D-6E8A-4147-A177-3AD203B41FA5}">
                      <a16:colId xmlns:a16="http://schemas.microsoft.com/office/drawing/2014/main" val="20006"/>
                    </a:ext>
                  </a:extLst>
                </a:gridCol>
                <a:gridCol w="624840">
                  <a:extLst>
                    <a:ext uri="{9D8B030D-6E8A-4147-A177-3AD203B41FA5}">
                      <a16:colId xmlns:a16="http://schemas.microsoft.com/office/drawing/2014/main" val="20007"/>
                    </a:ext>
                  </a:extLst>
                </a:gridCol>
                <a:gridCol w="624840">
                  <a:extLst>
                    <a:ext uri="{9D8B030D-6E8A-4147-A177-3AD203B41FA5}">
                      <a16:colId xmlns:a16="http://schemas.microsoft.com/office/drawing/2014/main" val="20008"/>
                    </a:ext>
                  </a:extLst>
                </a:gridCol>
                <a:gridCol w="624840">
                  <a:extLst>
                    <a:ext uri="{9D8B030D-6E8A-4147-A177-3AD203B41FA5}">
                      <a16:colId xmlns:a16="http://schemas.microsoft.com/office/drawing/2014/main" val="20009"/>
                    </a:ext>
                  </a:extLst>
                </a:gridCol>
              </a:tblGrid>
              <a:tr h="370682">
                <a:tc>
                  <a:txBody>
                    <a:bodyPr/>
                    <a:lstStyle/>
                    <a:p>
                      <a:pPr marL="0"/>
                      <a:endParaRPr lang="en-US" sz="1200" dirty="0"/>
                    </a:p>
                  </a:txBody>
                  <a:tcPr marT="45700" marB="45700"/>
                </a:tc>
                <a:tc>
                  <a:txBody>
                    <a:bodyPr/>
                    <a:lstStyle/>
                    <a:p>
                      <a:pPr marL="0"/>
                      <a:r>
                        <a:rPr lang="en-US" sz="1800" dirty="0"/>
                        <a:t>Joint</a:t>
                      </a:r>
                    </a:p>
                  </a:txBody>
                  <a:tcPr marT="45700" marB="45700"/>
                </a:tc>
                <a:tc>
                  <a:txBody>
                    <a:bodyPr/>
                    <a:lstStyle/>
                    <a:p>
                      <a:pPr marL="0" algn="ctr"/>
                      <a:r>
                        <a:rPr lang="en-US" sz="1800" dirty="0"/>
                        <a:t>A</a:t>
                      </a:r>
                    </a:p>
                  </a:txBody>
                  <a:tcPr marT="45700" marB="45700"/>
                </a:tc>
                <a:tc gridSpan="3">
                  <a:txBody>
                    <a:bodyPr/>
                    <a:lstStyle/>
                    <a:p>
                      <a:pPr marL="0" algn="ctr"/>
                      <a:r>
                        <a:rPr lang="en-US" sz="1800" dirty="0"/>
                        <a:t>B</a:t>
                      </a:r>
                    </a:p>
                  </a:txBody>
                  <a:tcPr marT="45700" marB="45700"/>
                </a:tc>
                <a:tc hMerge="1">
                  <a:txBody>
                    <a:bodyPr/>
                    <a:lstStyle/>
                    <a:p>
                      <a:endParaRPr lang="en-US"/>
                    </a:p>
                  </a:txBody>
                  <a:tcPr/>
                </a:tc>
                <a:tc hMerge="1">
                  <a:txBody>
                    <a:bodyPr/>
                    <a:lstStyle/>
                    <a:p>
                      <a:pPr marL="0" algn="ctr"/>
                      <a:endParaRPr lang="en-US" sz="1200" dirty="0"/>
                    </a:p>
                  </a:txBody>
                  <a:tcPr/>
                </a:tc>
                <a:tc gridSpan="2">
                  <a:txBody>
                    <a:bodyPr/>
                    <a:lstStyle/>
                    <a:p>
                      <a:pPr marL="0" algn="ctr"/>
                      <a:r>
                        <a:rPr lang="en-US" sz="1800" dirty="0"/>
                        <a:t>C</a:t>
                      </a:r>
                    </a:p>
                  </a:txBody>
                  <a:tcPr marT="45700" marB="45700"/>
                </a:tc>
                <a:tc hMerge="1">
                  <a:txBody>
                    <a:bodyPr/>
                    <a:lstStyle/>
                    <a:p>
                      <a:pPr marL="0" algn="ctr"/>
                      <a:endParaRPr lang="en-US" sz="1200" dirty="0"/>
                    </a:p>
                  </a:txBody>
                  <a:tcPr/>
                </a:tc>
                <a:tc>
                  <a:txBody>
                    <a:bodyPr/>
                    <a:lstStyle/>
                    <a:p>
                      <a:pPr marL="0" algn="ctr"/>
                      <a:r>
                        <a:rPr lang="en-US" sz="1800" dirty="0"/>
                        <a:t>D</a:t>
                      </a:r>
                    </a:p>
                  </a:txBody>
                  <a:tcPr marT="45700" marB="45700"/>
                </a:tc>
                <a:tc>
                  <a:txBody>
                    <a:bodyPr/>
                    <a:lstStyle/>
                    <a:p>
                      <a:pPr marL="0" algn="ctr"/>
                      <a:r>
                        <a:rPr lang="en-US" sz="1800" dirty="0"/>
                        <a:t>E</a:t>
                      </a:r>
                    </a:p>
                  </a:txBody>
                  <a:tcPr marT="45700" marB="45700"/>
                </a:tc>
                <a:extLst>
                  <a:ext uri="{0D108BD9-81ED-4DB2-BD59-A6C34878D82A}">
                    <a16:rowId xmlns:a16="http://schemas.microsoft.com/office/drawing/2014/main" val="10000"/>
                  </a:ext>
                </a:extLst>
              </a:tr>
              <a:tr h="370682">
                <a:tc>
                  <a:txBody>
                    <a:bodyPr/>
                    <a:lstStyle/>
                    <a:p>
                      <a:endParaRPr lang="en-US" sz="1200" dirty="0"/>
                    </a:p>
                  </a:txBody>
                  <a:tcPr marT="45700" marB="45700"/>
                </a:tc>
                <a:tc>
                  <a:txBody>
                    <a:bodyPr/>
                    <a:lstStyle/>
                    <a:p>
                      <a:pPr lvl="0" algn="l"/>
                      <a:r>
                        <a:rPr lang="en-US" sz="1800" dirty="0" err="1">
                          <a:solidFill>
                            <a:srgbClr val="FF0000"/>
                          </a:solidFill>
                        </a:rPr>
                        <a:t>Mem</a:t>
                      </a:r>
                      <a:endParaRPr lang="en-US" sz="1800" dirty="0">
                        <a:solidFill>
                          <a:srgbClr val="FF0000"/>
                        </a:solidFill>
                      </a:endParaRPr>
                    </a:p>
                  </a:txBody>
                  <a:tcPr marT="45700" marB="45700"/>
                </a:tc>
                <a:tc>
                  <a:txBody>
                    <a:bodyPr/>
                    <a:lstStyle/>
                    <a:p>
                      <a:pPr algn="ctr"/>
                      <a:r>
                        <a:rPr lang="en-US" sz="1800" dirty="0">
                          <a:solidFill>
                            <a:srgbClr val="FF0000"/>
                          </a:solidFill>
                        </a:rPr>
                        <a:t>AB</a:t>
                      </a:r>
                    </a:p>
                  </a:txBody>
                  <a:tcPr marT="45700" marB="45700"/>
                </a:tc>
                <a:tc>
                  <a:txBody>
                    <a:bodyPr/>
                    <a:lstStyle/>
                    <a:p>
                      <a:pPr algn="ctr"/>
                      <a:r>
                        <a:rPr lang="en-US" sz="1800" dirty="0">
                          <a:solidFill>
                            <a:srgbClr val="FF0000"/>
                          </a:solidFill>
                        </a:rPr>
                        <a:t>BA</a:t>
                      </a:r>
                    </a:p>
                  </a:txBody>
                  <a:tcPr marT="45700" marB="45700"/>
                </a:tc>
                <a:tc>
                  <a:txBody>
                    <a:bodyPr/>
                    <a:lstStyle/>
                    <a:p>
                      <a:pPr algn="ctr"/>
                      <a:r>
                        <a:rPr lang="en-US" sz="1800" dirty="0">
                          <a:solidFill>
                            <a:srgbClr val="FF0000"/>
                          </a:solidFill>
                        </a:rPr>
                        <a:t>BE</a:t>
                      </a:r>
                    </a:p>
                  </a:txBody>
                  <a:tcPr marT="45700" marB="45700"/>
                </a:tc>
                <a:tc>
                  <a:txBody>
                    <a:bodyPr/>
                    <a:lstStyle/>
                    <a:p>
                      <a:pPr algn="ctr"/>
                      <a:r>
                        <a:rPr lang="en-US" sz="1800" dirty="0">
                          <a:solidFill>
                            <a:srgbClr val="FF0000"/>
                          </a:solidFill>
                        </a:rPr>
                        <a:t>BC</a:t>
                      </a:r>
                    </a:p>
                  </a:txBody>
                  <a:tcPr marT="45700" marB="45700"/>
                </a:tc>
                <a:tc>
                  <a:txBody>
                    <a:bodyPr/>
                    <a:lstStyle/>
                    <a:p>
                      <a:pPr algn="ctr"/>
                      <a:r>
                        <a:rPr lang="en-US" sz="1800" dirty="0">
                          <a:solidFill>
                            <a:srgbClr val="FF0000"/>
                          </a:solidFill>
                        </a:rPr>
                        <a:t>CB</a:t>
                      </a:r>
                    </a:p>
                  </a:txBody>
                  <a:tcPr marT="45700" marB="45700"/>
                </a:tc>
                <a:tc>
                  <a:txBody>
                    <a:bodyPr/>
                    <a:lstStyle/>
                    <a:p>
                      <a:pPr algn="ctr"/>
                      <a:r>
                        <a:rPr lang="en-US" sz="1800" dirty="0">
                          <a:solidFill>
                            <a:srgbClr val="FF0000"/>
                          </a:solidFill>
                        </a:rPr>
                        <a:t>CD</a:t>
                      </a:r>
                    </a:p>
                  </a:txBody>
                  <a:tcPr marT="45700" marB="45700"/>
                </a:tc>
                <a:tc>
                  <a:txBody>
                    <a:bodyPr/>
                    <a:lstStyle/>
                    <a:p>
                      <a:pPr algn="ctr"/>
                      <a:r>
                        <a:rPr lang="en-US" sz="1800" dirty="0">
                          <a:solidFill>
                            <a:srgbClr val="FF0000"/>
                          </a:solidFill>
                        </a:rPr>
                        <a:t>DC</a:t>
                      </a:r>
                    </a:p>
                  </a:txBody>
                  <a:tcPr marT="45700" marB="45700"/>
                </a:tc>
                <a:tc>
                  <a:txBody>
                    <a:bodyPr/>
                    <a:lstStyle/>
                    <a:p>
                      <a:pPr algn="ctr"/>
                      <a:r>
                        <a:rPr lang="en-US" sz="1800" dirty="0">
                          <a:solidFill>
                            <a:srgbClr val="FF0000"/>
                          </a:solidFill>
                        </a:rPr>
                        <a:t>EB</a:t>
                      </a:r>
                    </a:p>
                  </a:txBody>
                  <a:tcPr marT="45700" marB="45700"/>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linds(horizontal)">
                                      <p:cBhvr>
                                        <p:cTn id="7" dur="500"/>
                                        <p:tgtEl>
                                          <p:spTgt spid="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linds(horizontal)">
                                      <p:cBhvr>
                                        <p:cTn id="12" dur="500"/>
                                        <p:tgtEl>
                                          <p:spTgt spid="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ox(in)">
                                      <p:cBhvr>
                                        <p:cTn id="41" dur="500"/>
                                        <p:tgtEl>
                                          <p:spTgt spid="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blinds(horizontal)">
                                      <p:cBhvr>
                                        <p:cTn id="46"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6F8546-E8B2-450B-9B03-402F202B152A}"/>
              </a:ext>
            </a:extLst>
          </p:cNvPr>
          <p:cNvSpPr>
            <a:spLocks noChangeArrowheads="1"/>
          </p:cNvSpPr>
          <p:nvPr/>
        </p:nvSpPr>
        <p:spPr bwMode="auto">
          <a:xfrm>
            <a:off x="304800" y="690563"/>
            <a:ext cx="8610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1600">
                <a:solidFill>
                  <a:srgbClr val="222222"/>
                </a:solidFill>
                <a:latin typeface="Arial" panose="020B0604020202020204" pitchFamily="34" charset="0"/>
                <a:ea typeface="Times New Roman" panose="02020603050405020304" pitchFamily="18" charset="0"/>
                <a:cs typeface="Arial" panose="020B0604020202020204" pitchFamily="34" charset="0"/>
              </a:rPr>
              <a:t>The</a:t>
            </a:r>
            <a:r>
              <a:rPr lang="en-US" altLang="en-US" sz="1600">
                <a:solidFill>
                  <a:srgbClr val="222222"/>
                </a:solidFill>
                <a:ea typeface="Times New Roman" panose="02020603050405020304" pitchFamily="18" charset="0"/>
                <a:cs typeface="Arial" panose="020B0604020202020204" pitchFamily="34" charset="0"/>
              </a:rPr>
              <a:t> </a:t>
            </a:r>
            <a:r>
              <a:rPr lang="en-US" altLang="en-US" sz="1600" b="1">
                <a:solidFill>
                  <a:srgbClr val="222222"/>
                </a:solidFill>
                <a:latin typeface="Arial" panose="020B0604020202020204" pitchFamily="34" charset="0"/>
                <a:ea typeface="Times New Roman" panose="02020603050405020304" pitchFamily="18" charset="0"/>
                <a:cs typeface="Arial" panose="020B0604020202020204" pitchFamily="34" charset="0"/>
              </a:rPr>
              <a:t>moment distribution method</a:t>
            </a:r>
            <a:r>
              <a:rPr lang="en-US" altLang="en-US" sz="1600">
                <a:solidFill>
                  <a:srgbClr val="222222"/>
                </a:solidFill>
                <a:ea typeface="Times New Roman" panose="02020603050405020304" pitchFamily="18" charset="0"/>
                <a:cs typeface="Arial" panose="020B0604020202020204" pitchFamily="34" charset="0"/>
              </a:rPr>
              <a:t> </a:t>
            </a:r>
            <a:r>
              <a:rPr lang="en-US" altLang="en-US" sz="1600">
                <a:solidFill>
                  <a:srgbClr val="222222"/>
                </a:solidFill>
                <a:latin typeface="Arial" panose="020B0604020202020204" pitchFamily="34" charset="0"/>
                <a:ea typeface="Times New Roman" panose="02020603050405020304" pitchFamily="18" charset="0"/>
                <a:cs typeface="Arial" panose="020B0604020202020204" pitchFamily="34" charset="0"/>
              </a:rPr>
              <a:t>is a</a:t>
            </a:r>
            <a:r>
              <a:rPr lang="en-US" altLang="en-US" sz="1600">
                <a:solidFill>
                  <a:srgbClr val="222222"/>
                </a:solidFill>
                <a:ea typeface="Times New Roman" panose="02020603050405020304" pitchFamily="18" charset="0"/>
                <a:cs typeface="Arial" panose="020B0604020202020204" pitchFamily="34" charset="0"/>
              </a:rPr>
              <a:t> </a:t>
            </a:r>
            <a:r>
              <a:rPr lang="en-US" altLang="en-US" sz="1600">
                <a:solidFill>
                  <a:srgbClr val="0B0080"/>
                </a:solidFill>
                <a:latin typeface="Arial" panose="020B0604020202020204" pitchFamily="34" charset="0"/>
                <a:ea typeface="Times New Roman" panose="02020603050405020304" pitchFamily="18" charset="0"/>
                <a:cs typeface="Arial" panose="020B0604020202020204" pitchFamily="34" charset="0"/>
                <a:hlinkClick r:id="rId2" tooltip="Structural analysis"/>
              </a:rPr>
              <a:t>structural analysis</a:t>
            </a:r>
            <a:r>
              <a:rPr lang="en-US" altLang="en-US" sz="1600">
                <a:solidFill>
                  <a:srgbClr val="222222"/>
                </a:solidFill>
                <a:ea typeface="Times New Roman" panose="02020603050405020304" pitchFamily="18" charset="0"/>
                <a:cs typeface="Arial" panose="020B0604020202020204" pitchFamily="34" charset="0"/>
              </a:rPr>
              <a:t> </a:t>
            </a:r>
            <a:r>
              <a:rPr lang="en-US" altLang="en-US" sz="1600">
                <a:solidFill>
                  <a:srgbClr val="222222"/>
                </a:solidFill>
                <a:latin typeface="Arial" panose="020B0604020202020204" pitchFamily="34" charset="0"/>
                <a:ea typeface="Times New Roman" panose="02020603050405020304" pitchFamily="18" charset="0"/>
                <a:cs typeface="Arial" panose="020B0604020202020204" pitchFamily="34" charset="0"/>
              </a:rPr>
              <a:t>method for</a:t>
            </a:r>
            <a:r>
              <a:rPr lang="en-US" altLang="en-US" sz="1600">
                <a:solidFill>
                  <a:srgbClr val="222222"/>
                </a:solidFill>
                <a:ea typeface="Times New Roman" panose="02020603050405020304" pitchFamily="18" charset="0"/>
                <a:cs typeface="Arial" panose="020B0604020202020204" pitchFamily="34" charset="0"/>
              </a:rPr>
              <a:t> </a:t>
            </a:r>
            <a:r>
              <a:rPr lang="en-US" altLang="en-US" sz="1600">
                <a:solidFill>
                  <a:srgbClr val="0B0080"/>
                </a:solidFill>
                <a:latin typeface="Arial" panose="020B0604020202020204" pitchFamily="34" charset="0"/>
                <a:ea typeface="Times New Roman" panose="02020603050405020304" pitchFamily="18" charset="0"/>
                <a:cs typeface="Arial" panose="020B0604020202020204" pitchFamily="34" charset="0"/>
                <a:hlinkClick r:id="rId3" tooltip="Statically indeterminate"/>
              </a:rPr>
              <a:t>statically indeterminate</a:t>
            </a:r>
            <a:r>
              <a:rPr lang="en-US" altLang="en-US" sz="1600">
                <a:solidFill>
                  <a:srgbClr val="222222"/>
                </a:solidFill>
                <a:ea typeface="Times New Roman" panose="02020603050405020304" pitchFamily="18" charset="0"/>
                <a:cs typeface="Arial" panose="020B0604020202020204" pitchFamily="34" charset="0"/>
              </a:rPr>
              <a:t> </a:t>
            </a:r>
            <a:r>
              <a:rPr lang="en-US" altLang="en-US" sz="1600">
                <a:solidFill>
                  <a:srgbClr val="0B0080"/>
                </a:solidFill>
                <a:latin typeface="Arial" panose="020B0604020202020204" pitchFamily="34" charset="0"/>
                <a:ea typeface="Times New Roman" panose="02020603050405020304" pitchFamily="18" charset="0"/>
                <a:cs typeface="Arial" panose="020B0604020202020204" pitchFamily="34" charset="0"/>
                <a:hlinkClick r:id="rId4" tooltip="Beam (structure)"/>
              </a:rPr>
              <a:t>beams</a:t>
            </a:r>
            <a:r>
              <a:rPr lang="en-US" altLang="en-US" sz="1600">
                <a:solidFill>
                  <a:srgbClr val="222222"/>
                </a:solidFill>
                <a:ea typeface="Times New Roman" panose="02020603050405020304" pitchFamily="18" charset="0"/>
                <a:cs typeface="Arial" panose="020B0604020202020204" pitchFamily="34" charset="0"/>
              </a:rPr>
              <a:t> </a:t>
            </a:r>
            <a:r>
              <a:rPr lang="en-US" altLang="en-US" sz="1600">
                <a:solidFill>
                  <a:srgbClr val="222222"/>
                </a:solidFill>
                <a:latin typeface="Arial" panose="020B0604020202020204" pitchFamily="34" charset="0"/>
                <a:ea typeface="Times New Roman" panose="02020603050405020304" pitchFamily="18" charset="0"/>
                <a:cs typeface="Arial" panose="020B0604020202020204" pitchFamily="34" charset="0"/>
              </a:rPr>
              <a:t>and</a:t>
            </a:r>
            <a:r>
              <a:rPr lang="en-US" altLang="en-US" sz="1600">
                <a:solidFill>
                  <a:srgbClr val="222222"/>
                </a:solidFill>
                <a:ea typeface="Times New Roman" panose="02020603050405020304" pitchFamily="18" charset="0"/>
                <a:cs typeface="Arial" panose="020B0604020202020204" pitchFamily="34" charset="0"/>
              </a:rPr>
              <a:t> </a:t>
            </a:r>
            <a:r>
              <a:rPr lang="en-US" altLang="en-US" sz="1600">
                <a:solidFill>
                  <a:srgbClr val="0B0080"/>
                </a:solidFill>
                <a:latin typeface="Arial" panose="020B0604020202020204" pitchFamily="34" charset="0"/>
                <a:ea typeface="Times New Roman" panose="02020603050405020304" pitchFamily="18" charset="0"/>
                <a:cs typeface="Arial" panose="020B0604020202020204" pitchFamily="34" charset="0"/>
                <a:hlinkClick r:id="rId5" tooltip="Framing (construction)"/>
              </a:rPr>
              <a:t>frames</a:t>
            </a:r>
            <a:r>
              <a:rPr lang="en-US" altLang="en-US" sz="1600">
                <a:solidFill>
                  <a:srgbClr val="222222"/>
                </a:solidFill>
                <a:ea typeface="Times New Roman" panose="02020603050405020304" pitchFamily="18" charset="0"/>
                <a:cs typeface="Arial" panose="020B0604020202020204" pitchFamily="34" charset="0"/>
              </a:rPr>
              <a:t> </a:t>
            </a:r>
            <a:r>
              <a:rPr lang="en-US" altLang="en-US" sz="1600">
                <a:solidFill>
                  <a:srgbClr val="222222"/>
                </a:solidFill>
                <a:latin typeface="Arial" panose="020B0604020202020204" pitchFamily="34" charset="0"/>
                <a:ea typeface="Times New Roman" panose="02020603050405020304" pitchFamily="18" charset="0"/>
                <a:cs typeface="Arial" panose="020B0604020202020204" pitchFamily="34" charset="0"/>
              </a:rPr>
              <a:t>developed by</a:t>
            </a:r>
            <a:r>
              <a:rPr lang="en-US" altLang="en-US" sz="1600">
                <a:solidFill>
                  <a:srgbClr val="222222"/>
                </a:solidFill>
                <a:ea typeface="Times New Roman" panose="02020603050405020304" pitchFamily="18" charset="0"/>
                <a:cs typeface="Arial" panose="020B0604020202020204" pitchFamily="34" charset="0"/>
              </a:rPr>
              <a:t> </a:t>
            </a:r>
            <a:r>
              <a:rPr lang="en-US" altLang="en-US" sz="1600">
                <a:solidFill>
                  <a:srgbClr val="0B0080"/>
                </a:solidFill>
                <a:latin typeface="Arial" panose="020B0604020202020204" pitchFamily="34" charset="0"/>
                <a:ea typeface="Times New Roman" panose="02020603050405020304" pitchFamily="18" charset="0"/>
                <a:cs typeface="Arial" panose="020B0604020202020204" pitchFamily="34" charset="0"/>
                <a:hlinkClick r:id="rId6" tooltip="Hardy Cross"/>
              </a:rPr>
              <a:t>Hardy Cross</a:t>
            </a:r>
            <a:r>
              <a:rPr lang="en-US" altLang="en-US" sz="1600">
                <a:solidFill>
                  <a:srgbClr val="222222"/>
                </a:solidFill>
                <a:latin typeface="Arial" panose="020B0604020202020204" pitchFamily="34" charset="0"/>
                <a:ea typeface="Times New Roman" panose="02020603050405020304" pitchFamily="18" charset="0"/>
                <a:cs typeface="Arial" panose="020B0604020202020204" pitchFamily="34" charset="0"/>
              </a:rPr>
              <a:t>. It was published in 1930 in an</a:t>
            </a:r>
            <a:r>
              <a:rPr lang="en-US" altLang="en-US" sz="1600">
                <a:solidFill>
                  <a:srgbClr val="222222"/>
                </a:solidFill>
                <a:ea typeface="Times New Roman" panose="02020603050405020304" pitchFamily="18" charset="0"/>
                <a:cs typeface="Arial" panose="020B0604020202020204" pitchFamily="34" charset="0"/>
              </a:rPr>
              <a:t> </a:t>
            </a:r>
            <a:r>
              <a:rPr lang="en-US" altLang="en-US" sz="1600">
                <a:solidFill>
                  <a:srgbClr val="0B0080"/>
                </a:solidFill>
                <a:latin typeface="Arial" panose="020B0604020202020204" pitchFamily="34" charset="0"/>
                <a:ea typeface="Times New Roman" panose="02020603050405020304" pitchFamily="18" charset="0"/>
                <a:cs typeface="Arial" panose="020B0604020202020204" pitchFamily="34" charset="0"/>
                <a:hlinkClick r:id="rId7" tooltip="American Society of Civil Engineers"/>
              </a:rPr>
              <a:t>ASCE</a:t>
            </a:r>
            <a:r>
              <a:rPr lang="en-US" altLang="en-US" sz="1600">
                <a:solidFill>
                  <a:srgbClr val="222222"/>
                </a:solidFill>
                <a:latin typeface="Arial" panose="020B0604020202020204" pitchFamily="34" charset="0"/>
                <a:ea typeface="Times New Roman" panose="02020603050405020304" pitchFamily="18" charset="0"/>
                <a:cs typeface="Arial" panose="020B0604020202020204" pitchFamily="34" charset="0"/>
              </a:rPr>
              <a:t>journal.</a:t>
            </a:r>
            <a:r>
              <a:rPr lang="en-US" altLang="en-US" sz="1600" baseline="30000">
                <a:solidFill>
                  <a:srgbClr val="0B0080"/>
                </a:solidFill>
                <a:latin typeface="Arial" panose="020B0604020202020204" pitchFamily="34" charset="0"/>
                <a:ea typeface="Times New Roman" panose="02020603050405020304" pitchFamily="18" charset="0"/>
                <a:cs typeface="Arial" panose="020B0604020202020204" pitchFamily="34" charset="0"/>
                <a:hlinkClick r:id="rId8"/>
              </a:rPr>
              <a:t>[1]</a:t>
            </a:r>
            <a:r>
              <a:rPr lang="en-US" altLang="en-US" sz="1600">
                <a:solidFill>
                  <a:srgbClr val="222222"/>
                </a:solidFill>
                <a:ea typeface="Times New Roman" panose="02020603050405020304" pitchFamily="18" charset="0"/>
                <a:cs typeface="Arial" panose="020B0604020202020204" pitchFamily="34" charset="0"/>
              </a:rPr>
              <a:t> </a:t>
            </a:r>
            <a:r>
              <a:rPr lang="en-US" altLang="en-US" sz="1600">
                <a:solidFill>
                  <a:srgbClr val="222222"/>
                </a:solidFill>
                <a:latin typeface="Arial" panose="020B0604020202020204" pitchFamily="34" charset="0"/>
                <a:ea typeface="Times New Roman" panose="02020603050405020304" pitchFamily="18" charset="0"/>
                <a:cs typeface="Arial" panose="020B0604020202020204" pitchFamily="34" charset="0"/>
              </a:rPr>
              <a:t>The method only accounts for flexural effects and ignores axial and shear effects. From the 1930s until</a:t>
            </a:r>
            <a:r>
              <a:rPr lang="en-US" altLang="en-US" sz="1600">
                <a:solidFill>
                  <a:srgbClr val="222222"/>
                </a:solidFill>
                <a:ea typeface="Times New Roman" panose="02020603050405020304" pitchFamily="18" charset="0"/>
                <a:cs typeface="Arial" panose="020B0604020202020204" pitchFamily="34" charset="0"/>
              </a:rPr>
              <a:t> </a:t>
            </a:r>
            <a:r>
              <a:rPr lang="en-US" altLang="en-US" sz="1600">
                <a:solidFill>
                  <a:srgbClr val="0B0080"/>
                </a:solidFill>
                <a:latin typeface="Arial" panose="020B0604020202020204" pitchFamily="34" charset="0"/>
                <a:ea typeface="Times New Roman" panose="02020603050405020304" pitchFamily="18" charset="0"/>
                <a:cs typeface="Arial" panose="020B0604020202020204" pitchFamily="34" charset="0"/>
                <a:hlinkClick r:id="rId9" tooltip="Computers"/>
              </a:rPr>
              <a:t>computers</a:t>
            </a:r>
            <a:r>
              <a:rPr lang="en-US" altLang="en-US" sz="1600">
                <a:solidFill>
                  <a:srgbClr val="222222"/>
                </a:solidFill>
                <a:ea typeface="Times New Roman" panose="02020603050405020304" pitchFamily="18" charset="0"/>
                <a:cs typeface="Arial" panose="020B0604020202020204" pitchFamily="34" charset="0"/>
              </a:rPr>
              <a:t> </a:t>
            </a:r>
            <a:r>
              <a:rPr lang="en-US" altLang="en-US" sz="1600">
                <a:solidFill>
                  <a:srgbClr val="222222"/>
                </a:solidFill>
                <a:latin typeface="Arial" panose="020B0604020202020204" pitchFamily="34" charset="0"/>
                <a:ea typeface="Times New Roman" panose="02020603050405020304" pitchFamily="18" charset="0"/>
                <a:cs typeface="Arial" panose="020B0604020202020204" pitchFamily="34" charset="0"/>
              </a:rPr>
              <a:t>began to be widely used in the design and analysis of structures, the moment distribution method was the most widely practiced method. </a:t>
            </a:r>
            <a:endParaRPr lang="en-US" altLang="en-US" sz="1600">
              <a:latin typeface="Arial" panose="020B0604020202020204" pitchFamily="34" charset="0"/>
              <a:ea typeface="Times New Roman" panose="02020603050405020304" pitchFamily="18" charset="0"/>
              <a:cs typeface="Arial" panose="020B0604020202020204" pitchFamily="34" charset="0"/>
            </a:endParaRPr>
          </a:p>
        </p:txBody>
      </p:sp>
      <p:sp>
        <p:nvSpPr>
          <p:cNvPr id="3" name="Text Box 2">
            <a:extLst>
              <a:ext uri="{FF2B5EF4-FFF2-40B4-BE49-F238E27FC236}">
                <a16:creationId xmlns:a16="http://schemas.microsoft.com/office/drawing/2014/main" id="{F398B840-B15A-441A-A913-D171322104D6}"/>
              </a:ext>
            </a:extLst>
          </p:cNvPr>
          <p:cNvSpPr txBox="1">
            <a:spLocks noChangeArrowheads="1"/>
          </p:cNvSpPr>
          <p:nvPr/>
        </p:nvSpPr>
        <p:spPr bwMode="auto">
          <a:xfrm>
            <a:off x="2286000" y="14763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u="sng">
                <a:solidFill>
                  <a:srgbClr val="FF00FF"/>
                </a:solidFill>
              </a:rPr>
              <a:t>MOMENT DISTRIBUTION METHOD </a:t>
            </a:r>
          </a:p>
        </p:txBody>
      </p:sp>
      <p:sp>
        <p:nvSpPr>
          <p:cNvPr id="4" name="Rectangle 4">
            <a:extLst>
              <a:ext uri="{FF2B5EF4-FFF2-40B4-BE49-F238E27FC236}">
                <a16:creationId xmlns:a16="http://schemas.microsoft.com/office/drawing/2014/main" id="{AD12C233-2710-4B67-A235-90C3DFCDD5AC}"/>
              </a:ext>
            </a:extLst>
          </p:cNvPr>
          <p:cNvSpPr>
            <a:spLocks noChangeArrowheads="1"/>
          </p:cNvSpPr>
          <p:nvPr/>
        </p:nvSpPr>
        <p:spPr bwMode="auto">
          <a:xfrm>
            <a:off x="228600" y="2559050"/>
            <a:ext cx="87630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1600">
                <a:solidFill>
                  <a:srgbClr val="222222"/>
                </a:solidFill>
                <a:latin typeface="Arial" panose="020B0604020202020204" pitchFamily="34" charset="0"/>
                <a:ea typeface="Times New Roman" panose="02020603050405020304" pitchFamily="18" charset="0"/>
                <a:cs typeface="Arial" panose="020B0604020202020204" pitchFamily="34" charset="0"/>
              </a:rPr>
              <a:t>In the moment distribution method, every </a:t>
            </a:r>
            <a:r>
              <a:rPr lang="en-US" altLang="en-US" sz="1600">
                <a:solidFill>
                  <a:srgbClr val="0B0080"/>
                </a:solidFill>
                <a:latin typeface="Arial" panose="020B0604020202020204" pitchFamily="34" charset="0"/>
                <a:ea typeface="Times New Roman" panose="02020603050405020304" pitchFamily="18" charset="0"/>
                <a:cs typeface="Arial" panose="020B0604020202020204" pitchFamily="34" charset="0"/>
                <a:hlinkClick r:id="rId10" tooltip="Joint"/>
              </a:rPr>
              <a:t>joint</a:t>
            </a:r>
            <a:r>
              <a:rPr lang="en-US" altLang="en-US" sz="1600">
                <a:solidFill>
                  <a:srgbClr val="222222"/>
                </a:solidFill>
                <a:latin typeface="Arial" panose="020B0604020202020204" pitchFamily="34" charset="0"/>
                <a:ea typeface="Times New Roman" panose="02020603050405020304" pitchFamily="18" charset="0"/>
                <a:cs typeface="Arial" panose="020B0604020202020204" pitchFamily="34" charset="0"/>
              </a:rPr>
              <a:t> of the structure to be analysed is fixed so as to develop the </a:t>
            </a:r>
            <a:r>
              <a:rPr lang="en-US" altLang="en-US" sz="1600" i="1">
                <a:solidFill>
                  <a:srgbClr val="222222"/>
                </a:solidFill>
                <a:latin typeface="Arial" panose="020B0604020202020204" pitchFamily="34" charset="0"/>
                <a:ea typeface="Times New Roman" panose="02020603050405020304" pitchFamily="18" charset="0"/>
                <a:cs typeface="Arial" panose="020B0604020202020204" pitchFamily="34" charset="0"/>
              </a:rPr>
              <a:t>fixed-end moments</a:t>
            </a:r>
            <a:r>
              <a:rPr lang="en-US" altLang="en-US" sz="1600">
                <a:solidFill>
                  <a:srgbClr val="222222"/>
                </a:solidFill>
                <a:latin typeface="Arial" panose="020B0604020202020204" pitchFamily="34" charset="0"/>
                <a:ea typeface="Times New Roman" panose="02020603050405020304" pitchFamily="18" charset="0"/>
                <a:cs typeface="Arial" panose="020B0604020202020204" pitchFamily="34" charset="0"/>
              </a:rPr>
              <a:t>. Then each fixed joint is sequentially released and the fixed-end moments (which by the time of release are not in equilibrium) are distributed to adjacent members until </a:t>
            </a:r>
            <a:r>
              <a:rPr lang="en-US" altLang="en-US" sz="1600">
                <a:solidFill>
                  <a:srgbClr val="0B0080"/>
                </a:solidFill>
                <a:latin typeface="Arial" panose="020B0604020202020204" pitchFamily="34" charset="0"/>
                <a:ea typeface="Times New Roman" panose="02020603050405020304" pitchFamily="18" charset="0"/>
                <a:cs typeface="Arial" panose="020B0604020202020204" pitchFamily="34" charset="0"/>
                <a:hlinkClick r:id="rId11" tooltip="Mechanical equilibrium"/>
              </a:rPr>
              <a:t>equilibrium</a:t>
            </a:r>
            <a:r>
              <a:rPr lang="en-US" altLang="en-US" sz="1600">
                <a:solidFill>
                  <a:srgbClr val="222222"/>
                </a:solidFill>
                <a:latin typeface="Arial" panose="020B0604020202020204" pitchFamily="34" charset="0"/>
                <a:ea typeface="Times New Roman" panose="02020603050405020304" pitchFamily="18" charset="0"/>
                <a:cs typeface="Arial" panose="020B0604020202020204" pitchFamily="34" charset="0"/>
              </a:rPr>
              <a:t> is achieved. The moment distribution method in mathematical terms can be demonstrated as the process of solving a set of </a:t>
            </a:r>
            <a:r>
              <a:rPr lang="en-US" altLang="en-US" sz="1600">
                <a:solidFill>
                  <a:srgbClr val="0B0080"/>
                </a:solidFill>
                <a:latin typeface="Arial" panose="020B0604020202020204" pitchFamily="34" charset="0"/>
                <a:ea typeface="Times New Roman" panose="02020603050405020304" pitchFamily="18" charset="0"/>
                <a:cs typeface="Arial" panose="020B0604020202020204" pitchFamily="34" charset="0"/>
                <a:hlinkClick r:id="rId12" tooltip="Simultaneous equations"/>
              </a:rPr>
              <a:t>simultaneous equations</a:t>
            </a:r>
            <a:r>
              <a:rPr lang="en-US" altLang="en-US" sz="1600">
                <a:solidFill>
                  <a:srgbClr val="222222"/>
                </a:solidFill>
                <a:latin typeface="Arial" panose="020B0604020202020204" pitchFamily="34" charset="0"/>
                <a:ea typeface="Times New Roman" panose="02020603050405020304" pitchFamily="18" charset="0"/>
                <a:cs typeface="Arial" panose="020B0604020202020204" pitchFamily="34" charset="0"/>
              </a:rPr>
              <a:t> by means of </a:t>
            </a:r>
            <a:r>
              <a:rPr lang="en-US" altLang="en-US" sz="1600">
                <a:solidFill>
                  <a:srgbClr val="0B0080"/>
                </a:solidFill>
                <a:latin typeface="Arial" panose="020B0604020202020204" pitchFamily="34" charset="0"/>
                <a:ea typeface="Times New Roman" panose="02020603050405020304" pitchFamily="18" charset="0"/>
                <a:cs typeface="Arial" panose="020B0604020202020204" pitchFamily="34" charset="0"/>
                <a:hlinkClick r:id="rId13" tooltip="Iteration"/>
              </a:rPr>
              <a:t>iteration</a:t>
            </a:r>
            <a:r>
              <a:rPr lang="en-US" altLang="en-US" sz="1600">
                <a:solidFill>
                  <a:srgbClr val="222222"/>
                </a:solidFill>
                <a:latin typeface="Arial" panose="020B0604020202020204" pitchFamily="34" charset="0"/>
                <a:ea typeface="Times New Roman" panose="02020603050405020304" pitchFamily="18" charset="0"/>
                <a:cs typeface="Arial" panose="020B0604020202020204" pitchFamily="34" charset="0"/>
              </a:rPr>
              <a:t>.  </a:t>
            </a:r>
          </a:p>
          <a:p>
            <a:pPr algn="just" eaLnBrk="1" hangingPunct="1"/>
            <a:r>
              <a:rPr lang="en-US" altLang="en-US" sz="1600">
                <a:solidFill>
                  <a:srgbClr val="222222"/>
                </a:solidFill>
                <a:latin typeface="Arial" panose="020B0604020202020204" pitchFamily="34" charset="0"/>
                <a:ea typeface="Times New Roman" panose="02020603050405020304" pitchFamily="18" charset="0"/>
                <a:cs typeface="Arial" panose="020B0604020202020204" pitchFamily="34" charset="0"/>
              </a:rPr>
              <a:t>The moment distribution method falls into the category of </a:t>
            </a:r>
            <a:r>
              <a:rPr lang="en-US" altLang="en-US" sz="1600">
                <a:solidFill>
                  <a:srgbClr val="0B0080"/>
                </a:solidFill>
                <a:latin typeface="Arial" panose="020B0604020202020204" pitchFamily="34" charset="0"/>
                <a:ea typeface="Times New Roman" panose="02020603050405020304" pitchFamily="18" charset="0"/>
                <a:cs typeface="Arial" panose="020B0604020202020204" pitchFamily="34" charset="0"/>
                <a:hlinkClick r:id="rId14" tooltip="Displacement method"/>
              </a:rPr>
              <a:t>displacement method</a:t>
            </a:r>
            <a:r>
              <a:rPr lang="en-US" altLang="en-US" sz="1600">
                <a:solidFill>
                  <a:srgbClr val="222222"/>
                </a:solidFill>
                <a:latin typeface="Arial" panose="020B0604020202020204" pitchFamily="34" charset="0"/>
                <a:ea typeface="Times New Roman" panose="02020603050405020304" pitchFamily="18" charset="0"/>
                <a:cs typeface="Arial" panose="020B0604020202020204" pitchFamily="34" charset="0"/>
              </a:rPr>
              <a:t> of structural analysis.</a:t>
            </a:r>
          </a:p>
          <a:p>
            <a:pPr algn="just"/>
            <a:r>
              <a:rPr lang="en-US" altLang="en-US" sz="1600">
                <a:solidFill>
                  <a:srgbClr val="222222"/>
                </a:solidFill>
                <a:latin typeface="Arial" panose="020B0604020202020204" pitchFamily="34" charset="0"/>
                <a:ea typeface="Times New Roman" panose="02020603050405020304" pitchFamily="18" charset="0"/>
                <a:cs typeface="Arial" panose="020B0604020202020204" pitchFamily="34" charset="0"/>
              </a:rPr>
              <a:t>In order to apply the moment distribution method to analyse a structure, the following things must be considered</a:t>
            </a:r>
            <a:r>
              <a:rPr lang="en-US" altLang="en-US" sz="1600">
                <a:latin typeface="Arial" panose="020B0604020202020204" pitchFamily="34" charset="0"/>
                <a:ea typeface="Times New Roman" panose="02020603050405020304" pitchFamily="18" charset="0"/>
                <a:cs typeface="Arial" panose="020B0604020202020204" pitchFamily="34" charset="0"/>
              </a:rPr>
              <a:t> </a:t>
            </a:r>
          </a:p>
        </p:txBody>
      </p:sp>
      <p:sp>
        <p:nvSpPr>
          <p:cNvPr id="5" name="TextBox 4">
            <a:extLst>
              <a:ext uri="{FF2B5EF4-FFF2-40B4-BE49-F238E27FC236}">
                <a16:creationId xmlns:a16="http://schemas.microsoft.com/office/drawing/2014/main" id="{0FAC0998-F016-475B-A778-A2D521C28BF7}"/>
              </a:ext>
            </a:extLst>
          </p:cNvPr>
          <p:cNvSpPr txBox="1">
            <a:spLocks noChangeArrowheads="1"/>
          </p:cNvSpPr>
          <p:nvPr/>
        </p:nvSpPr>
        <p:spPr bwMode="auto">
          <a:xfrm>
            <a:off x="228600" y="2066925"/>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FF0000"/>
                </a:solidFill>
              </a:rPr>
              <a:t>Introduction</a:t>
            </a:r>
          </a:p>
        </p:txBody>
      </p:sp>
      <p:sp>
        <p:nvSpPr>
          <p:cNvPr id="6" name="Rectangle 5">
            <a:extLst>
              <a:ext uri="{FF2B5EF4-FFF2-40B4-BE49-F238E27FC236}">
                <a16:creationId xmlns:a16="http://schemas.microsoft.com/office/drawing/2014/main" id="{1040D723-7719-4DCD-A64B-D1C3683B909C}"/>
              </a:ext>
            </a:extLst>
          </p:cNvPr>
          <p:cNvSpPr>
            <a:spLocks noChangeArrowheads="1"/>
          </p:cNvSpPr>
          <p:nvPr/>
        </p:nvSpPr>
        <p:spPr bwMode="auto">
          <a:xfrm>
            <a:off x="228600" y="5253038"/>
            <a:ext cx="281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solidFill>
                  <a:srgbClr val="FF0000"/>
                </a:solidFill>
              </a:rPr>
              <a:t>Fixed end moments</a:t>
            </a:r>
            <a:endParaRPr lang="en-US" altLang="en-US" sz="2400">
              <a:solidFill>
                <a:srgbClr val="FF0000"/>
              </a:solidFill>
            </a:endParaRPr>
          </a:p>
        </p:txBody>
      </p:sp>
      <p:sp>
        <p:nvSpPr>
          <p:cNvPr id="7" name="Rectangle 5">
            <a:extLst>
              <a:ext uri="{FF2B5EF4-FFF2-40B4-BE49-F238E27FC236}">
                <a16:creationId xmlns:a16="http://schemas.microsoft.com/office/drawing/2014/main" id="{F75A53FA-FA37-41DD-9D8B-FBF3CE54CF0D}"/>
              </a:ext>
            </a:extLst>
          </p:cNvPr>
          <p:cNvSpPr>
            <a:spLocks noChangeArrowheads="1"/>
          </p:cNvSpPr>
          <p:nvPr/>
        </p:nvSpPr>
        <p:spPr bwMode="auto">
          <a:xfrm>
            <a:off x="152400" y="5715000"/>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solidFill>
                  <a:srgbClr val="0B0080"/>
                </a:solidFill>
                <a:latin typeface="Arial" panose="020B0604020202020204" pitchFamily="34" charset="0"/>
                <a:ea typeface="Times New Roman" panose="02020603050405020304" pitchFamily="18" charset="0"/>
                <a:cs typeface="Arial" panose="020B0604020202020204" pitchFamily="34" charset="0"/>
                <a:hlinkClick r:id="rId15" tooltip="Fixed end moments"/>
              </a:rPr>
              <a:t>Fixed end moments</a:t>
            </a:r>
            <a:r>
              <a:rPr lang="en-US" altLang="en-US" sz="1600">
                <a:solidFill>
                  <a:srgbClr val="222222"/>
                </a:solidFill>
                <a:ea typeface="Times New Roman" panose="02020603050405020304" pitchFamily="18" charset="0"/>
                <a:cs typeface="Arial" panose="020B0604020202020204" pitchFamily="34" charset="0"/>
              </a:rPr>
              <a:t> </a:t>
            </a:r>
            <a:r>
              <a:rPr lang="en-US" altLang="en-US" sz="1600">
                <a:solidFill>
                  <a:srgbClr val="222222"/>
                </a:solidFill>
                <a:latin typeface="Arial" panose="020B0604020202020204" pitchFamily="34" charset="0"/>
                <a:ea typeface="Times New Roman" panose="02020603050405020304" pitchFamily="18" charset="0"/>
                <a:cs typeface="Arial" panose="020B0604020202020204" pitchFamily="34" charset="0"/>
              </a:rPr>
              <a:t>are the moments produced at member ends by external loads when the joints are fixed.</a:t>
            </a:r>
            <a:endParaRPr lang="en-US" altLang="en-US" sz="160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9EF552B5-BB5C-41EF-BA4D-FEAF219E56DE}"/>
              </a:ext>
            </a:extLst>
          </p:cNvPr>
          <p:cNvGraphicFramePr>
            <a:graphicFrameLocks/>
          </p:cNvGraphicFramePr>
          <p:nvPr/>
        </p:nvGraphicFramePr>
        <p:xfrm>
          <a:off x="2971800" y="5618163"/>
          <a:ext cx="5791200" cy="371475"/>
        </p:xfrm>
        <a:graphic>
          <a:graphicData uri="http://schemas.openxmlformats.org/drawingml/2006/table">
            <a:tbl>
              <a:tblPr firstRow="1" bandRow="1">
                <a:tableStyleId>{5940675A-B579-460E-94D1-54222C63F5DA}</a:tableStyleId>
              </a:tblPr>
              <a:tblGrid>
                <a:gridCol w="1158240">
                  <a:extLst>
                    <a:ext uri="{9D8B030D-6E8A-4147-A177-3AD203B41FA5}">
                      <a16:colId xmlns:a16="http://schemas.microsoft.com/office/drawing/2014/main" val="20000"/>
                    </a:ext>
                  </a:extLst>
                </a:gridCol>
                <a:gridCol w="579120">
                  <a:extLst>
                    <a:ext uri="{9D8B030D-6E8A-4147-A177-3AD203B41FA5}">
                      <a16:colId xmlns:a16="http://schemas.microsoft.com/office/drawing/2014/main" val="20001"/>
                    </a:ext>
                  </a:extLst>
                </a:gridCol>
                <a:gridCol w="579120">
                  <a:extLst>
                    <a:ext uri="{9D8B030D-6E8A-4147-A177-3AD203B41FA5}">
                      <a16:colId xmlns:a16="http://schemas.microsoft.com/office/drawing/2014/main" val="20002"/>
                    </a:ext>
                  </a:extLst>
                </a:gridCol>
                <a:gridCol w="579120">
                  <a:extLst>
                    <a:ext uri="{9D8B030D-6E8A-4147-A177-3AD203B41FA5}">
                      <a16:colId xmlns:a16="http://schemas.microsoft.com/office/drawing/2014/main" val="20003"/>
                    </a:ext>
                  </a:extLst>
                </a:gridCol>
                <a:gridCol w="579120">
                  <a:extLst>
                    <a:ext uri="{9D8B030D-6E8A-4147-A177-3AD203B41FA5}">
                      <a16:colId xmlns:a16="http://schemas.microsoft.com/office/drawing/2014/main" val="20004"/>
                    </a:ext>
                  </a:extLst>
                </a:gridCol>
                <a:gridCol w="579120">
                  <a:extLst>
                    <a:ext uri="{9D8B030D-6E8A-4147-A177-3AD203B41FA5}">
                      <a16:colId xmlns:a16="http://schemas.microsoft.com/office/drawing/2014/main" val="20005"/>
                    </a:ext>
                  </a:extLst>
                </a:gridCol>
                <a:gridCol w="579120">
                  <a:extLst>
                    <a:ext uri="{9D8B030D-6E8A-4147-A177-3AD203B41FA5}">
                      <a16:colId xmlns:a16="http://schemas.microsoft.com/office/drawing/2014/main" val="20006"/>
                    </a:ext>
                  </a:extLst>
                </a:gridCol>
                <a:gridCol w="579120">
                  <a:extLst>
                    <a:ext uri="{9D8B030D-6E8A-4147-A177-3AD203B41FA5}">
                      <a16:colId xmlns:a16="http://schemas.microsoft.com/office/drawing/2014/main" val="20007"/>
                    </a:ext>
                  </a:extLst>
                </a:gridCol>
                <a:gridCol w="579120">
                  <a:extLst>
                    <a:ext uri="{9D8B030D-6E8A-4147-A177-3AD203B41FA5}">
                      <a16:colId xmlns:a16="http://schemas.microsoft.com/office/drawing/2014/main" val="20008"/>
                    </a:ext>
                  </a:extLst>
                </a:gridCol>
              </a:tblGrid>
              <a:tr h="371475">
                <a:tc>
                  <a:txBody>
                    <a:bodyPr/>
                    <a:lstStyle/>
                    <a:p>
                      <a:r>
                        <a:rPr lang="en-US" sz="1200" dirty="0"/>
                        <a:t>Final moment</a:t>
                      </a:r>
                    </a:p>
                  </a:txBody>
                  <a:tcPr marT="45798" marB="45798"/>
                </a:tc>
                <a:tc>
                  <a:txBody>
                    <a:bodyPr/>
                    <a:lstStyle/>
                    <a:p>
                      <a:r>
                        <a:rPr lang="en-US" sz="1400" b="1" spc="-150" dirty="0">
                          <a:solidFill>
                            <a:srgbClr val="FF0000"/>
                          </a:solidFill>
                        </a:rPr>
                        <a:t>00</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spc="-150" dirty="0">
                          <a:solidFill>
                            <a:srgbClr val="FF0000"/>
                          </a:solidFill>
                        </a:rPr>
                        <a:t>1.54</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spc="-150" dirty="0">
                          <a:solidFill>
                            <a:srgbClr val="FF0000"/>
                          </a:solidFill>
                        </a:rPr>
                        <a:t>-74.69</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spc="-150" dirty="0">
                          <a:solidFill>
                            <a:srgbClr val="FF0000"/>
                          </a:solidFill>
                        </a:rPr>
                        <a:t>73.13</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spc="-150" dirty="0">
                          <a:solidFill>
                            <a:srgbClr val="FF0000"/>
                          </a:solidFill>
                        </a:rPr>
                        <a:t>-58.85</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spc="-150" dirty="0">
                          <a:solidFill>
                            <a:srgbClr val="FF0000"/>
                          </a:solidFill>
                        </a:rPr>
                        <a:t>58.85</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spc="-150" dirty="0">
                          <a:solidFill>
                            <a:srgbClr val="FF0000"/>
                          </a:solidFill>
                        </a:rPr>
                        <a:t>55.75</a:t>
                      </a:r>
                    </a:p>
                  </a:txBody>
                  <a:tcPr marT="45798" marB="45798" anchor="ctr"/>
                </a:tc>
                <a:tc>
                  <a:txBody>
                    <a:bodyPr/>
                    <a:lstStyle/>
                    <a:p>
                      <a:r>
                        <a:rPr lang="en-US" sz="1400" b="1" spc="-150" dirty="0">
                          <a:solidFill>
                            <a:srgbClr val="FF0000"/>
                          </a:solidFill>
                        </a:rPr>
                        <a:t>-76.37</a:t>
                      </a:r>
                    </a:p>
                  </a:txBody>
                  <a:tcPr marT="45798" marB="45798" anchor="ctr"/>
                </a:tc>
                <a:extLst>
                  <a:ext uri="{0D108BD9-81ED-4DB2-BD59-A6C34878D82A}">
                    <a16:rowId xmlns:a16="http://schemas.microsoft.com/office/drawing/2014/main" val="10000"/>
                  </a:ext>
                </a:extLst>
              </a:tr>
            </a:tbl>
          </a:graphicData>
        </a:graphic>
      </p:graphicFrame>
      <p:grpSp>
        <p:nvGrpSpPr>
          <p:cNvPr id="3" name="Group 2">
            <a:extLst>
              <a:ext uri="{FF2B5EF4-FFF2-40B4-BE49-F238E27FC236}">
                <a16:creationId xmlns:a16="http://schemas.microsoft.com/office/drawing/2014/main" id="{55867F73-8D09-4377-A82F-DE5F7C704A47}"/>
              </a:ext>
            </a:extLst>
          </p:cNvPr>
          <p:cNvGrpSpPr>
            <a:grpSpLocks/>
          </p:cNvGrpSpPr>
          <p:nvPr/>
        </p:nvGrpSpPr>
        <p:grpSpPr bwMode="auto">
          <a:xfrm>
            <a:off x="228600" y="2819400"/>
            <a:ext cx="2590800" cy="2947988"/>
            <a:chOff x="1524000" y="3777052"/>
            <a:chExt cx="2590800" cy="2948609"/>
          </a:xfrm>
        </p:grpSpPr>
        <p:cxnSp>
          <p:nvCxnSpPr>
            <p:cNvPr id="4" name="Straight Connector 3">
              <a:extLst>
                <a:ext uri="{FF2B5EF4-FFF2-40B4-BE49-F238E27FC236}">
                  <a16:creationId xmlns:a16="http://schemas.microsoft.com/office/drawing/2014/main" id="{CD39A032-8985-418E-8847-3F9895CDBB5E}"/>
                </a:ext>
              </a:extLst>
            </p:cNvPr>
            <p:cNvCxnSpPr/>
            <p:nvPr/>
          </p:nvCxnSpPr>
          <p:spPr>
            <a:xfrm rot="5400000">
              <a:off x="1790613" y="4247051"/>
              <a:ext cx="838377"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3E03812-E859-4041-AD0F-3224EFB7DE91}"/>
                </a:ext>
              </a:extLst>
            </p:cNvPr>
            <p:cNvCxnSpPr/>
            <p:nvPr/>
          </p:nvCxnSpPr>
          <p:spPr>
            <a:xfrm>
              <a:off x="2286000" y="5125124"/>
              <a:ext cx="1295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CC4B0B5-3763-428E-9D76-A02C35C184D0}"/>
                </a:ext>
              </a:extLst>
            </p:cNvPr>
            <p:cNvCxnSpPr/>
            <p:nvPr/>
          </p:nvCxnSpPr>
          <p:spPr>
            <a:xfrm rot="5400000">
              <a:off x="1561981" y="6152453"/>
              <a:ext cx="1143241"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DA88304-3DC0-4CFF-A028-E461A696EB57}"/>
                </a:ext>
              </a:extLst>
            </p:cNvPr>
            <p:cNvCxnSpPr/>
            <p:nvPr/>
          </p:nvCxnSpPr>
          <p:spPr>
            <a:xfrm rot="5400000">
              <a:off x="3046300" y="6114344"/>
              <a:ext cx="106861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rc 7">
              <a:extLst>
                <a:ext uri="{FF2B5EF4-FFF2-40B4-BE49-F238E27FC236}">
                  <a16:creationId xmlns:a16="http://schemas.microsoft.com/office/drawing/2014/main" id="{9B94256F-D771-4635-9468-83CCBD5A1F65}"/>
                </a:ext>
              </a:extLst>
            </p:cNvPr>
            <p:cNvSpPr/>
            <p:nvPr/>
          </p:nvSpPr>
          <p:spPr>
            <a:xfrm rot="18634169" flipV="1">
              <a:off x="3118564" y="5786556"/>
              <a:ext cx="773275" cy="942975"/>
            </a:xfrm>
            <a:prstGeom prst="arc">
              <a:avLst>
                <a:gd name="adj1" fmla="val 10812104"/>
                <a:gd name="adj2" fmla="val 16121171"/>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9" name="Arc 8">
              <a:extLst>
                <a:ext uri="{FF2B5EF4-FFF2-40B4-BE49-F238E27FC236}">
                  <a16:creationId xmlns:a16="http://schemas.microsoft.com/office/drawing/2014/main" id="{73725C4C-B0FB-4A5D-8209-ACD604D554CA}"/>
                </a:ext>
              </a:extLst>
            </p:cNvPr>
            <p:cNvSpPr/>
            <p:nvPr/>
          </p:nvSpPr>
          <p:spPr>
            <a:xfrm rot="18634169">
              <a:off x="3295586" y="5568185"/>
              <a:ext cx="609728" cy="533400"/>
            </a:xfrm>
            <a:prstGeom prst="arc">
              <a:avLst>
                <a:gd name="adj1" fmla="val 15275362"/>
                <a:gd name="adj2" fmla="val 843008"/>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0" name="Arc 9">
              <a:extLst>
                <a:ext uri="{FF2B5EF4-FFF2-40B4-BE49-F238E27FC236}">
                  <a16:creationId xmlns:a16="http://schemas.microsoft.com/office/drawing/2014/main" id="{2B64DF87-7361-475B-AEC2-D0783EB395A9}"/>
                </a:ext>
              </a:extLst>
            </p:cNvPr>
            <p:cNvSpPr/>
            <p:nvPr/>
          </p:nvSpPr>
          <p:spPr>
            <a:xfrm rot="18634169">
              <a:off x="1847786" y="5568185"/>
              <a:ext cx="609728" cy="533400"/>
            </a:xfrm>
            <a:prstGeom prst="arc">
              <a:avLst>
                <a:gd name="adj1" fmla="val 15275362"/>
                <a:gd name="adj2" fmla="val 843008"/>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1" name="Arc 10">
              <a:extLst>
                <a:ext uri="{FF2B5EF4-FFF2-40B4-BE49-F238E27FC236}">
                  <a16:creationId xmlns:a16="http://schemas.microsoft.com/office/drawing/2014/main" id="{98A9705D-AEEC-4D2F-AFF7-FF0465D677D8}"/>
                </a:ext>
              </a:extLst>
            </p:cNvPr>
            <p:cNvSpPr/>
            <p:nvPr/>
          </p:nvSpPr>
          <p:spPr>
            <a:xfrm rot="18634169">
              <a:off x="1923986" y="3815216"/>
              <a:ext cx="609728" cy="533400"/>
            </a:xfrm>
            <a:prstGeom prst="arc">
              <a:avLst>
                <a:gd name="adj1" fmla="val 15275362"/>
                <a:gd name="adj2" fmla="val 843008"/>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2" name="Arc 11">
              <a:extLst>
                <a:ext uri="{FF2B5EF4-FFF2-40B4-BE49-F238E27FC236}">
                  <a16:creationId xmlns:a16="http://schemas.microsoft.com/office/drawing/2014/main" id="{3E06CE69-A1C1-464B-B651-1A32A671B3FE}"/>
                </a:ext>
              </a:extLst>
            </p:cNvPr>
            <p:cNvSpPr/>
            <p:nvPr/>
          </p:nvSpPr>
          <p:spPr>
            <a:xfrm rot="18634169" flipV="1">
              <a:off x="1823164" y="3728722"/>
              <a:ext cx="773275" cy="942975"/>
            </a:xfrm>
            <a:prstGeom prst="arc">
              <a:avLst>
                <a:gd name="adj1" fmla="val 10812104"/>
                <a:gd name="adj2" fmla="val 1612117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13" name="Straight Arrow Connector 12">
              <a:extLst>
                <a:ext uri="{FF2B5EF4-FFF2-40B4-BE49-F238E27FC236}">
                  <a16:creationId xmlns:a16="http://schemas.microsoft.com/office/drawing/2014/main" id="{58A52C0B-68D1-449C-81B0-6B6764D48559}"/>
                </a:ext>
              </a:extLst>
            </p:cNvPr>
            <p:cNvCxnSpPr/>
            <p:nvPr/>
          </p:nvCxnSpPr>
          <p:spPr>
            <a:xfrm rot="10800000">
              <a:off x="2057400" y="5582420"/>
              <a:ext cx="533400" cy="1587"/>
            </a:xfrm>
            <a:prstGeom prst="straightConnector1">
              <a:avLst/>
            </a:prstGeom>
            <a:ln>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43F195D-488E-4C8E-8B7F-D77936CC7C0A}"/>
                </a:ext>
              </a:extLst>
            </p:cNvPr>
            <p:cNvCxnSpPr/>
            <p:nvPr/>
          </p:nvCxnSpPr>
          <p:spPr>
            <a:xfrm>
              <a:off x="3505200" y="5582420"/>
              <a:ext cx="533400" cy="15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F662458-C9EF-4363-8234-180F29B3BB89}"/>
                </a:ext>
              </a:extLst>
            </p:cNvPr>
            <p:cNvCxnSpPr/>
            <p:nvPr/>
          </p:nvCxnSpPr>
          <p:spPr>
            <a:xfrm>
              <a:off x="2133600" y="4667828"/>
              <a:ext cx="685800" cy="15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773FC9A-1F32-403A-AE34-C918D31B53D5}"/>
                </a:ext>
              </a:extLst>
            </p:cNvPr>
            <p:cNvCxnSpPr/>
            <p:nvPr/>
          </p:nvCxnSpPr>
          <p:spPr>
            <a:xfrm rot="10800000">
              <a:off x="2133600" y="5013976"/>
              <a:ext cx="381000" cy="15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C48F176-777C-4E35-B87B-BF0CED6A9BBB}"/>
                </a:ext>
              </a:extLst>
            </p:cNvPr>
            <p:cNvCxnSpPr/>
            <p:nvPr/>
          </p:nvCxnSpPr>
          <p:spPr>
            <a:xfrm>
              <a:off x="2133600" y="5277556"/>
              <a:ext cx="457200" cy="1587"/>
            </a:xfrm>
            <a:prstGeom prst="straightConnector1">
              <a:avLst/>
            </a:prstGeom>
            <a:ln>
              <a:solidFill>
                <a:srgbClr val="FF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99B5EF1-2C72-4C32-8BE2-6AD820CC23A6}"/>
                </a:ext>
              </a:extLst>
            </p:cNvPr>
            <p:cNvCxnSpPr/>
            <p:nvPr/>
          </p:nvCxnSpPr>
          <p:spPr>
            <a:xfrm rot="10800000">
              <a:off x="3657600" y="5125124"/>
              <a:ext cx="457200" cy="15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51C9E94-9ADF-4A98-BED6-F0000A25462D}"/>
                </a:ext>
              </a:extLst>
            </p:cNvPr>
            <p:cNvCxnSpPr/>
            <p:nvPr/>
          </p:nvCxnSpPr>
          <p:spPr>
            <a:xfrm rot="10800000">
              <a:off x="1676400" y="5118773"/>
              <a:ext cx="533400" cy="1587"/>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2460" name="TextBox 19">
              <a:extLst>
                <a:ext uri="{FF2B5EF4-FFF2-40B4-BE49-F238E27FC236}">
                  <a16:creationId xmlns:a16="http://schemas.microsoft.com/office/drawing/2014/main" id="{CFC050AA-38DB-46B7-81E4-7980738826B5}"/>
                </a:ext>
              </a:extLst>
            </p:cNvPr>
            <p:cNvSpPr txBox="1">
              <a:spLocks noChangeArrowheads="1"/>
            </p:cNvSpPr>
            <p:nvPr/>
          </p:nvSpPr>
          <p:spPr bwMode="auto">
            <a:xfrm>
              <a:off x="1524000" y="4767652"/>
              <a:ext cx="1066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t>CJF</a:t>
              </a:r>
            </a:p>
          </p:txBody>
        </p:sp>
      </p:grpSp>
      <p:sp>
        <p:nvSpPr>
          <p:cNvPr id="21" name="TextBox 20">
            <a:extLst>
              <a:ext uri="{FF2B5EF4-FFF2-40B4-BE49-F238E27FC236}">
                <a16:creationId xmlns:a16="http://schemas.microsoft.com/office/drawing/2014/main" id="{29633B5E-1210-4027-AD34-FC2E6DBF6DD6}"/>
              </a:ext>
            </a:extLst>
          </p:cNvPr>
          <p:cNvSpPr txBox="1">
            <a:spLocks noChangeArrowheads="1"/>
          </p:cNvSpPr>
          <p:nvPr/>
        </p:nvSpPr>
        <p:spPr bwMode="auto">
          <a:xfrm>
            <a:off x="838200" y="60198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CJF=31.94</a:t>
            </a:r>
          </a:p>
        </p:txBody>
      </p:sp>
      <p:sp>
        <p:nvSpPr>
          <p:cNvPr id="22" name="TextBox 21">
            <a:extLst>
              <a:ext uri="{FF2B5EF4-FFF2-40B4-BE49-F238E27FC236}">
                <a16:creationId xmlns:a16="http://schemas.microsoft.com/office/drawing/2014/main" id="{D4901B99-D463-4ABB-A4DA-64054BF089F2}"/>
              </a:ext>
            </a:extLst>
          </p:cNvPr>
          <p:cNvSpPr txBox="1">
            <a:spLocks noChangeArrowheads="1"/>
          </p:cNvSpPr>
          <p:nvPr/>
        </p:nvSpPr>
        <p:spPr bwMode="auto">
          <a:xfrm>
            <a:off x="2057400" y="6324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Z=AJR/CJF=0.506</a:t>
            </a:r>
          </a:p>
        </p:txBody>
      </p:sp>
      <p:graphicFrame>
        <p:nvGraphicFramePr>
          <p:cNvPr id="23" name="Table 22">
            <a:extLst>
              <a:ext uri="{FF2B5EF4-FFF2-40B4-BE49-F238E27FC236}">
                <a16:creationId xmlns:a16="http://schemas.microsoft.com/office/drawing/2014/main" id="{61F81214-1C31-49B2-91D2-A5D01DDF2B99}"/>
              </a:ext>
            </a:extLst>
          </p:cNvPr>
          <p:cNvGraphicFramePr>
            <a:graphicFrameLocks noGrp="1"/>
          </p:cNvGraphicFramePr>
          <p:nvPr/>
        </p:nvGraphicFramePr>
        <p:xfrm>
          <a:off x="2971800" y="914400"/>
          <a:ext cx="5791200" cy="1482725"/>
        </p:xfrm>
        <a:graphic>
          <a:graphicData uri="http://schemas.openxmlformats.org/drawingml/2006/table">
            <a:tbl>
              <a:tblPr firstRow="1" bandRow="1">
                <a:tableStyleId>{5940675A-B579-460E-94D1-54222C63F5DA}</a:tableStyleId>
              </a:tblPr>
              <a:tblGrid>
                <a:gridCol w="445476">
                  <a:extLst>
                    <a:ext uri="{9D8B030D-6E8A-4147-A177-3AD203B41FA5}">
                      <a16:colId xmlns:a16="http://schemas.microsoft.com/office/drawing/2014/main" val="20000"/>
                    </a:ext>
                  </a:extLst>
                </a:gridCol>
                <a:gridCol w="712764">
                  <a:extLst>
                    <a:ext uri="{9D8B030D-6E8A-4147-A177-3AD203B41FA5}">
                      <a16:colId xmlns:a16="http://schemas.microsoft.com/office/drawing/2014/main" val="20001"/>
                    </a:ext>
                  </a:extLst>
                </a:gridCol>
                <a:gridCol w="579120">
                  <a:extLst>
                    <a:ext uri="{9D8B030D-6E8A-4147-A177-3AD203B41FA5}">
                      <a16:colId xmlns:a16="http://schemas.microsoft.com/office/drawing/2014/main" val="20002"/>
                    </a:ext>
                  </a:extLst>
                </a:gridCol>
                <a:gridCol w="579120">
                  <a:extLst>
                    <a:ext uri="{9D8B030D-6E8A-4147-A177-3AD203B41FA5}">
                      <a16:colId xmlns:a16="http://schemas.microsoft.com/office/drawing/2014/main" val="20003"/>
                    </a:ext>
                  </a:extLst>
                </a:gridCol>
                <a:gridCol w="579120">
                  <a:extLst>
                    <a:ext uri="{9D8B030D-6E8A-4147-A177-3AD203B41FA5}">
                      <a16:colId xmlns:a16="http://schemas.microsoft.com/office/drawing/2014/main" val="20004"/>
                    </a:ext>
                  </a:extLst>
                </a:gridCol>
                <a:gridCol w="579120">
                  <a:extLst>
                    <a:ext uri="{9D8B030D-6E8A-4147-A177-3AD203B41FA5}">
                      <a16:colId xmlns:a16="http://schemas.microsoft.com/office/drawing/2014/main" val="20005"/>
                    </a:ext>
                  </a:extLst>
                </a:gridCol>
                <a:gridCol w="579120">
                  <a:extLst>
                    <a:ext uri="{9D8B030D-6E8A-4147-A177-3AD203B41FA5}">
                      <a16:colId xmlns:a16="http://schemas.microsoft.com/office/drawing/2014/main" val="20006"/>
                    </a:ext>
                  </a:extLst>
                </a:gridCol>
                <a:gridCol w="579120">
                  <a:extLst>
                    <a:ext uri="{9D8B030D-6E8A-4147-A177-3AD203B41FA5}">
                      <a16:colId xmlns:a16="http://schemas.microsoft.com/office/drawing/2014/main" val="20007"/>
                    </a:ext>
                  </a:extLst>
                </a:gridCol>
                <a:gridCol w="579120">
                  <a:extLst>
                    <a:ext uri="{9D8B030D-6E8A-4147-A177-3AD203B41FA5}">
                      <a16:colId xmlns:a16="http://schemas.microsoft.com/office/drawing/2014/main" val="20008"/>
                    </a:ext>
                  </a:extLst>
                </a:gridCol>
                <a:gridCol w="579120">
                  <a:extLst>
                    <a:ext uri="{9D8B030D-6E8A-4147-A177-3AD203B41FA5}">
                      <a16:colId xmlns:a16="http://schemas.microsoft.com/office/drawing/2014/main" val="20009"/>
                    </a:ext>
                  </a:extLst>
                </a:gridCol>
              </a:tblGrid>
              <a:tr h="370681">
                <a:tc>
                  <a:txBody>
                    <a:bodyPr/>
                    <a:lstStyle/>
                    <a:p>
                      <a:pPr marL="0"/>
                      <a:endParaRPr lang="en-US" sz="1200" dirty="0"/>
                    </a:p>
                  </a:txBody>
                  <a:tcPr marT="45700" marB="45700"/>
                </a:tc>
                <a:tc>
                  <a:txBody>
                    <a:bodyPr/>
                    <a:lstStyle/>
                    <a:p>
                      <a:pPr marL="0"/>
                      <a:r>
                        <a:rPr lang="en-US" sz="1400" dirty="0"/>
                        <a:t>Joint</a:t>
                      </a:r>
                    </a:p>
                  </a:txBody>
                  <a:tcPr marT="45700" marB="45700"/>
                </a:tc>
                <a:tc>
                  <a:txBody>
                    <a:bodyPr/>
                    <a:lstStyle/>
                    <a:p>
                      <a:pPr marL="0" algn="ctr"/>
                      <a:r>
                        <a:rPr lang="en-US" sz="1400" dirty="0"/>
                        <a:t>A</a:t>
                      </a:r>
                    </a:p>
                  </a:txBody>
                  <a:tcPr marT="45700" marB="45700"/>
                </a:tc>
                <a:tc gridSpan="3">
                  <a:txBody>
                    <a:bodyPr/>
                    <a:lstStyle/>
                    <a:p>
                      <a:pPr marL="0" algn="ctr"/>
                      <a:r>
                        <a:rPr lang="en-US" sz="1400" dirty="0"/>
                        <a:t>B</a:t>
                      </a:r>
                    </a:p>
                  </a:txBody>
                  <a:tcPr marT="45700" marB="45700"/>
                </a:tc>
                <a:tc hMerge="1">
                  <a:txBody>
                    <a:bodyPr/>
                    <a:lstStyle/>
                    <a:p>
                      <a:endParaRPr lang="en-US"/>
                    </a:p>
                  </a:txBody>
                  <a:tcPr/>
                </a:tc>
                <a:tc hMerge="1">
                  <a:txBody>
                    <a:bodyPr/>
                    <a:lstStyle/>
                    <a:p>
                      <a:pPr marL="0" algn="ctr"/>
                      <a:endParaRPr lang="en-US" sz="1200" dirty="0"/>
                    </a:p>
                  </a:txBody>
                  <a:tcPr/>
                </a:tc>
                <a:tc gridSpan="2">
                  <a:txBody>
                    <a:bodyPr/>
                    <a:lstStyle/>
                    <a:p>
                      <a:pPr marL="0" algn="ctr"/>
                      <a:r>
                        <a:rPr lang="en-US" sz="1400" dirty="0"/>
                        <a:t>C</a:t>
                      </a:r>
                    </a:p>
                  </a:txBody>
                  <a:tcPr marT="45700" marB="45700"/>
                </a:tc>
                <a:tc hMerge="1">
                  <a:txBody>
                    <a:bodyPr/>
                    <a:lstStyle/>
                    <a:p>
                      <a:pPr marL="0" algn="ctr"/>
                      <a:endParaRPr lang="en-US" sz="1200" dirty="0"/>
                    </a:p>
                  </a:txBody>
                  <a:tcPr/>
                </a:tc>
                <a:tc>
                  <a:txBody>
                    <a:bodyPr/>
                    <a:lstStyle/>
                    <a:p>
                      <a:pPr marL="0" algn="ctr"/>
                      <a:r>
                        <a:rPr lang="en-US" sz="1400" dirty="0"/>
                        <a:t>D</a:t>
                      </a:r>
                    </a:p>
                  </a:txBody>
                  <a:tcPr marT="45700" marB="45700"/>
                </a:tc>
                <a:tc>
                  <a:txBody>
                    <a:bodyPr/>
                    <a:lstStyle/>
                    <a:p>
                      <a:pPr marL="0" algn="ctr"/>
                      <a:r>
                        <a:rPr lang="en-US" sz="1400" dirty="0"/>
                        <a:t>E</a:t>
                      </a:r>
                    </a:p>
                  </a:txBody>
                  <a:tcPr marT="45700" marB="45700"/>
                </a:tc>
                <a:extLst>
                  <a:ext uri="{0D108BD9-81ED-4DB2-BD59-A6C34878D82A}">
                    <a16:rowId xmlns:a16="http://schemas.microsoft.com/office/drawing/2014/main" val="10000"/>
                  </a:ext>
                </a:extLst>
              </a:tr>
              <a:tr h="370681">
                <a:tc>
                  <a:txBody>
                    <a:bodyPr/>
                    <a:lstStyle/>
                    <a:p>
                      <a:endParaRPr lang="en-US" sz="1200" dirty="0"/>
                    </a:p>
                  </a:txBody>
                  <a:tcPr marT="45700" marB="45700"/>
                </a:tc>
                <a:tc>
                  <a:txBody>
                    <a:bodyPr/>
                    <a:lstStyle/>
                    <a:p>
                      <a:pPr lvl="0" algn="l"/>
                      <a:r>
                        <a:rPr lang="en-US" sz="1400" b="1" dirty="0" err="1">
                          <a:solidFill>
                            <a:srgbClr val="FF0000"/>
                          </a:solidFill>
                        </a:rPr>
                        <a:t>Memb</a:t>
                      </a:r>
                      <a:endParaRPr lang="en-US" sz="1400" b="1" dirty="0">
                        <a:solidFill>
                          <a:srgbClr val="FF0000"/>
                        </a:solidFill>
                      </a:endParaRPr>
                    </a:p>
                  </a:txBody>
                  <a:tcPr marT="45700" marB="45700"/>
                </a:tc>
                <a:tc>
                  <a:txBody>
                    <a:bodyPr/>
                    <a:lstStyle/>
                    <a:p>
                      <a:pPr algn="ctr"/>
                      <a:r>
                        <a:rPr lang="en-US" sz="1400" b="1" dirty="0">
                          <a:solidFill>
                            <a:srgbClr val="FF0000"/>
                          </a:solidFill>
                        </a:rPr>
                        <a:t>AB</a:t>
                      </a:r>
                    </a:p>
                  </a:txBody>
                  <a:tcPr marT="45700" marB="45700"/>
                </a:tc>
                <a:tc>
                  <a:txBody>
                    <a:bodyPr/>
                    <a:lstStyle/>
                    <a:p>
                      <a:pPr algn="ctr"/>
                      <a:r>
                        <a:rPr lang="en-US" sz="1400" b="1" dirty="0">
                          <a:solidFill>
                            <a:srgbClr val="FF0000"/>
                          </a:solidFill>
                        </a:rPr>
                        <a:t>BA</a:t>
                      </a:r>
                    </a:p>
                  </a:txBody>
                  <a:tcPr marT="45700" marB="45700"/>
                </a:tc>
                <a:tc>
                  <a:txBody>
                    <a:bodyPr/>
                    <a:lstStyle/>
                    <a:p>
                      <a:pPr algn="ctr"/>
                      <a:r>
                        <a:rPr lang="en-US" sz="1400" b="1" dirty="0">
                          <a:solidFill>
                            <a:srgbClr val="FF0000"/>
                          </a:solidFill>
                        </a:rPr>
                        <a:t>BE</a:t>
                      </a:r>
                    </a:p>
                  </a:txBody>
                  <a:tcPr marT="45700" marB="45700"/>
                </a:tc>
                <a:tc>
                  <a:txBody>
                    <a:bodyPr/>
                    <a:lstStyle/>
                    <a:p>
                      <a:pPr algn="ctr"/>
                      <a:r>
                        <a:rPr lang="en-US" sz="1400" b="1" dirty="0">
                          <a:solidFill>
                            <a:srgbClr val="FF0000"/>
                          </a:solidFill>
                        </a:rPr>
                        <a:t>BC</a:t>
                      </a:r>
                    </a:p>
                  </a:txBody>
                  <a:tcPr marT="45700" marB="45700"/>
                </a:tc>
                <a:tc>
                  <a:txBody>
                    <a:bodyPr/>
                    <a:lstStyle/>
                    <a:p>
                      <a:pPr algn="ctr"/>
                      <a:r>
                        <a:rPr lang="en-US" sz="1400" b="1" dirty="0">
                          <a:solidFill>
                            <a:srgbClr val="FF0000"/>
                          </a:solidFill>
                        </a:rPr>
                        <a:t>CB</a:t>
                      </a:r>
                    </a:p>
                  </a:txBody>
                  <a:tcPr marT="45700" marB="45700"/>
                </a:tc>
                <a:tc>
                  <a:txBody>
                    <a:bodyPr/>
                    <a:lstStyle/>
                    <a:p>
                      <a:pPr algn="ctr"/>
                      <a:r>
                        <a:rPr lang="en-US" sz="1400" b="1" dirty="0">
                          <a:solidFill>
                            <a:srgbClr val="FF0000"/>
                          </a:solidFill>
                        </a:rPr>
                        <a:t>CD</a:t>
                      </a:r>
                    </a:p>
                  </a:txBody>
                  <a:tcPr marT="45700" marB="45700"/>
                </a:tc>
                <a:tc>
                  <a:txBody>
                    <a:bodyPr/>
                    <a:lstStyle/>
                    <a:p>
                      <a:pPr algn="ctr"/>
                      <a:r>
                        <a:rPr lang="en-US" sz="1400" b="1" dirty="0">
                          <a:solidFill>
                            <a:srgbClr val="FF0000"/>
                          </a:solidFill>
                        </a:rPr>
                        <a:t>DC</a:t>
                      </a:r>
                    </a:p>
                  </a:txBody>
                  <a:tcPr marT="45700" marB="45700"/>
                </a:tc>
                <a:tc>
                  <a:txBody>
                    <a:bodyPr/>
                    <a:lstStyle/>
                    <a:p>
                      <a:pPr algn="ctr"/>
                      <a:r>
                        <a:rPr lang="en-US" sz="1400" b="1" dirty="0">
                          <a:solidFill>
                            <a:srgbClr val="FF0000"/>
                          </a:solidFill>
                        </a:rPr>
                        <a:t>EB</a:t>
                      </a:r>
                    </a:p>
                  </a:txBody>
                  <a:tcPr marT="45700" marB="45700"/>
                </a:tc>
                <a:extLst>
                  <a:ext uri="{0D108BD9-81ED-4DB2-BD59-A6C34878D82A}">
                    <a16:rowId xmlns:a16="http://schemas.microsoft.com/office/drawing/2014/main" val="10001"/>
                  </a:ext>
                </a:extLst>
              </a:tr>
              <a:tr h="370681">
                <a:tc>
                  <a:txBody>
                    <a:bodyPr/>
                    <a:lstStyle/>
                    <a:p>
                      <a:pPr algn="ctr"/>
                      <a:endParaRPr lang="en-US" sz="1200" dirty="0"/>
                    </a:p>
                  </a:txBody>
                  <a:tcPr marT="45700" marB="45700" anchor="ctr"/>
                </a:tc>
                <a:tc>
                  <a:txBody>
                    <a:bodyPr/>
                    <a:lstStyle/>
                    <a:p>
                      <a:pPr algn="ctr"/>
                      <a:r>
                        <a:rPr lang="en-US" sz="1400" dirty="0"/>
                        <a:t>K</a:t>
                      </a:r>
                    </a:p>
                  </a:txBody>
                  <a:tcPr marT="45700" marB="45700" anchor="ctr"/>
                </a:tc>
                <a:tc>
                  <a:txBody>
                    <a:bodyPr/>
                    <a:lstStyle/>
                    <a:p>
                      <a:pPr algn="ctr"/>
                      <a:r>
                        <a:rPr lang="en-US" sz="1400" dirty="0"/>
                        <a:t>4</a:t>
                      </a:r>
                    </a:p>
                  </a:txBody>
                  <a:tcPr marT="45700" marB="45700" anchor="ctr"/>
                </a:tc>
                <a:tc>
                  <a:txBody>
                    <a:bodyPr/>
                    <a:lstStyle/>
                    <a:p>
                      <a:pPr algn="ctr"/>
                      <a:r>
                        <a:rPr lang="en-US" sz="1400" dirty="0"/>
                        <a:t>4</a:t>
                      </a:r>
                    </a:p>
                  </a:txBody>
                  <a:tcPr marT="45700" marB="45700" anchor="ctr"/>
                </a:tc>
                <a:tc>
                  <a:txBody>
                    <a:bodyPr/>
                    <a:lstStyle/>
                    <a:p>
                      <a:pPr algn="ctr"/>
                      <a:r>
                        <a:rPr lang="en-US" sz="1400" dirty="0"/>
                        <a:t>5</a:t>
                      </a:r>
                    </a:p>
                  </a:txBody>
                  <a:tcPr marT="45700" marB="45700" anchor="ctr"/>
                </a:tc>
                <a:tc>
                  <a:txBody>
                    <a:bodyPr/>
                    <a:lstStyle/>
                    <a:p>
                      <a:pPr algn="ctr"/>
                      <a:r>
                        <a:rPr lang="en-US" sz="1400" dirty="0"/>
                        <a:t>3</a:t>
                      </a:r>
                    </a:p>
                  </a:txBody>
                  <a:tcPr marT="45700" marB="45700" anchor="ctr"/>
                </a:tc>
                <a:tc>
                  <a:txBody>
                    <a:bodyPr/>
                    <a:lstStyle/>
                    <a:p>
                      <a:pPr algn="ctr"/>
                      <a:r>
                        <a:rPr lang="en-US" sz="1400" dirty="0"/>
                        <a:t>3</a:t>
                      </a:r>
                    </a:p>
                  </a:txBody>
                  <a:tcPr marT="45700" marB="45700" anchor="ctr"/>
                </a:tc>
                <a:tc>
                  <a:txBody>
                    <a:bodyPr/>
                    <a:lstStyle/>
                    <a:p>
                      <a:pPr algn="ctr"/>
                      <a:r>
                        <a:rPr lang="en-US" sz="1400" dirty="0"/>
                        <a:t>4</a:t>
                      </a:r>
                    </a:p>
                  </a:txBody>
                  <a:tcPr marT="45700" marB="45700" anchor="ctr"/>
                </a:tc>
                <a:tc>
                  <a:txBody>
                    <a:bodyPr/>
                    <a:lstStyle/>
                    <a:p>
                      <a:pPr algn="ctr"/>
                      <a:r>
                        <a:rPr lang="en-US" sz="1400" dirty="0"/>
                        <a:t>4</a:t>
                      </a:r>
                    </a:p>
                  </a:txBody>
                  <a:tcPr marT="45700" marB="45700" anchor="ctr"/>
                </a:tc>
                <a:tc>
                  <a:txBody>
                    <a:bodyPr/>
                    <a:lstStyle/>
                    <a:p>
                      <a:pPr algn="ctr"/>
                      <a:r>
                        <a:rPr lang="en-US" sz="1400" dirty="0"/>
                        <a:t>5</a:t>
                      </a:r>
                    </a:p>
                  </a:txBody>
                  <a:tcPr marT="45700" marB="45700" anchor="ctr"/>
                </a:tc>
                <a:extLst>
                  <a:ext uri="{0D108BD9-81ED-4DB2-BD59-A6C34878D82A}">
                    <a16:rowId xmlns:a16="http://schemas.microsoft.com/office/drawing/2014/main" val="10002"/>
                  </a:ext>
                </a:extLst>
              </a:tr>
              <a:tr h="370681">
                <a:tc>
                  <a:txBody>
                    <a:bodyPr/>
                    <a:lstStyle/>
                    <a:p>
                      <a:pPr algn="ctr"/>
                      <a:endParaRPr lang="en-US" sz="1200" dirty="0"/>
                    </a:p>
                  </a:txBody>
                  <a:tcPr marT="45700" marB="45700" anchor="ctr"/>
                </a:tc>
                <a:tc>
                  <a:txBody>
                    <a:bodyPr/>
                    <a:lstStyle/>
                    <a:p>
                      <a:pPr algn="ctr"/>
                      <a:r>
                        <a:rPr lang="en-US" sz="1400" b="1" dirty="0">
                          <a:solidFill>
                            <a:srgbClr val="FF0000"/>
                          </a:solidFill>
                        </a:rPr>
                        <a:t>D.F</a:t>
                      </a:r>
                    </a:p>
                  </a:txBody>
                  <a:tcPr marT="45700" marB="45700" anchor="ctr"/>
                </a:tc>
                <a:tc>
                  <a:txBody>
                    <a:bodyPr/>
                    <a:lstStyle/>
                    <a:p>
                      <a:pPr algn="ctr"/>
                      <a:r>
                        <a:rPr lang="en-US" sz="1400" b="1" dirty="0">
                          <a:solidFill>
                            <a:srgbClr val="FF0000"/>
                          </a:solidFill>
                        </a:rPr>
                        <a:t>1</a:t>
                      </a:r>
                    </a:p>
                  </a:txBody>
                  <a:tcPr marT="45700" marB="45700" anchor="ctr"/>
                </a:tc>
                <a:tc>
                  <a:txBody>
                    <a:bodyPr/>
                    <a:lstStyle/>
                    <a:p>
                      <a:pPr algn="ctr"/>
                      <a:r>
                        <a:rPr lang="en-US" sz="1400" b="1" dirty="0">
                          <a:solidFill>
                            <a:srgbClr val="FF0000"/>
                          </a:solidFill>
                        </a:rPr>
                        <a:t>0.33</a:t>
                      </a:r>
                    </a:p>
                  </a:txBody>
                  <a:tcPr marT="45700" marB="45700" anchor="ctr"/>
                </a:tc>
                <a:tc>
                  <a:txBody>
                    <a:bodyPr/>
                    <a:lstStyle/>
                    <a:p>
                      <a:pPr algn="ctr"/>
                      <a:r>
                        <a:rPr lang="en-US" sz="1400" b="1" dirty="0">
                          <a:solidFill>
                            <a:srgbClr val="FF0000"/>
                          </a:solidFill>
                        </a:rPr>
                        <a:t>0.42</a:t>
                      </a:r>
                    </a:p>
                  </a:txBody>
                  <a:tcPr marT="45700" marB="45700" anchor="ctr"/>
                </a:tc>
                <a:tc>
                  <a:txBody>
                    <a:bodyPr/>
                    <a:lstStyle/>
                    <a:p>
                      <a:pPr algn="ctr"/>
                      <a:r>
                        <a:rPr lang="en-US" sz="1400" b="1" dirty="0">
                          <a:solidFill>
                            <a:srgbClr val="FF0000"/>
                          </a:solidFill>
                        </a:rPr>
                        <a:t>0.25</a:t>
                      </a:r>
                    </a:p>
                  </a:txBody>
                  <a:tcPr marT="45700" marB="45700" anchor="ctr"/>
                </a:tc>
                <a:tc>
                  <a:txBody>
                    <a:bodyPr/>
                    <a:lstStyle/>
                    <a:p>
                      <a:pPr algn="ctr"/>
                      <a:r>
                        <a:rPr lang="en-US" sz="1400" b="1" dirty="0">
                          <a:solidFill>
                            <a:srgbClr val="FF0000"/>
                          </a:solidFill>
                        </a:rPr>
                        <a:t>0.43</a:t>
                      </a:r>
                    </a:p>
                  </a:txBody>
                  <a:tcPr marT="45700" marB="45700" anchor="ctr"/>
                </a:tc>
                <a:tc>
                  <a:txBody>
                    <a:bodyPr/>
                    <a:lstStyle/>
                    <a:p>
                      <a:pPr algn="ctr"/>
                      <a:r>
                        <a:rPr lang="en-US" sz="1400" b="1" dirty="0">
                          <a:solidFill>
                            <a:srgbClr val="FF0000"/>
                          </a:solidFill>
                        </a:rPr>
                        <a:t>0.57</a:t>
                      </a:r>
                    </a:p>
                  </a:txBody>
                  <a:tcPr marT="45700" marB="45700" anchor="ctr"/>
                </a:tc>
                <a:tc>
                  <a:txBody>
                    <a:bodyPr/>
                    <a:lstStyle/>
                    <a:p>
                      <a:pPr algn="ctr"/>
                      <a:r>
                        <a:rPr lang="en-US" sz="1400" b="1" dirty="0">
                          <a:solidFill>
                            <a:srgbClr val="FF0000"/>
                          </a:solidFill>
                        </a:rPr>
                        <a:t>-----</a:t>
                      </a:r>
                    </a:p>
                  </a:txBody>
                  <a:tcPr marT="45700" marB="45700" anchor="ctr"/>
                </a:tc>
                <a:tc>
                  <a:txBody>
                    <a:bodyPr/>
                    <a:lstStyle/>
                    <a:p>
                      <a:pPr algn="ctr"/>
                      <a:r>
                        <a:rPr lang="en-US" sz="1400" b="1" dirty="0">
                          <a:solidFill>
                            <a:srgbClr val="FF0000"/>
                          </a:solidFill>
                        </a:rPr>
                        <a:t>------</a:t>
                      </a:r>
                    </a:p>
                  </a:txBody>
                  <a:tcPr marT="45700" marB="45700" anchor="ctr"/>
                </a:tc>
                <a:extLst>
                  <a:ext uri="{0D108BD9-81ED-4DB2-BD59-A6C34878D82A}">
                    <a16:rowId xmlns:a16="http://schemas.microsoft.com/office/drawing/2014/main" val="10003"/>
                  </a:ext>
                </a:extLst>
              </a:tr>
            </a:tbl>
          </a:graphicData>
        </a:graphic>
      </p:graphicFrame>
      <p:graphicFrame>
        <p:nvGraphicFramePr>
          <p:cNvPr id="24" name="Table 23">
            <a:extLst>
              <a:ext uri="{FF2B5EF4-FFF2-40B4-BE49-F238E27FC236}">
                <a16:creationId xmlns:a16="http://schemas.microsoft.com/office/drawing/2014/main" id="{F0177892-19E6-4D6B-A497-153D94A76323}"/>
              </a:ext>
            </a:extLst>
          </p:cNvPr>
          <p:cNvGraphicFramePr>
            <a:graphicFrameLocks noGrp="1"/>
          </p:cNvGraphicFramePr>
          <p:nvPr/>
        </p:nvGraphicFramePr>
        <p:xfrm>
          <a:off x="2971800" y="2409825"/>
          <a:ext cx="5791200" cy="517525"/>
        </p:xfrm>
        <a:graphic>
          <a:graphicData uri="http://schemas.openxmlformats.org/drawingml/2006/table">
            <a:tbl>
              <a:tblPr firstRow="1" bandRow="1">
                <a:tableStyleId>{5940675A-B579-460E-94D1-54222C63F5DA}</a:tableStyleId>
              </a:tblPr>
              <a:tblGrid>
                <a:gridCol w="445476">
                  <a:extLst>
                    <a:ext uri="{9D8B030D-6E8A-4147-A177-3AD203B41FA5}">
                      <a16:colId xmlns:a16="http://schemas.microsoft.com/office/drawing/2014/main" val="20000"/>
                    </a:ext>
                  </a:extLst>
                </a:gridCol>
                <a:gridCol w="712764">
                  <a:extLst>
                    <a:ext uri="{9D8B030D-6E8A-4147-A177-3AD203B41FA5}">
                      <a16:colId xmlns:a16="http://schemas.microsoft.com/office/drawing/2014/main" val="20001"/>
                    </a:ext>
                  </a:extLst>
                </a:gridCol>
                <a:gridCol w="579120">
                  <a:extLst>
                    <a:ext uri="{9D8B030D-6E8A-4147-A177-3AD203B41FA5}">
                      <a16:colId xmlns:a16="http://schemas.microsoft.com/office/drawing/2014/main" val="20002"/>
                    </a:ext>
                  </a:extLst>
                </a:gridCol>
                <a:gridCol w="579120">
                  <a:extLst>
                    <a:ext uri="{9D8B030D-6E8A-4147-A177-3AD203B41FA5}">
                      <a16:colId xmlns:a16="http://schemas.microsoft.com/office/drawing/2014/main" val="20003"/>
                    </a:ext>
                  </a:extLst>
                </a:gridCol>
                <a:gridCol w="579120">
                  <a:extLst>
                    <a:ext uri="{9D8B030D-6E8A-4147-A177-3AD203B41FA5}">
                      <a16:colId xmlns:a16="http://schemas.microsoft.com/office/drawing/2014/main" val="20004"/>
                    </a:ext>
                  </a:extLst>
                </a:gridCol>
                <a:gridCol w="579120">
                  <a:extLst>
                    <a:ext uri="{9D8B030D-6E8A-4147-A177-3AD203B41FA5}">
                      <a16:colId xmlns:a16="http://schemas.microsoft.com/office/drawing/2014/main" val="20005"/>
                    </a:ext>
                  </a:extLst>
                </a:gridCol>
                <a:gridCol w="579120">
                  <a:extLst>
                    <a:ext uri="{9D8B030D-6E8A-4147-A177-3AD203B41FA5}">
                      <a16:colId xmlns:a16="http://schemas.microsoft.com/office/drawing/2014/main" val="20006"/>
                    </a:ext>
                  </a:extLst>
                </a:gridCol>
                <a:gridCol w="579120">
                  <a:extLst>
                    <a:ext uri="{9D8B030D-6E8A-4147-A177-3AD203B41FA5}">
                      <a16:colId xmlns:a16="http://schemas.microsoft.com/office/drawing/2014/main" val="20007"/>
                    </a:ext>
                  </a:extLst>
                </a:gridCol>
                <a:gridCol w="579120">
                  <a:extLst>
                    <a:ext uri="{9D8B030D-6E8A-4147-A177-3AD203B41FA5}">
                      <a16:colId xmlns:a16="http://schemas.microsoft.com/office/drawing/2014/main" val="20008"/>
                    </a:ext>
                  </a:extLst>
                </a:gridCol>
                <a:gridCol w="579120">
                  <a:extLst>
                    <a:ext uri="{9D8B030D-6E8A-4147-A177-3AD203B41FA5}">
                      <a16:colId xmlns:a16="http://schemas.microsoft.com/office/drawing/2014/main" val="20009"/>
                    </a:ext>
                  </a:extLst>
                </a:gridCol>
              </a:tblGrid>
              <a:tr h="517525">
                <a:tc>
                  <a:txBody>
                    <a:bodyPr/>
                    <a:lstStyle/>
                    <a:p>
                      <a:r>
                        <a:rPr lang="en-US" sz="1400" spc="-150" dirty="0"/>
                        <a:t>1</a:t>
                      </a:r>
                      <a:r>
                        <a:rPr lang="en-US" sz="1400" spc="-150" baseline="30000" dirty="0"/>
                        <a:t>st</a:t>
                      </a:r>
                      <a:endParaRPr lang="en-US" sz="1400" spc="-150" dirty="0"/>
                    </a:p>
                    <a:p>
                      <a:r>
                        <a:rPr lang="en-US" sz="1400" spc="-150" dirty="0" err="1"/>
                        <a:t>Cyc</a:t>
                      </a:r>
                      <a:endParaRPr lang="en-US" sz="1400" spc="-150" dirty="0">
                        <a:solidFill>
                          <a:srgbClr val="FFFF00"/>
                        </a:solidFill>
                      </a:endParaRPr>
                    </a:p>
                  </a:txBody>
                  <a:tcPr marT="45664" marB="45664"/>
                </a:tc>
                <a:tc>
                  <a:txBody>
                    <a:bodyPr/>
                    <a:lstStyle/>
                    <a:p>
                      <a:r>
                        <a:rPr lang="en-US" sz="1400" spc="-150" dirty="0"/>
                        <a:t>FEM</a:t>
                      </a:r>
                    </a:p>
                    <a:p>
                      <a:r>
                        <a:rPr lang="en-US" sz="1400" spc="-150" dirty="0"/>
                        <a:t>Balance</a:t>
                      </a:r>
                      <a:endParaRPr lang="en-US" sz="1400" spc="-150" dirty="0">
                        <a:solidFill>
                          <a:srgbClr val="FFFF00"/>
                        </a:solidFill>
                      </a:endParaRPr>
                    </a:p>
                  </a:txBody>
                  <a:tcPr marT="45664" marB="45664"/>
                </a:tc>
                <a:tc>
                  <a:txBody>
                    <a:bodyPr/>
                    <a:lstStyle/>
                    <a:p>
                      <a:r>
                        <a:rPr lang="en-US" sz="1400" spc="-150" dirty="0"/>
                        <a:t>100</a:t>
                      </a:r>
                    </a:p>
                    <a:p>
                      <a:r>
                        <a:rPr lang="en-US" sz="1400" spc="-150" dirty="0"/>
                        <a:t>-100</a:t>
                      </a:r>
                      <a:endParaRPr lang="en-US" sz="1400" spc="-150" dirty="0">
                        <a:solidFill>
                          <a:srgbClr val="FFFF00"/>
                        </a:solidFill>
                      </a:endParaRPr>
                    </a:p>
                  </a:txBody>
                  <a:tcPr marT="45664" marB="45664"/>
                </a:tc>
                <a:tc>
                  <a:txBody>
                    <a:bodyPr/>
                    <a:lstStyle/>
                    <a:p>
                      <a:r>
                        <a:rPr lang="en-US" sz="1400" spc="-150" dirty="0"/>
                        <a:t>100</a:t>
                      </a:r>
                    </a:p>
                    <a:p>
                      <a:r>
                        <a:rPr lang="en-US" sz="1400" spc="-150" dirty="0"/>
                        <a:t>18.5</a:t>
                      </a:r>
                      <a:endParaRPr lang="en-US" sz="1400" spc="-150" dirty="0">
                        <a:solidFill>
                          <a:srgbClr val="FFFF00"/>
                        </a:solidFill>
                      </a:endParaRPr>
                    </a:p>
                  </a:txBody>
                  <a:tcPr marT="45664" marB="45664"/>
                </a:tc>
                <a:tc>
                  <a:txBody>
                    <a:bodyPr/>
                    <a:lstStyle/>
                    <a:p>
                      <a:r>
                        <a:rPr lang="en-US" sz="1400" spc="-150" dirty="0"/>
                        <a:t>-156</a:t>
                      </a:r>
                    </a:p>
                    <a:p>
                      <a:r>
                        <a:rPr lang="en-US" sz="1400" spc="-150" dirty="0"/>
                        <a:t>23.5</a:t>
                      </a:r>
                      <a:endParaRPr lang="en-US" sz="1400" spc="-150" dirty="0">
                        <a:solidFill>
                          <a:srgbClr val="FFFF00"/>
                        </a:solidFill>
                      </a:endParaRPr>
                    </a:p>
                  </a:txBody>
                  <a:tcPr marT="45664" marB="45664"/>
                </a:tc>
                <a:tc>
                  <a:txBody>
                    <a:bodyPr/>
                    <a:lstStyle/>
                    <a:p>
                      <a:r>
                        <a:rPr lang="en-US" sz="1400" spc="-150" dirty="0"/>
                        <a:t>----</a:t>
                      </a:r>
                    </a:p>
                    <a:p>
                      <a:r>
                        <a:rPr lang="en-US" sz="1400" spc="-150" dirty="0"/>
                        <a:t>14</a:t>
                      </a:r>
                      <a:endParaRPr lang="en-US" sz="1400" spc="-150" dirty="0">
                        <a:solidFill>
                          <a:srgbClr val="FFFF00"/>
                        </a:solidFill>
                      </a:endParaRPr>
                    </a:p>
                  </a:txBody>
                  <a:tcPr marT="45664" marB="45664"/>
                </a:tc>
                <a:tc>
                  <a:txBody>
                    <a:bodyPr/>
                    <a:lstStyle/>
                    <a:p>
                      <a:r>
                        <a:rPr lang="en-US" sz="1400" spc="-150" dirty="0"/>
                        <a:t>--------</a:t>
                      </a:r>
                    </a:p>
                    <a:p>
                      <a:r>
                        <a:rPr lang="en-US" sz="1400" spc="-150" dirty="0"/>
                        <a:t>-43</a:t>
                      </a:r>
                      <a:endParaRPr lang="en-US" sz="1400" spc="-150" dirty="0">
                        <a:solidFill>
                          <a:srgbClr val="FFFF00"/>
                        </a:solidFill>
                      </a:endParaRPr>
                    </a:p>
                  </a:txBody>
                  <a:tcPr marT="45664" marB="45664"/>
                </a:tc>
                <a:tc>
                  <a:txBody>
                    <a:bodyPr/>
                    <a:lstStyle/>
                    <a:p>
                      <a:r>
                        <a:rPr lang="en-US" sz="1400" spc="-150" dirty="0"/>
                        <a:t>100</a:t>
                      </a:r>
                    </a:p>
                    <a:p>
                      <a:r>
                        <a:rPr lang="en-US" sz="1400" spc="-150" dirty="0"/>
                        <a:t>-57</a:t>
                      </a:r>
                      <a:endParaRPr lang="en-US" sz="1400" spc="-150" dirty="0">
                        <a:solidFill>
                          <a:srgbClr val="FFFF00"/>
                        </a:solidFill>
                      </a:endParaRPr>
                    </a:p>
                  </a:txBody>
                  <a:tcPr marT="45664" marB="45664"/>
                </a:tc>
                <a:tc>
                  <a:txBody>
                    <a:bodyPr/>
                    <a:lstStyle/>
                    <a:p>
                      <a:r>
                        <a:rPr lang="en-US" sz="1400" spc="-150" dirty="0"/>
                        <a:t>100</a:t>
                      </a:r>
                    </a:p>
                    <a:p>
                      <a:r>
                        <a:rPr lang="en-US" sz="1400" spc="-150" dirty="0"/>
                        <a:t>------</a:t>
                      </a:r>
                      <a:endParaRPr lang="en-US" sz="1400" spc="-150" dirty="0">
                        <a:solidFill>
                          <a:srgbClr val="FFFF00"/>
                        </a:solidFill>
                      </a:endParaRPr>
                    </a:p>
                  </a:txBody>
                  <a:tcPr marT="45664" marB="45664"/>
                </a:tc>
                <a:tc>
                  <a:txBody>
                    <a:bodyPr/>
                    <a:lstStyle/>
                    <a:p>
                      <a:r>
                        <a:rPr lang="en-US" sz="1400" spc="-150" dirty="0"/>
                        <a:t>-156</a:t>
                      </a:r>
                    </a:p>
                    <a:p>
                      <a:r>
                        <a:rPr lang="en-US" sz="1400" spc="-150" dirty="0"/>
                        <a:t>-----</a:t>
                      </a:r>
                      <a:endParaRPr lang="en-US" sz="1400" spc="-150" dirty="0">
                        <a:solidFill>
                          <a:srgbClr val="FFFF00"/>
                        </a:solidFill>
                      </a:endParaRPr>
                    </a:p>
                  </a:txBody>
                  <a:tcPr marT="45664" marB="45664"/>
                </a:tc>
                <a:extLst>
                  <a:ext uri="{0D108BD9-81ED-4DB2-BD59-A6C34878D82A}">
                    <a16:rowId xmlns:a16="http://schemas.microsoft.com/office/drawing/2014/main" val="10000"/>
                  </a:ext>
                </a:extLst>
              </a:tr>
            </a:tbl>
          </a:graphicData>
        </a:graphic>
      </p:graphicFrame>
      <p:graphicFrame>
        <p:nvGraphicFramePr>
          <p:cNvPr id="25" name="Table 24">
            <a:extLst>
              <a:ext uri="{FF2B5EF4-FFF2-40B4-BE49-F238E27FC236}">
                <a16:creationId xmlns:a16="http://schemas.microsoft.com/office/drawing/2014/main" id="{508E48C9-C5F7-4553-90A8-77EA7F090986}"/>
              </a:ext>
            </a:extLst>
          </p:cNvPr>
          <p:cNvGraphicFramePr>
            <a:graphicFrameLocks noGrp="1"/>
          </p:cNvGraphicFramePr>
          <p:nvPr/>
        </p:nvGraphicFramePr>
        <p:xfrm>
          <a:off x="2971800" y="2909888"/>
          <a:ext cx="5791200" cy="517525"/>
        </p:xfrm>
        <a:graphic>
          <a:graphicData uri="http://schemas.openxmlformats.org/drawingml/2006/table">
            <a:tbl>
              <a:tblPr firstRow="1" bandRow="1">
                <a:tableStyleId>{5940675A-B579-460E-94D1-54222C63F5DA}</a:tableStyleId>
              </a:tblPr>
              <a:tblGrid>
                <a:gridCol w="445476">
                  <a:extLst>
                    <a:ext uri="{9D8B030D-6E8A-4147-A177-3AD203B41FA5}">
                      <a16:colId xmlns:a16="http://schemas.microsoft.com/office/drawing/2014/main" val="20000"/>
                    </a:ext>
                  </a:extLst>
                </a:gridCol>
                <a:gridCol w="712764">
                  <a:extLst>
                    <a:ext uri="{9D8B030D-6E8A-4147-A177-3AD203B41FA5}">
                      <a16:colId xmlns:a16="http://schemas.microsoft.com/office/drawing/2014/main" val="20001"/>
                    </a:ext>
                  </a:extLst>
                </a:gridCol>
                <a:gridCol w="579120">
                  <a:extLst>
                    <a:ext uri="{9D8B030D-6E8A-4147-A177-3AD203B41FA5}">
                      <a16:colId xmlns:a16="http://schemas.microsoft.com/office/drawing/2014/main" val="20002"/>
                    </a:ext>
                  </a:extLst>
                </a:gridCol>
                <a:gridCol w="579120">
                  <a:extLst>
                    <a:ext uri="{9D8B030D-6E8A-4147-A177-3AD203B41FA5}">
                      <a16:colId xmlns:a16="http://schemas.microsoft.com/office/drawing/2014/main" val="20003"/>
                    </a:ext>
                  </a:extLst>
                </a:gridCol>
                <a:gridCol w="579120">
                  <a:extLst>
                    <a:ext uri="{9D8B030D-6E8A-4147-A177-3AD203B41FA5}">
                      <a16:colId xmlns:a16="http://schemas.microsoft.com/office/drawing/2014/main" val="20004"/>
                    </a:ext>
                  </a:extLst>
                </a:gridCol>
                <a:gridCol w="579120">
                  <a:extLst>
                    <a:ext uri="{9D8B030D-6E8A-4147-A177-3AD203B41FA5}">
                      <a16:colId xmlns:a16="http://schemas.microsoft.com/office/drawing/2014/main" val="20005"/>
                    </a:ext>
                  </a:extLst>
                </a:gridCol>
                <a:gridCol w="579120">
                  <a:extLst>
                    <a:ext uri="{9D8B030D-6E8A-4147-A177-3AD203B41FA5}">
                      <a16:colId xmlns:a16="http://schemas.microsoft.com/office/drawing/2014/main" val="20006"/>
                    </a:ext>
                  </a:extLst>
                </a:gridCol>
                <a:gridCol w="579120">
                  <a:extLst>
                    <a:ext uri="{9D8B030D-6E8A-4147-A177-3AD203B41FA5}">
                      <a16:colId xmlns:a16="http://schemas.microsoft.com/office/drawing/2014/main" val="20007"/>
                    </a:ext>
                  </a:extLst>
                </a:gridCol>
                <a:gridCol w="579120">
                  <a:extLst>
                    <a:ext uri="{9D8B030D-6E8A-4147-A177-3AD203B41FA5}">
                      <a16:colId xmlns:a16="http://schemas.microsoft.com/office/drawing/2014/main" val="20008"/>
                    </a:ext>
                  </a:extLst>
                </a:gridCol>
                <a:gridCol w="579120">
                  <a:extLst>
                    <a:ext uri="{9D8B030D-6E8A-4147-A177-3AD203B41FA5}">
                      <a16:colId xmlns:a16="http://schemas.microsoft.com/office/drawing/2014/main" val="20009"/>
                    </a:ext>
                  </a:extLst>
                </a:gridCol>
              </a:tblGrid>
              <a:tr h="517525">
                <a:tc>
                  <a:txBody>
                    <a:bodyPr/>
                    <a:lstStyle/>
                    <a:p>
                      <a:r>
                        <a:rPr lang="en-US" sz="1400" spc="-150" dirty="0"/>
                        <a:t>2</a:t>
                      </a:r>
                      <a:r>
                        <a:rPr lang="en-US" sz="1400" spc="-150" baseline="30000" dirty="0"/>
                        <a:t>nd</a:t>
                      </a:r>
                      <a:r>
                        <a:rPr lang="en-US" sz="1400" spc="-150" dirty="0"/>
                        <a:t> </a:t>
                      </a:r>
                      <a:r>
                        <a:rPr lang="en-US" sz="1400" spc="-150" dirty="0" err="1"/>
                        <a:t>cyc</a:t>
                      </a:r>
                      <a:endParaRPr lang="en-US" sz="1400" spc="-150" dirty="0">
                        <a:solidFill>
                          <a:schemeClr val="bg1"/>
                        </a:solidFill>
                      </a:endParaRPr>
                    </a:p>
                  </a:txBody>
                  <a:tcPr marT="45664" marB="45664"/>
                </a:tc>
                <a:tc>
                  <a:txBody>
                    <a:bodyPr/>
                    <a:lstStyle/>
                    <a:p>
                      <a:r>
                        <a:rPr lang="en-US" sz="1400" spc="-150" dirty="0"/>
                        <a:t>CO</a:t>
                      </a:r>
                    </a:p>
                    <a:p>
                      <a:r>
                        <a:rPr lang="en-US" sz="1400" spc="-150" dirty="0"/>
                        <a:t>Balance</a:t>
                      </a:r>
                      <a:endParaRPr lang="en-US" sz="1400" i="1" spc="-150" dirty="0">
                        <a:solidFill>
                          <a:schemeClr val="bg1"/>
                        </a:solidFill>
                      </a:endParaRPr>
                    </a:p>
                  </a:txBody>
                  <a:tcPr marT="45664" marB="45664"/>
                </a:tc>
                <a:tc>
                  <a:txBody>
                    <a:bodyPr/>
                    <a:lstStyle/>
                    <a:p>
                      <a:r>
                        <a:rPr lang="en-US" sz="1400" spc="-150" dirty="0"/>
                        <a:t>9.25</a:t>
                      </a:r>
                    </a:p>
                    <a:p>
                      <a:r>
                        <a:rPr lang="en-US" sz="1400" spc="-150" dirty="0"/>
                        <a:t>-9.25</a:t>
                      </a:r>
                      <a:endParaRPr lang="en-US" sz="1400" spc="-150" dirty="0">
                        <a:solidFill>
                          <a:schemeClr val="bg1"/>
                        </a:solidFill>
                      </a:endParaRPr>
                    </a:p>
                  </a:txBody>
                  <a:tcPr marT="45664" marB="45664"/>
                </a:tc>
                <a:tc>
                  <a:txBody>
                    <a:bodyPr/>
                    <a:lstStyle/>
                    <a:p>
                      <a:r>
                        <a:rPr lang="en-US" sz="1400" spc="-150" dirty="0"/>
                        <a:t>-50</a:t>
                      </a:r>
                    </a:p>
                    <a:p>
                      <a:r>
                        <a:rPr lang="en-US" sz="1400" spc="-150" dirty="0"/>
                        <a:t>23.6</a:t>
                      </a:r>
                      <a:endParaRPr lang="en-US" sz="1400" spc="-150" dirty="0">
                        <a:solidFill>
                          <a:schemeClr val="bg1"/>
                        </a:solidFill>
                      </a:endParaRPr>
                    </a:p>
                  </a:txBody>
                  <a:tcPr marT="45664" marB="45664"/>
                </a:tc>
                <a:tc>
                  <a:txBody>
                    <a:bodyPr/>
                    <a:lstStyle/>
                    <a:p>
                      <a:r>
                        <a:rPr lang="en-US" sz="1400" spc="-150" dirty="0"/>
                        <a:t>------</a:t>
                      </a:r>
                    </a:p>
                    <a:p>
                      <a:r>
                        <a:rPr lang="en-US" sz="1400" spc="-150" dirty="0"/>
                        <a:t>30.03</a:t>
                      </a:r>
                      <a:endParaRPr lang="en-US" sz="1400" spc="-150" dirty="0">
                        <a:solidFill>
                          <a:schemeClr val="bg1"/>
                        </a:solidFill>
                      </a:endParaRPr>
                    </a:p>
                  </a:txBody>
                  <a:tcPr marT="45664" marB="45664"/>
                </a:tc>
                <a:tc>
                  <a:txBody>
                    <a:bodyPr/>
                    <a:lstStyle/>
                    <a:p>
                      <a:r>
                        <a:rPr lang="en-US" sz="1400" spc="-150" dirty="0"/>
                        <a:t>-21.5</a:t>
                      </a:r>
                    </a:p>
                    <a:p>
                      <a:r>
                        <a:rPr lang="en-US" sz="1400" spc="-150" dirty="0"/>
                        <a:t>17.87</a:t>
                      </a:r>
                      <a:endParaRPr lang="en-US" sz="1400" spc="-150" dirty="0">
                        <a:solidFill>
                          <a:schemeClr val="bg1"/>
                        </a:solidFill>
                      </a:endParaRPr>
                    </a:p>
                  </a:txBody>
                  <a:tcPr marT="45664" marB="45664"/>
                </a:tc>
                <a:tc>
                  <a:txBody>
                    <a:bodyPr/>
                    <a:lstStyle/>
                    <a:p>
                      <a:r>
                        <a:rPr lang="en-US" sz="1400" spc="-150" dirty="0"/>
                        <a:t>7.00</a:t>
                      </a:r>
                    </a:p>
                    <a:p>
                      <a:r>
                        <a:rPr lang="en-US" sz="1400" spc="-150" dirty="0"/>
                        <a:t>-3</a:t>
                      </a:r>
                      <a:endParaRPr lang="en-US" sz="1400" spc="-150" dirty="0">
                        <a:solidFill>
                          <a:schemeClr val="bg1"/>
                        </a:solidFill>
                      </a:endParaRPr>
                    </a:p>
                  </a:txBody>
                  <a:tcPr marT="45664" marB="45664"/>
                </a:tc>
                <a:tc>
                  <a:txBody>
                    <a:bodyPr/>
                    <a:lstStyle/>
                    <a:p>
                      <a:r>
                        <a:rPr lang="en-US" sz="1400" spc="-150" dirty="0"/>
                        <a:t>-----</a:t>
                      </a:r>
                    </a:p>
                    <a:p>
                      <a:r>
                        <a:rPr lang="en-US" sz="1400" spc="-150" dirty="0"/>
                        <a:t>-4</a:t>
                      </a:r>
                      <a:endParaRPr lang="en-US" sz="1400" spc="-150" dirty="0">
                        <a:solidFill>
                          <a:schemeClr val="bg1"/>
                        </a:solidFill>
                      </a:endParaRPr>
                    </a:p>
                  </a:txBody>
                  <a:tcPr marT="45664" marB="45664"/>
                </a:tc>
                <a:tc>
                  <a:txBody>
                    <a:bodyPr/>
                    <a:lstStyle/>
                    <a:p>
                      <a:r>
                        <a:rPr lang="en-US" sz="1400" spc="-150" dirty="0"/>
                        <a:t>-28.5</a:t>
                      </a:r>
                    </a:p>
                    <a:p>
                      <a:r>
                        <a:rPr lang="en-US" sz="1400" spc="-150" dirty="0"/>
                        <a:t>-------</a:t>
                      </a:r>
                      <a:endParaRPr lang="en-US" sz="1400" spc="-150" dirty="0">
                        <a:solidFill>
                          <a:schemeClr val="bg1"/>
                        </a:solidFill>
                      </a:endParaRPr>
                    </a:p>
                  </a:txBody>
                  <a:tcPr marT="45664" marB="45664"/>
                </a:tc>
                <a:tc>
                  <a:txBody>
                    <a:bodyPr/>
                    <a:lstStyle/>
                    <a:p>
                      <a:r>
                        <a:rPr lang="en-US" sz="1400" spc="-150" dirty="0"/>
                        <a:t>11.75------</a:t>
                      </a:r>
                      <a:endParaRPr lang="en-US" sz="1400" spc="-150" dirty="0">
                        <a:solidFill>
                          <a:schemeClr val="bg1"/>
                        </a:solidFill>
                      </a:endParaRPr>
                    </a:p>
                  </a:txBody>
                  <a:tcPr marT="45664" marB="45664"/>
                </a:tc>
                <a:extLst>
                  <a:ext uri="{0D108BD9-81ED-4DB2-BD59-A6C34878D82A}">
                    <a16:rowId xmlns:a16="http://schemas.microsoft.com/office/drawing/2014/main" val="10000"/>
                  </a:ext>
                </a:extLst>
              </a:tr>
            </a:tbl>
          </a:graphicData>
        </a:graphic>
      </p:graphicFrame>
      <p:graphicFrame>
        <p:nvGraphicFramePr>
          <p:cNvPr id="26" name="Table 25">
            <a:extLst>
              <a:ext uri="{FF2B5EF4-FFF2-40B4-BE49-F238E27FC236}">
                <a16:creationId xmlns:a16="http://schemas.microsoft.com/office/drawing/2014/main" id="{E3AC98A8-7C8B-47BD-AF21-E371A35050A6}"/>
              </a:ext>
            </a:extLst>
          </p:cNvPr>
          <p:cNvGraphicFramePr>
            <a:graphicFrameLocks noGrp="1"/>
          </p:cNvGraphicFramePr>
          <p:nvPr/>
        </p:nvGraphicFramePr>
        <p:xfrm>
          <a:off x="2971800" y="3408363"/>
          <a:ext cx="5791200" cy="517525"/>
        </p:xfrm>
        <a:graphic>
          <a:graphicData uri="http://schemas.openxmlformats.org/drawingml/2006/table">
            <a:tbl>
              <a:tblPr firstRow="1" bandRow="1">
                <a:tableStyleId>{5940675A-B579-460E-94D1-54222C63F5DA}</a:tableStyleId>
              </a:tblPr>
              <a:tblGrid>
                <a:gridCol w="445476">
                  <a:extLst>
                    <a:ext uri="{9D8B030D-6E8A-4147-A177-3AD203B41FA5}">
                      <a16:colId xmlns:a16="http://schemas.microsoft.com/office/drawing/2014/main" val="20000"/>
                    </a:ext>
                  </a:extLst>
                </a:gridCol>
                <a:gridCol w="712764">
                  <a:extLst>
                    <a:ext uri="{9D8B030D-6E8A-4147-A177-3AD203B41FA5}">
                      <a16:colId xmlns:a16="http://schemas.microsoft.com/office/drawing/2014/main" val="20001"/>
                    </a:ext>
                  </a:extLst>
                </a:gridCol>
                <a:gridCol w="579120">
                  <a:extLst>
                    <a:ext uri="{9D8B030D-6E8A-4147-A177-3AD203B41FA5}">
                      <a16:colId xmlns:a16="http://schemas.microsoft.com/office/drawing/2014/main" val="20002"/>
                    </a:ext>
                  </a:extLst>
                </a:gridCol>
                <a:gridCol w="579120">
                  <a:extLst>
                    <a:ext uri="{9D8B030D-6E8A-4147-A177-3AD203B41FA5}">
                      <a16:colId xmlns:a16="http://schemas.microsoft.com/office/drawing/2014/main" val="20003"/>
                    </a:ext>
                  </a:extLst>
                </a:gridCol>
                <a:gridCol w="579120">
                  <a:extLst>
                    <a:ext uri="{9D8B030D-6E8A-4147-A177-3AD203B41FA5}">
                      <a16:colId xmlns:a16="http://schemas.microsoft.com/office/drawing/2014/main" val="20004"/>
                    </a:ext>
                  </a:extLst>
                </a:gridCol>
                <a:gridCol w="579120">
                  <a:extLst>
                    <a:ext uri="{9D8B030D-6E8A-4147-A177-3AD203B41FA5}">
                      <a16:colId xmlns:a16="http://schemas.microsoft.com/office/drawing/2014/main" val="20005"/>
                    </a:ext>
                  </a:extLst>
                </a:gridCol>
                <a:gridCol w="579120">
                  <a:extLst>
                    <a:ext uri="{9D8B030D-6E8A-4147-A177-3AD203B41FA5}">
                      <a16:colId xmlns:a16="http://schemas.microsoft.com/office/drawing/2014/main" val="20006"/>
                    </a:ext>
                  </a:extLst>
                </a:gridCol>
                <a:gridCol w="579120">
                  <a:extLst>
                    <a:ext uri="{9D8B030D-6E8A-4147-A177-3AD203B41FA5}">
                      <a16:colId xmlns:a16="http://schemas.microsoft.com/office/drawing/2014/main" val="20007"/>
                    </a:ext>
                  </a:extLst>
                </a:gridCol>
                <a:gridCol w="579120">
                  <a:extLst>
                    <a:ext uri="{9D8B030D-6E8A-4147-A177-3AD203B41FA5}">
                      <a16:colId xmlns:a16="http://schemas.microsoft.com/office/drawing/2014/main" val="20008"/>
                    </a:ext>
                  </a:extLst>
                </a:gridCol>
                <a:gridCol w="579120">
                  <a:extLst>
                    <a:ext uri="{9D8B030D-6E8A-4147-A177-3AD203B41FA5}">
                      <a16:colId xmlns:a16="http://schemas.microsoft.com/office/drawing/2014/main" val="20009"/>
                    </a:ext>
                  </a:extLst>
                </a:gridCol>
              </a:tblGrid>
              <a:tr h="517525">
                <a:tc>
                  <a:txBody>
                    <a:bodyPr/>
                    <a:lstStyle/>
                    <a:p>
                      <a:r>
                        <a:rPr lang="en-US" sz="1400" dirty="0"/>
                        <a:t>3</a:t>
                      </a:r>
                      <a:r>
                        <a:rPr lang="en-US" sz="1400" baseline="30000" dirty="0"/>
                        <a:t>rd</a:t>
                      </a:r>
                      <a:r>
                        <a:rPr lang="en-US" sz="1400" dirty="0"/>
                        <a:t> </a:t>
                      </a:r>
                      <a:r>
                        <a:rPr lang="en-US" sz="1400" dirty="0" err="1"/>
                        <a:t>cyc</a:t>
                      </a:r>
                      <a:endParaRPr lang="en-US" sz="1400" dirty="0">
                        <a:solidFill>
                          <a:srgbClr val="FFFF00"/>
                        </a:solidFill>
                      </a:endParaRPr>
                    </a:p>
                  </a:txBody>
                  <a:tcPr marT="45664" marB="45664"/>
                </a:tc>
                <a:tc>
                  <a:txBody>
                    <a:bodyPr/>
                    <a:lstStyle/>
                    <a:p>
                      <a:r>
                        <a:rPr lang="en-US" sz="1400" spc="-150" dirty="0"/>
                        <a:t>Co</a:t>
                      </a:r>
                    </a:p>
                    <a:p>
                      <a:r>
                        <a:rPr lang="en-US" sz="1400" spc="-150" dirty="0"/>
                        <a:t>Balance</a:t>
                      </a:r>
                      <a:endParaRPr lang="en-US" sz="1400" spc="-150" dirty="0">
                        <a:solidFill>
                          <a:srgbClr val="FFFF00"/>
                        </a:solidFill>
                      </a:endParaRPr>
                    </a:p>
                  </a:txBody>
                  <a:tcPr marT="45664" marB="45664"/>
                </a:tc>
                <a:tc>
                  <a:txBody>
                    <a:bodyPr/>
                    <a:lstStyle/>
                    <a:p>
                      <a:r>
                        <a:rPr lang="en-US" sz="1400" dirty="0"/>
                        <a:t>11.8</a:t>
                      </a:r>
                    </a:p>
                    <a:p>
                      <a:r>
                        <a:rPr lang="en-US" sz="1400" dirty="0"/>
                        <a:t>-11.8</a:t>
                      </a:r>
                      <a:endParaRPr lang="en-US" sz="1400" dirty="0">
                        <a:solidFill>
                          <a:srgbClr val="FFFF00"/>
                        </a:solidFill>
                      </a:endParaRPr>
                    </a:p>
                  </a:txBody>
                  <a:tcPr marT="45664" marB="45664"/>
                </a:tc>
                <a:tc>
                  <a:txBody>
                    <a:bodyPr/>
                    <a:lstStyle/>
                    <a:p>
                      <a:r>
                        <a:rPr lang="en-US" sz="1400" dirty="0"/>
                        <a:t>-4.62</a:t>
                      </a:r>
                    </a:p>
                    <a:p>
                      <a:r>
                        <a:rPr lang="en-US" sz="1400" dirty="0"/>
                        <a:t>2</a:t>
                      </a:r>
                      <a:endParaRPr lang="en-US" sz="1400" dirty="0">
                        <a:solidFill>
                          <a:srgbClr val="FFFF00"/>
                        </a:solidFill>
                      </a:endParaRPr>
                    </a:p>
                  </a:txBody>
                  <a:tcPr marT="45664" marB="45664"/>
                </a:tc>
                <a:tc>
                  <a:txBody>
                    <a:bodyPr/>
                    <a:lstStyle/>
                    <a:p>
                      <a:r>
                        <a:rPr lang="en-US" sz="1400" dirty="0"/>
                        <a:t>-------</a:t>
                      </a:r>
                    </a:p>
                    <a:p>
                      <a:r>
                        <a:rPr lang="en-US" sz="1400" dirty="0"/>
                        <a:t>2.58</a:t>
                      </a:r>
                      <a:endParaRPr lang="en-US" sz="1400" dirty="0">
                        <a:solidFill>
                          <a:srgbClr val="FFFF00"/>
                        </a:solidFill>
                      </a:endParaRPr>
                    </a:p>
                  </a:txBody>
                  <a:tcPr marT="45664" marB="45664"/>
                </a:tc>
                <a:tc>
                  <a:txBody>
                    <a:bodyPr/>
                    <a:lstStyle/>
                    <a:p>
                      <a:r>
                        <a:rPr lang="en-US" sz="1400" dirty="0"/>
                        <a:t>-1.5</a:t>
                      </a:r>
                    </a:p>
                    <a:p>
                      <a:r>
                        <a:rPr lang="en-US" sz="1400" dirty="0"/>
                        <a:t>1.54</a:t>
                      </a:r>
                      <a:endParaRPr lang="en-US" sz="1400" dirty="0">
                        <a:solidFill>
                          <a:srgbClr val="FFFF00"/>
                        </a:solidFill>
                      </a:endParaRPr>
                    </a:p>
                  </a:txBody>
                  <a:tcPr marT="45664" marB="45664"/>
                </a:tc>
                <a:tc>
                  <a:txBody>
                    <a:bodyPr/>
                    <a:lstStyle/>
                    <a:p>
                      <a:r>
                        <a:rPr lang="en-US" sz="1400" dirty="0"/>
                        <a:t>8.93</a:t>
                      </a:r>
                    </a:p>
                    <a:p>
                      <a:r>
                        <a:rPr lang="en-US" sz="1400" dirty="0"/>
                        <a:t>-3.84</a:t>
                      </a:r>
                      <a:endParaRPr lang="en-US" sz="1400" dirty="0">
                        <a:solidFill>
                          <a:srgbClr val="FFFF00"/>
                        </a:solidFill>
                      </a:endParaRPr>
                    </a:p>
                  </a:txBody>
                  <a:tcPr marT="45664" marB="45664"/>
                </a:tc>
                <a:tc>
                  <a:txBody>
                    <a:bodyPr/>
                    <a:lstStyle/>
                    <a:p>
                      <a:r>
                        <a:rPr lang="en-US" sz="1400" dirty="0"/>
                        <a:t>------</a:t>
                      </a:r>
                    </a:p>
                    <a:p>
                      <a:r>
                        <a:rPr lang="en-US" sz="1400" dirty="0"/>
                        <a:t>-5.09</a:t>
                      </a:r>
                      <a:endParaRPr lang="en-US" sz="1400" dirty="0">
                        <a:solidFill>
                          <a:srgbClr val="FFFF00"/>
                        </a:solidFill>
                      </a:endParaRPr>
                    </a:p>
                  </a:txBody>
                  <a:tcPr marT="45664" marB="45664"/>
                </a:tc>
                <a:tc>
                  <a:txBody>
                    <a:bodyPr/>
                    <a:lstStyle/>
                    <a:p>
                      <a:r>
                        <a:rPr lang="en-US" sz="1400" dirty="0"/>
                        <a:t>-2</a:t>
                      </a:r>
                    </a:p>
                    <a:p>
                      <a:r>
                        <a:rPr lang="en-US" sz="1400" dirty="0"/>
                        <a:t>------</a:t>
                      </a:r>
                      <a:endParaRPr lang="en-US" sz="1400" dirty="0">
                        <a:solidFill>
                          <a:srgbClr val="FFFF00"/>
                        </a:solidFill>
                      </a:endParaRPr>
                    </a:p>
                  </a:txBody>
                  <a:tcPr marT="45664" marB="45664"/>
                </a:tc>
                <a:tc>
                  <a:txBody>
                    <a:bodyPr/>
                    <a:lstStyle/>
                    <a:p>
                      <a:r>
                        <a:rPr lang="en-US" sz="1400" dirty="0"/>
                        <a:t>15</a:t>
                      </a:r>
                    </a:p>
                    <a:p>
                      <a:r>
                        <a:rPr lang="en-US" sz="1400" dirty="0"/>
                        <a:t>-----</a:t>
                      </a:r>
                      <a:endParaRPr lang="en-US" sz="1400" dirty="0">
                        <a:solidFill>
                          <a:srgbClr val="FFFF00"/>
                        </a:solidFill>
                      </a:endParaRPr>
                    </a:p>
                  </a:txBody>
                  <a:tcPr marT="45664" marB="45664"/>
                </a:tc>
                <a:extLst>
                  <a:ext uri="{0D108BD9-81ED-4DB2-BD59-A6C34878D82A}">
                    <a16:rowId xmlns:a16="http://schemas.microsoft.com/office/drawing/2014/main" val="10000"/>
                  </a:ext>
                </a:extLst>
              </a:tr>
            </a:tbl>
          </a:graphicData>
        </a:graphic>
      </p:graphicFrame>
      <p:graphicFrame>
        <p:nvGraphicFramePr>
          <p:cNvPr id="27" name="Table 26">
            <a:extLst>
              <a:ext uri="{FF2B5EF4-FFF2-40B4-BE49-F238E27FC236}">
                <a16:creationId xmlns:a16="http://schemas.microsoft.com/office/drawing/2014/main" id="{64ED0026-0476-4F4D-8D7C-1EAEFFAF3D90}"/>
              </a:ext>
            </a:extLst>
          </p:cNvPr>
          <p:cNvGraphicFramePr>
            <a:graphicFrameLocks noGrp="1"/>
          </p:cNvGraphicFramePr>
          <p:nvPr/>
        </p:nvGraphicFramePr>
        <p:xfrm>
          <a:off x="2971800" y="3937000"/>
          <a:ext cx="5791200" cy="371475"/>
        </p:xfrm>
        <a:graphic>
          <a:graphicData uri="http://schemas.openxmlformats.org/drawingml/2006/table">
            <a:tbl>
              <a:tblPr firstRow="1" bandRow="1">
                <a:tableStyleId>{5940675A-B579-460E-94D1-54222C63F5DA}</a:tableStyleId>
              </a:tblPr>
              <a:tblGrid>
                <a:gridCol w="445476">
                  <a:extLst>
                    <a:ext uri="{9D8B030D-6E8A-4147-A177-3AD203B41FA5}">
                      <a16:colId xmlns:a16="http://schemas.microsoft.com/office/drawing/2014/main" val="20000"/>
                    </a:ext>
                  </a:extLst>
                </a:gridCol>
                <a:gridCol w="712764">
                  <a:extLst>
                    <a:ext uri="{9D8B030D-6E8A-4147-A177-3AD203B41FA5}">
                      <a16:colId xmlns:a16="http://schemas.microsoft.com/office/drawing/2014/main" val="20001"/>
                    </a:ext>
                  </a:extLst>
                </a:gridCol>
                <a:gridCol w="579120">
                  <a:extLst>
                    <a:ext uri="{9D8B030D-6E8A-4147-A177-3AD203B41FA5}">
                      <a16:colId xmlns:a16="http://schemas.microsoft.com/office/drawing/2014/main" val="20002"/>
                    </a:ext>
                  </a:extLst>
                </a:gridCol>
                <a:gridCol w="579120">
                  <a:extLst>
                    <a:ext uri="{9D8B030D-6E8A-4147-A177-3AD203B41FA5}">
                      <a16:colId xmlns:a16="http://schemas.microsoft.com/office/drawing/2014/main" val="20003"/>
                    </a:ext>
                  </a:extLst>
                </a:gridCol>
                <a:gridCol w="579120">
                  <a:extLst>
                    <a:ext uri="{9D8B030D-6E8A-4147-A177-3AD203B41FA5}">
                      <a16:colId xmlns:a16="http://schemas.microsoft.com/office/drawing/2014/main" val="20004"/>
                    </a:ext>
                  </a:extLst>
                </a:gridCol>
                <a:gridCol w="579120">
                  <a:extLst>
                    <a:ext uri="{9D8B030D-6E8A-4147-A177-3AD203B41FA5}">
                      <a16:colId xmlns:a16="http://schemas.microsoft.com/office/drawing/2014/main" val="20005"/>
                    </a:ext>
                  </a:extLst>
                </a:gridCol>
                <a:gridCol w="579120">
                  <a:extLst>
                    <a:ext uri="{9D8B030D-6E8A-4147-A177-3AD203B41FA5}">
                      <a16:colId xmlns:a16="http://schemas.microsoft.com/office/drawing/2014/main" val="20006"/>
                    </a:ext>
                  </a:extLst>
                </a:gridCol>
                <a:gridCol w="579120">
                  <a:extLst>
                    <a:ext uri="{9D8B030D-6E8A-4147-A177-3AD203B41FA5}">
                      <a16:colId xmlns:a16="http://schemas.microsoft.com/office/drawing/2014/main" val="20007"/>
                    </a:ext>
                  </a:extLst>
                </a:gridCol>
                <a:gridCol w="579120">
                  <a:extLst>
                    <a:ext uri="{9D8B030D-6E8A-4147-A177-3AD203B41FA5}">
                      <a16:colId xmlns:a16="http://schemas.microsoft.com/office/drawing/2014/main" val="20008"/>
                    </a:ext>
                  </a:extLst>
                </a:gridCol>
                <a:gridCol w="579120">
                  <a:extLst>
                    <a:ext uri="{9D8B030D-6E8A-4147-A177-3AD203B41FA5}">
                      <a16:colId xmlns:a16="http://schemas.microsoft.com/office/drawing/2014/main" val="20009"/>
                    </a:ext>
                  </a:extLst>
                </a:gridCol>
              </a:tblGrid>
              <a:tr h="371475">
                <a:tc>
                  <a:txBody>
                    <a:bodyPr/>
                    <a:lstStyle/>
                    <a:p>
                      <a:endParaRPr lang="en-US" sz="1400" spc="-150" dirty="0">
                        <a:solidFill>
                          <a:schemeClr val="bg1"/>
                        </a:solidFill>
                      </a:endParaRPr>
                    </a:p>
                  </a:txBody>
                  <a:tcPr marT="45798" marB="457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t>Total</a:t>
                      </a:r>
                      <a:endParaRPr lang="en-US" sz="1400" spc="-150" dirty="0">
                        <a:solidFill>
                          <a:schemeClr val="bg1"/>
                        </a:solidFill>
                      </a:endParaRPr>
                    </a:p>
                  </a:txBody>
                  <a:tcPr marT="45798" marB="45798" anchor="ctr"/>
                </a:tc>
                <a:tc>
                  <a:txBody>
                    <a:bodyPr/>
                    <a:lstStyle/>
                    <a:p>
                      <a:r>
                        <a:rPr lang="en-US" sz="1400" spc="-150" dirty="0"/>
                        <a:t>00</a:t>
                      </a:r>
                      <a:endParaRPr lang="en-US" sz="1400" spc="-150" dirty="0">
                        <a:solidFill>
                          <a:schemeClr val="bg1"/>
                        </a:solidFill>
                      </a:endParaRP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t>89.48</a:t>
                      </a:r>
                      <a:endParaRPr lang="en-US" sz="1400" spc="-150" dirty="0">
                        <a:solidFill>
                          <a:schemeClr val="bg1"/>
                        </a:solidFill>
                      </a:endParaRP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t>-99.89</a:t>
                      </a:r>
                      <a:endParaRPr lang="en-US" sz="1400" spc="-150" dirty="0">
                        <a:solidFill>
                          <a:schemeClr val="bg1"/>
                        </a:solidFill>
                      </a:endParaRP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t>10.41</a:t>
                      </a:r>
                      <a:endParaRPr lang="en-US" sz="1400" spc="-150" dirty="0">
                        <a:solidFill>
                          <a:schemeClr val="bg1"/>
                        </a:solidFill>
                      </a:endParaRP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t>-33.91</a:t>
                      </a:r>
                      <a:endParaRPr lang="en-US" sz="1400" spc="-150" dirty="0">
                        <a:solidFill>
                          <a:schemeClr val="bg1"/>
                        </a:solidFill>
                      </a:endParaRP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t>33.91</a:t>
                      </a:r>
                      <a:endParaRPr lang="en-US" sz="1400" spc="-150" dirty="0">
                        <a:solidFill>
                          <a:schemeClr val="bg1"/>
                        </a:solidFill>
                      </a:endParaRP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t>69.5</a:t>
                      </a:r>
                      <a:endParaRPr lang="en-US" sz="1400" spc="-150" dirty="0">
                        <a:solidFill>
                          <a:schemeClr val="bg1"/>
                        </a:solidFill>
                      </a:endParaRPr>
                    </a:p>
                  </a:txBody>
                  <a:tcPr marT="45798" marB="45798" anchor="ctr"/>
                </a:tc>
                <a:tc>
                  <a:txBody>
                    <a:bodyPr/>
                    <a:lstStyle/>
                    <a:p>
                      <a:r>
                        <a:rPr lang="en-US" sz="1400" spc="-150" dirty="0"/>
                        <a:t>-129.2</a:t>
                      </a:r>
                      <a:endParaRPr lang="en-US" sz="1400" spc="-150" dirty="0">
                        <a:solidFill>
                          <a:schemeClr val="bg1"/>
                        </a:solidFill>
                      </a:endParaRPr>
                    </a:p>
                  </a:txBody>
                  <a:tcPr marT="45798" marB="45798" anchor="ctr"/>
                </a:tc>
                <a:extLst>
                  <a:ext uri="{0D108BD9-81ED-4DB2-BD59-A6C34878D82A}">
                    <a16:rowId xmlns:a16="http://schemas.microsoft.com/office/drawing/2014/main" val="10000"/>
                  </a:ext>
                </a:extLst>
              </a:tr>
            </a:tbl>
          </a:graphicData>
        </a:graphic>
      </p:graphicFrame>
      <p:graphicFrame>
        <p:nvGraphicFramePr>
          <p:cNvPr id="28" name="Table 27">
            <a:extLst>
              <a:ext uri="{FF2B5EF4-FFF2-40B4-BE49-F238E27FC236}">
                <a16:creationId xmlns:a16="http://schemas.microsoft.com/office/drawing/2014/main" id="{CCD73D00-C806-4F27-B7C2-4657A4B33D0D}"/>
              </a:ext>
            </a:extLst>
          </p:cNvPr>
          <p:cNvGraphicFramePr>
            <a:graphicFrameLocks noGrp="1"/>
          </p:cNvGraphicFramePr>
          <p:nvPr/>
        </p:nvGraphicFramePr>
        <p:xfrm>
          <a:off x="2971800" y="4337050"/>
          <a:ext cx="5791200" cy="1285875"/>
        </p:xfrm>
        <a:graphic>
          <a:graphicData uri="http://schemas.openxmlformats.org/drawingml/2006/table">
            <a:tbl>
              <a:tblPr firstRow="1" bandRow="1">
                <a:tableStyleId>{5940675A-B579-460E-94D1-54222C63F5DA}</a:tableStyleId>
              </a:tblPr>
              <a:tblGrid>
                <a:gridCol w="445476">
                  <a:extLst>
                    <a:ext uri="{9D8B030D-6E8A-4147-A177-3AD203B41FA5}">
                      <a16:colId xmlns:a16="http://schemas.microsoft.com/office/drawing/2014/main" val="20000"/>
                    </a:ext>
                  </a:extLst>
                </a:gridCol>
                <a:gridCol w="712764">
                  <a:extLst>
                    <a:ext uri="{9D8B030D-6E8A-4147-A177-3AD203B41FA5}">
                      <a16:colId xmlns:a16="http://schemas.microsoft.com/office/drawing/2014/main" val="20001"/>
                    </a:ext>
                  </a:extLst>
                </a:gridCol>
                <a:gridCol w="579120">
                  <a:extLst>
                    <a:ext uri="{9D8B030D-6E8A-4147-A177-3AD203B41FA5}">
                      <a16:colId xmlns:a16="http://schemas.microsoft.com/office/drawing/2014/main" val="20002"/>
                    </a:ext>
                  </a:extLst>
                </a:gridCol>
                <a:gridCol w="579120">
                  <a:extLst>
                    <a:ext uri="{9D8B030D-6E8A-4147-A177-3AD203B41FA5}">
                      <a16:colId xmlns:a16="http://schemas.microsoft.com/office/drawing/2014/main" val="20003"/>
                    </a:ext>
                  </a:extLst>
                </a:gridCol>
                <a:gridCol w="579120">
                  <a:extLst>
                    <a:ext uri="{9D8B030D-6E8A-4147-A177-3AD203B41FA5}">
                      <a16:colId xmlns:a16="http://schemas.microsoft.com/office/drawing/2014/main" val="20004"/>
                    </a:ext>
                  </a:extLst>
                </a:gridCol>
                <a:gridCol w="579120">
                  <a:extLst>
                    <a:ext uri="{9D8B030D-6E8A-4147-A177-3AD203B41FA5}">
                      <a16:colId xmlns:a16="http://schemas.microsoft.com/office/drawing/2014/main" val="20005"/>
                    </a:ext>
                  </a:extLst>
                </a:gridCol>
                <a:gridCol w="579120">
                  <a:extLst>
                    <a:ext uri="{9D8B030D-6E8A-4147-A177-3AD203B41FA5}">
                      <a16:colId xmlns:a16="http://schemas.microsoft.com/office/drawing/2014/main" val="20006"/>
                    </a:ext>
                  </a:extLst>
                </a:gridCol>
                <a:gridCol w="579120">
                  <a:extLst>
                    <a:ext uri="{9D8B030D-6E8A-4147-A177-3AD203B41FA5}">
                      <a16:colId xmlns:a16="http://schemas.microsoft.com/office/drawing/2014/main" val="20007"/>
                    </a:ext>
                  </a:extLst>
                </a:gridCol>
                <a:gridCol w="579120">
                  <a:extLst>
                    <a:ext uri="{9D8B030D-6E8A-4147-A177-3AD203B41FA5}">
                      <a16:colId xmlns:a16="http://schemas.microsoft.com/office/drawing/2014/main" val="20008"/>
                    </a:ext>
                  </a:extLst>
                </a:gridCol>
                <a:gridCol w="579120">
                  <a:extLst>
                    <a:ext uri="{9D8B030D-6E8A-4147-A177-3AD203B41FA5}">
                      <a16:colId xmlns:a16="http://schemas.microsoft.com/office/drawing/2014/main" val="20009"/>
                    </a:ext>
                  </a:extLst>
                </a:gridCol>
              </a:tblGrid>
              <a:tr h="371023">
                <a:tc>
                  <a:txBody>
                    <a:bodyPr/>
                    <a:lstStyle/>
                    <a:p>
                      <a:endParaRPr lang="en-US" sz="1200" dirty="0"/>
                    </a:p>
                  </a:txBody>
                  <a:tcPr marT="45743" marB="4574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marT="45743" marB="45743" anchor="ctr"/>
                </a:tc>
                <a:tc>
                  <a:txBody>
                    <a:bodyPr/>
                    <a:lstStyle/>
                    <a:p>
                      <a:endParaRPr lang="en-US" sz="1200" dirty="0">
                        <a:solidFill>
                          <a:srgbClr val="CC0000"/>
                        </a:solidFill>
                      </a:endParaRPr>
                    </a:p>
                  </a:txBody>
                  <a:tcPr marT="45743" marB="45743" anchor="ct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Z= 0.506</a:t>
                      </a:r>
                    </a:p>
                  </a:txBody>
                  <a:tcPr marT="45743" marB="45743"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C0000"/>
                        </a:solidFill>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C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C0000"/>
                        </a:solidFill>
                      </a:endParaRPr>
                    </a:p>
                  </a:txBody>
                  <a:tcPr marT="45743" marB="4574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C0000"/>
                        </a:solidFill>
                      </a:endParaRPr>
                    </a:p>
                  </a:txBody>
                  <a:tcPr marT="45743" marB="4574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C0000"/>
                        </a:solidFill>
                      </a:endParaRPr>
                    </a:p>
                  </a:txBody>
                  <a:tcPr marT="45743" marB="45743" anchor="ctr"/>
                </a:tc>
                <a:tc>
                  <a:txBody>
                    <a:bodyPr/>
                    <a:lstStyle/>
                    <a:p>
                      <a:endParaRPr lang="en-US" sz="1200" dirty="0">
                        <a:solidFill>
                          <a:srgbClr val="CC0000"/>
                        </a:solidFill>
                      </a:endParaRPr>
                    </a:p>
                  </a:txBody>
                  <a:tcPr marT="45743" marB="45743" anchor="ctr"/>
                </a:tc>
                <a:extLst>
                  <a:ext uri="{0D108BD9-81ED-4DB2-BD59-A6C34878D82A}">
                    <a16:rowId xmlns:a16="http://schemas.microsoft.com/office/drawing/2014/main" val="10000"/>
                  </a:ext>
                </a:extLst>
              </a:tr>
              <a:tr h="457426">
                <a:tc gridSpan="2">
                  <a:txBody>
                    <a:bodyPr/>
                    <a:lstStyle/>
                    <a:p>
                      <a:r>
                        <a:rPr lang="en-US" sz="1200" dirty="0"/>
                        <a:t>Z X moment of second balance</a:t>
                      </a:r>
                    </a:p>
                  </a:txBody>
                  <a:tcPr marT="45743" marB="45743"/>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nchor="ctr"/>
                </a:tc>
                <a:tc>
                  <a:txBody>
                    <a:bodyPr/>
                    <a:lstStyle/>
                    <a:p>
                      <a:r>
                        <a:rPr lang="en-US" sz="1400" spc="-150" dirty="0"/>
                        <a:t>00</a:t>
                      </a:r>
                      <a:endParaRPr lang="en-US" sz="1400" spc="-150" dirty="0">
                        <a:solidFill>
                          <a:srgbClr val="CC0000"/>
                        </a:solidFill>
                      </a:endParaRPr>
                    </a:p>
                  </a:txBody>
                  <a:tcPr marT="45743" marB="4574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t>45.27</a:t>
                      </a:r>
                      <a:endParaRPr lang="en-US" sz="1400" spc="-150" dirty="0">
                        <a:solidFill>
                          <a:srgbClr val="CC0000"/>
                        </a:solidFill>
                      </a:endParaRPr>
                    </a:p>
                  </a:txBody>
                  <a:tcPr marT="45743" marB="4574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t>-50.54</a:t>
                      </a:r>
                      <a:endParaRPr lang="en-US" sz="1400" spc="-150" dirty="0">
                        <a:solidFill>
                          <a:srgbClr val="CC0000"/>
                        </a:solidFill>
                      </a:endParaRPr>
                    </a:p>
                  </a:txBody>
                  <a:tcPr marT="45743" marB="4574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t>5.25</a:t>
                      </a:r>
                      <a:endParaRPr lang="en-US" sz="1400" spc="-150" dirty="0">
                        <a:solidFill>
                          <a:srgbClr val="CC0000"/>
                        </a:solidFill>
                      </a:endParaRPr>
                    </a:p>
                  </a:txBody>
                  <a:tcPr marT="45743" marB="4574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t>-17.12</a:t>
                      </a:r>
                      <a:endParaRPr lang="en-US" sz="1400" spc="-150" dirty="0">
                        <a:solidFill>
                          <a:srgbClr val="CC0000"/>
                        </a:solidFill>
                      </a:endParaRPr>
                    </a:p>
                  </a:txBody>
                  <a:tcPr marT="45743" marB="4574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t>17.12</a:t>
                      </a:r>
                      <a:endParaRPr lang="en-US" sz="1400" spc="-150" dirty="0">
                        <a:solidFill>
                          <a:srgbClr val="CC0000"/>
                        </a:solidFill>
                      </a:endParaRPr>
                    </a:p>
                  </a:txBody>
                  <a:tcPr marT="45743" marB="4574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t>35.09</a:t>
                      </a:r>
                      <a:endParaRPr lang="en-US" sz="1400" spc="-150" dirty="0">
                        <a:solidFill>
                          <a:srgbClr val="CC0000"/>
                        </a:solidFill>
                      </a:endParaRPr>
                    </a:p>
                  </a:txBody>
                  <a:tcPr marT="45743" marB="45743" anchor="ctr"/>
                </a:tc>
                <a:tc>
                  <a:txBody>
                    <a:bodyPr/>
                    <a:lstStyle/>
                    <a:p>
                      <a:r>
                        <a:rPr lang="en-US" sz="1400" spc="-150" dirty="0"/>
                        <a:t>-65.37</a:t>
                      </a:r>
                      <a:endParaRPr lang="en-US" sz="1400" spc="-150" dirty="0">
                        <a:solidFill>
                          <a:srgbClr val="CC0000"/>
                        </a:solidFill>
                      </a:endParaRPr>
                    </a:p>
                  </a:txBody>
                  <a:tcPr marT="45743" marB="45743" anchor="ctr"/>
                </a:tc>
                <a:extLst>
                  <a:ext uri="{0D108BD9-81ED-4DB2-BD59-A6C34878D82A}">
                    <a16:rowId xmlns:a16="http://schemas.microsoft.com/office/drawing/2014/main" val="10001"/>
                  </a:ext>
                </a:extLst>
              </a:tr>
              <a:tr h="45742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Moment of  first balance</a:t>
                      </a:r>
                    </a:p>
                  </a:txBody>
                  <a:tcPr marT="45743" marB="45743"/>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nchor="ctr"/>
                </a:tc>
                <a:tc>
                  <a:txBody>
                    <a:bodyPr/>
                    <a:lstStyle/>
                    <a:p>
                      <a:r>
                        <a:rPr lang="en-US" sz="1400" spc="-150" dirty="0"/>
                        <a:t>00</a:t>
                      </a:r>
                      <a:endParaRPr lang="en-US" sz="1400" spc="-150" dirty="0">
                        <a:solidFill>
                          <a:srgbClr val="CC0000"/>
                        </a:solidFill>
                      </a:endParaRPr>
                    </a:p>
                  </a:txBody>
                  <a:tcPr marT="45743" marB="4574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t>-43.73</a:t>
                      </a:r>
                      <a:endParaRPr lang="en-US" sz="1400" spc="-150" dirty="0">
                        <a:solidFill>
                          <a:srgbClr val="CC0000"/>
                        </a:solidFill>
                      </a:endParaRPr>
                    </a:p>
                  </a:txBody>
                  <a:tcPr marT="45743" marB="4574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t>-24.15</a:t>
                      </a:r>
                      <a:endParaRPr lang="en-US" sz="1400" spc="-150" dirty="0">
                        <a:solidFill>
                          <a:srgbClr val="CC0000"/>
                        </a:solidFill>
                      </a:endParaRPr>
                    </a:p>
                  </a:txBody>
                  <a:tcPr marT="45743" marB="4574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t>67.88</a:t>
                      </a:r>
                      <a:endParaRPr lang="en-US" sz="1400" spc="-150" dirty="0">
                        <a:solidFill>
                          <a:srgbClr val="CC0000"/>
                        </a:solidFill>
                      </a:endParaRPr>
                    </a:p>
                  </a:txBody>
                  <a:tcPr marT="45743" marB="4574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t>-41.73</a:t>
                      </a:r>
                      <a:endParaRPr lang="en-US" sz="1400" spc="-150" dirty="0">
                        <a:solidFill>
                          <a:srgbClr val="CC0000"/>
                        </a:solidFill>
                      </a:endParaRPr>
                    </a:p>
                  </a:txBody>
                  <a:tcPr marT="45743" marB="4574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t>41.73</a:t>
                      </a:r>
                      <a:endParaRPr lang="en-US" sz="1400" spc="-150" dirty="0">
                        <a:solidFill>
                          <a:srgbClr val="CC0000"/>
                        </a:solidFill>
                      </a:endParaRPr>
                    </a:p>
                  </a:txBody>
                  <a:tcPr marT="45743" marB="4574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t>20.66</a:t>
                      </a:r>
                      <a:endParaRPr lang="en-US" sz="1400" spc="-150" dirty="0">
                        <a:solidFill>
                          <a:srgbClr val="CC0000"/>
                        </a:solidFill>
                      </a:endParaRPr>
                    </a:p>
                  </a:txBody>
                  <a:tcPr marT="45743" marB="45743" anchor="ctr"/>
                </a:tc>
                <a:tc>
                  <a:txBody>
                    <a:bodyPr/>
                    <a:lstStyle/>
                    <a:p>
                      <a:r>
                        <a:rPr lang="en-US" sz="1400" spc="-150" dirty="0"/>
                        <a:t>-11</a:t>
                      </a:r>
                      <a:endParaRPr lang="en-US" sz="1400" spc="-150" dirty="0">
                        <a:solidFill>
                          <a:srgbClr val="CC0000"/>
                        </a:solidFill>
                      </a:endParaRPr>
                    </a:p>
                  </a:txBody>
                  <a:tcPr marT="45743" marB="45743" anchor="ctr"/>
                </a:tc>
                <a:extLst>
                  <a:ext uri="{0D108BD9-81ED-4DB2-BD59-A6C34878D82A}">
                    <a16:rowId xmlns:a16="http://schemas.microsoft.com/office/drawing/2014/main" val="10002"/>
                  </a:ext>
                </a:extLst>
              </a:tr>
            </a:tbl>
          </a:graphicData>
        </a:graphic>
      </p:graphicFrame>
      <p:sp>
        <p:nvSpPr>
          <p:cNvPr id="29" name="TextBox 28">
            <a:extLst>
              <a:ext uri="{FF2B5EF4-FFF2-40B4-BE49-F238E27FC236}">
                <a16:creationId xmlns:a16="http://schemas.microsoft.com/office/drawing/2014/main" id="{15995A33-531A-4ECD-B443-4109FDE370F3}"/>
              </a:ext>
            </a:extLst>
          </p:cNvPr>
          <p:cNvSpPr txBox="1">
            <a:spLocks noChangeArrowheads="1"/>
          </p:cNvSpPr>
          <p:nvPr/>
        </p:nvSpPr>
        <p:spPr bwMode="auto">
          <a:xfrm>
            <a:off x="5943600" y="6334125"/>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FF0000"/>
                </a:solidFill>
              </a:rPr>
              <a:t>Assignment No. -7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linds(horizontal)">
                                      <p:cBhvr>
                                        <p:cTn id="52" dur="500"/>
                                        <p:tgtEl>
                                          <p:spTgt spid="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3AADD0D-C0AF-4BC5-8C2F-2F938AD42137}"/>
              </a:ext>
            </a:extLst>
          </p:cNvPr>
          <p:cNvGrpSpPr>
            <a:grpSpLocks/>
          </p:cNvGrpSpPr>
          <p:nvPr/>
        </p:nvGrpSpPr>
        <p:grpSpPr bwMode="auto">
          <a:xfrm>
            <a:off x="2667000" y="2209800"/>
            <a:ext cx="3810000" cy="2266950"/>
            <a:chOff x="2590800" y="3981824"/>
            <a:chExt cx="3809607" cy="2267660"/>
          </a:xfrm>
        </p:grpSpPr>
        <p:cxnSp>
          <p:nvCxnSpPr>
            <p:cNvPr id="53252" name="AutoShape 4">
              <a:extLst>
                <a:ext uri="{FF2B5EF4-FFF2-40B4-BE49-F238E27FC236}">
                  <a16:creationId xmlns:a16="http://schemas.microsoft.com/office/drawing/2014/main" id="{1B5A1B25-BBE7-4514-A966-2E0C136F3BAB}"/>
                </a:ext>
              </a:extLst>
            </p:cNvPr>
            <p:cNvCxnSpPr>
              <a:cxnSpLocks noChangeShapeType="1"/>
            </p:cNvCxnSpPr>
            <p:nvPr/>
          </p:nvCxnSpPr>
          <p:spPr bwMode="auto">
            <a:xfrm flipV="1">
              <a:off x="3200400" y="4860577"/>
              <a:ext cx="1965945" cy="16223"/>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3253" name="AutoShape 5">
              <a:extLst>
                <a:ext uri="{FF2B5EF4-FFF2-40B4-BE49-F238E27FC236}">
                  <a16:creationId xmlns:a16="http://schemas.microsoft.com/office/drawing/2014/main" id="{16CC7AC2-FB09-4156-A7C2-1949CB6D846B}"/>
                </a:ext>
              </a:extLst>
            </p:cNvPr>
            <p:cNvCxnSpPr>
              <a:cxnSpLocks noChangeShapeType="1"/>
            </p:cNvCxnSpPr>
            <p:nvPr/>
          </p:nvCxnSpPr>
          <p:spPr bwMode="auto">
            <a:xfrm rot="16200000" flipH="1">
              <a:off x="2797665" y="4442460"/>
              <a:ext cx="868680"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3254" name="AutoShape 6">
              <a:extLst>
                <a:ext uri="{FF2B5EF4-FFF2-40B4-BE49-F238E27FC236}">
                  <a16:creationId xmlns:a16="http://schemas.microsoft.com/office/drawing/2014/main" id="{603E6016-D2A3-4754-BBE5-A72FB527BF56}"/>
                </a:ext>
              </a:extLst>
            </p:cNvPr>
            <p:cNvCxnSpPr>
              <a:cxnSpLocks noChangeShapeType="1"/>
            </p:cNvCxnSpPr>
            <p:nvPr/>
          </p:nvCxnSpPr>
          <p:spPr bwMode="auto">
            <a:xfrm rot="16200000" flipH="1">
              <a:off x="4487298" y="5554098"/>
              <a:ext cx="1371610" cy="1699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53255" name="AutoShape 7">
              <a:extLst>
                <a:ext uri="{FF2B5EF4-FFF2-40B4-BE49-F238E27FC236}">
                  <a16:creationId xmlns:a16="http://schemas.microsoft.com/office/drawing/2014/main" id="{D9CEAB0F-FC66-40DC-BE9A-E473DABC3A6D}"/>
                </a:ext>
              </a:extLst>
            </p:cNvPr>
            <p:cNvSpPr>
              <a:spLocks noChangeArrowheads="1"/>
            </p:cNvSpPr>
            <p:nvPr/>
          </p:nvSpPr>
          <p:spPr bwMode="auto">
            <a:xfrm>
              <a:off x="6096000" y="5486400"/>
              <a:ext cx="304407" cy="160188"/>
            </a:xfrm>
            <a:prstGeom prst="triangle">
              <a:avLst>
                <a:gd name="adj" fmla="val 50000"/>
              </a:avLst>
            </a:prstGeom>
            <a:solidFill>
              <a:srgbClr val="FFFFFF"/>
            </a:solidFill>
            <a:ln w="38100">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cxnSp>
          <p:nvCxnSpPr>
            <p:cNvPr id="53256" name="AutoShape 11">
              <a:extLst>
                <a:ext uri="{FF2B5EF4-FFF2-40B4-BE49-F238E27FC236}">
                  <a16:creationId xmlns:a16="http://schemas.microsoft.com/office/drawing/2014/main" id="{8C39AFEB-BC91-46BB-8A77-98A0658C7445}"/>
                </a:ext>
              </a:extLst>
            </p:cNvPr>
            <p:cNvCxnSpPr>
              <a:cxnSpLocks noChangeShapeType="1"/>
            </p:cNvCxnSpPr>
            <p:nvPr/>
          </p:nvCxnSpPr>
          <p:spPr bwMode="auto">
            <a:xfrm rot="10800000">
              <a:off x="4953000" y="6248400"/>
              <a:ext cx="429941" cy="1084"/>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sp>
          <p:nvSpPr>
            <p:cNvPr id="53257" name="Text Box 15">
              <a:extLst>
                <a:ext uri="{FF2B5EF4-FFF2-40B4-BE49-F238E27FC236}">
                  <a16:creationId xmlns:a16="http://schemas.microsoft.com/office/drawing/2014/main" id="{E3D1A40B-3AFA-4E8A-B8D2-DA35BBD3659E}"/>
                </a:ext>
              </a:extLst>
            </p:cNvPr>
            <p:cNvSpPr txBox="1">
              <a:spLocks noChangeArrowheads="1"/>
            </p:cNvSpPr>
            <p:nvPr/>
          </p:nvSpPr>
          <p:spPr bwMode="auto">
            <a:xfrm>
              <a:off x="3929612" y="4351825"/>
              <a:ext cx="760148" cy="36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solidFill>
                    <a:srgbClr val="FF0000"/>
                  </a:solidFill>
                </a:rPr>
                <a:t>2k/ft</a:t>
              </a:r>
              <a:endParaRPr lang="en-US" altLang="en-US" sz="1400">
                <a:solidFill>
                  <a:srgbClr val="FF0000"/>
                </a:solidFill>
                <a:latin typeface="Arial" panose="020B0604020202020204" pitchFamily="34" charset="0"/>
              </a:endParaRPr>
            </a:p>
          </p:txBody>
        </p:sp>
        <p:sp>
          <p:nvSpPr>
            <p:cNvPr id="53258" name="Freeform 17">
              <a:extLst>
                <a:ext uri="{FF2B5EF4-FFF2-40B4-BE49-F238E27FC236}">
                  <a16:creationId xmlns:a16="http://schemas.microsoft.com/office/drawing/2014/main" id="{8D7B2FC3-8D2D-4D19-A832-B5605F64C30A}"/>
                </a:ext>
              </a:extLst>
            </p:cNvPr>
            <p:cNvSpPr>
              <a:spLocks/>
            </p:cNvSpPr>
            <p:nvPr/>
          </p:nvSpPr>
          <p:spPr bwMode="auto">
            <a:xfrm>
              <a:off x="3349471" y="4687001"/>
              <a:ext cx="436606" cy="174988"/>
            </a:xfrm>
            <a:custGeom>
              <a:avLst/>
              <a:gdLst>
                <a:gd name="T0" fmla="*/ 0 w 636"/>
                <a:gd name="T1" fmla="*/ 174988 h 304"/>
                <a:gd name="T2" fmla="*/ 206633 w 636"/>
                <a:gd name="T3" fmla="*/ 1727 h 304"/>
                <a:gd name="T4" fmla="*/ 436606 w 636"/>
                <a:gd name="T5" fmla="*/ 165778 h 304"/>
                <a:gd name="T6" fmla="*/ 0 60000 65536"/>
                <a:gd name="T7" fmla="*/ 0 60000 65536"/>
                <a:gd name="T8" fmla="*/ 0 60000 65536"/>
                <a:gd name="T9" fmla="*/ 0 w 636"/>
                <a:gd name="T10" fmla="*/ 0 h 304"/>
                <a:gd name="T11" fmla="*/ 636 w 636"/>
                <a:gd name="T12" fmla="*/ 304 h 304"/>
              </a:gdLst>
              <a:ahLst/>
              <a:cxnLst>
                <a:cxn ang="T6">
                  <a:pos x="T0" y="T1"/>
                </a:cxn>
                <a:cxn ang="T7">
                  <a:pos x="T2" y="T3"/>
                </a:cxn>
                <a:cxn ang="T8">
                  <a:pos x="T4" y="T5"/>
                </a:cxn>
              </a:cxnLst>
              <a:rect l="T9" t="T10" r="T11" b="T12"/>
              <a:pathLst>
                <a:path w="636" h="304">
                  <a:moveTo>
                    <a:pt x="0" y="304"/>
                  </a:moveTo>
                  <a:cubicBezTo>
                    <a:pt x="97" y="155"/>
                    <a:pt x="195" y="6"/>
                    <a:pt x="301" y="3"/>
                  </a:cubicBezTo>
                  <a:cubicBezTo>
                    <a:pt x="407" y="0"/>
                    <a:pt x="580" y="241"/>
                    <a:pt x="636" y="288"/>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3259" name="Freeform 18">
              <a:extLst>
                <a:ext uri="{FF2B5EF4-FFF2-40B4-BE49-F238E27FC236}">
                  <a16:creationId xmlns:a16="http://schemas.microsoft.com/office/drawing/2014/main" id="{E13AB1B2-823F-4341-887B-4DFF0C46B76B}"/>
                </a:ext>
              </a:extLst>
            </p:cNvPr>
            <p:cNvSpPr>
              <a:spLocks/>
            </p:cNvSpPr>
            <p:nvPr/>
          </p:nvSpPr>
          <p:spPr bwMode="auto">
            <a:xfrm>
              <a:off x="3786077" y="4701801"/>
              <a:ext cx="436606" cy="174988"/>
            </a:xfrm>
            <a:custGeom>
              <a:avLst/>
              <a:gdLst>
                <a:gd name="T0" fmla="*/ 0 w 636"/>
                <a:gd name="T1" fmla="*/ 174988 h 304"/>
                <a:gd name="T2" fmla="*/ 206633 w 636"/>
                <a:gd name="T3" fmla="*/ 1727 h 304"/>
                <a:gd name="T4" fmla="*/ 436606 w 636"/>
                <a:gd name="T5" fmla="*/ 165778 h 304"/>
                <a:gd name="T6" fmla="*/ 0 60000 65536"/>
                <a:gd name="T7" fmla="*/ 0 60000 65536"/>
                <a:gd name="T8" fmla="*/ 0 60000 65536"/>
                <a:gd name="T9" fmla="*/ 0 w 636"/>
                <a:gd name="T10" fmla="*/ 0 h 304"/>
                <a:gd name="T11" fmla="*/ 636 w 636"/>
                <a:gd name="T12" fmla="*/ 304 h 304"/>
              </a:gdLst>
              <a:ahLst/>
              <a:cxnLst>
                <a:cxn ang="T6">
                  <a:pos x="T0" y="T1"/>
                </a:cxn>
                <a:cxn ang="T7">
                  <a:pos x="T2" y="T3"/>
                </a:cxn>
                <a:cxn ang="T8">
                  <a:pos x="T4" y="T5"/>
                </a:cxn>
              </a:cxnLst>
              <a:rect l="T9" t="T10" r="T11" b="T12"/>
              <a:pathLst>
                <a:path w="636" h="304">
                  <a:moveTo>
                    <a:pt x="0" y="304"/>
                  </a:moveTo>
                  <a:cubicBezTo>
                    <a:pt x="97" y="155"/>
                    <a:pt x="195" y="6"/>
                    <a:pt x="301" y="3"/>
                  </a:cubicBezTo>
                  <a:cubicBezTo>
                    <a:pt x="407" y="0"/>
                    <a:pt x="580" y="241"/>
                    <a:pt x="636" y="288"/>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3260" name="Freeform 19">
              <a:extLst>
                <a:ext uri="{FF2B5EF4-FFF2-40B4-BE49-F238E27FC236}">
                  <a16:creationId xmlns:a16="http://schemas.microsoft.com/office/drawing/2014/main" id="{DE661B57-49AB-4234-8319-976C4CD064CA}"/>
                </a:ext>
              </a:extLst>
            </p:cNvPr>
            <p:cNvSpPr>
              <a:spLocks/>
            </p:cNvSpPr>
            <p:nvPr/>
          </p:nvSpPr>
          <p:spPr bwMode="auto">
            <a:xfrm>
              <a:off x="4222684" y="4716601"/>
              <a:ext cx="516622" cy="161059"/>
            </a:xfrm>
            <a:custGeom>
              <a:avLst/>
              <a:gdLst>
                <a:gd name="T0" fmla="*/ 0 w 636"/>
                <a:gd name="T1" fmla="*/ 161059 h 304"/>
                <a:gd name="T2" fmla="*/ 244502 w 636"/>
                <a:gd name="T3" fmla="*/ 1589 h 304"/>
                <a:gd name="T4" fmla="*/ 516622 w 636"/>
                <a:gd name="T5" fmla="*/ 152582 h 304"/>
                <a:gd name="T6" fmla="*/ 0 60000 65536"/>
                <a:gd name="T7" fmla="*/ 0 60000 65536"/>
                <a:gd name="T8" fmla="*/ 0 60000 65536"/>
                <a:gd name="T9" fmla="*/ 0 w 636"/>
                <a:gd name="T10" fmla="*/ 0 h 304"/>
                <a:gd name="T11" fmla="*/ 636 w 636"/>
                <a:gd name="T12" fmla="*/ 304 h 304"/>
              </a:gdLst>
              <a:ahLst/>
              <a:cxnLst>
                <a:cxn ang="T6">
                  <a:pos x="T0" y="T1"/>
                </a:cxn>
                <a:cxn ang="T7">
                  <a:pos x="T2" y="T3"/>
                </a:cxn>
                <a:cxn ang="T8">
                  <a:pos x="T4" y="T5"/>
                </a:cxn>
              </a:cxnLst>
              <a:rect l="T9" t="T10" r="T11" b="T12"/>
              <a:pathLst>
                <a:path w="636" h="304">
                  <a:moveTo>
                    <a:pt x="0" y="304"/>
                  </a:moveTo>
                  <a:cubicBezTo>
                    <a:pt x="97" y="155"/>
                    <a:pt x="195" y="6"/>
                    <a:pt x="301" y="3"/>
                  </a:cubicBezTo>
                  <a:cubicBezTo>
                    <a:pt x="407" y="0"/>
                    <a:pt x="580" y="241"/>
                    <a:pt x="636" y="288"/>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3261" name="Freeform 20">
              <a:extLst>
                <a:ext uri="{FF2B5EF4-FFF2-40B4-BE49-F238E27FC236}">
                  <a16:creationId xmlns:a16="http://schemas.microsoft.com/office/drawing/2014/main" id="{7DF2C248-1052-4E1C-8417-A641669F5E55}"/>
                </a:ext>
              </a:extLst>
            </p:cNvPr>
            <p:cNvSpPr>
              <a:spLocks/>
            </p:cNvSpPr>
            <p:nvPr/>
          </p:nvSpPr>
          <p:spPr bwMode="auto">
            <a:xfrm>
              <a:off x="4755831" y="4687872"/>
              <a:ext cx="405296" cy="188918"/>
            </a:xfrm>
            <a:custGeom>
              <a:avLst/>
              <a:gdLst>
                <a:gd name="T0" fmla="*/ 0 w 636"/>
                <a:gd name="T1" fmla="*/ 188918 h 304"/>
                <a:gd name="T2" fmla="*/ 191815 w 636"/>
                <a:gd name="T3" fmla="*/ 1864 h 304"/>
                <a:gd name="T4" fmla="*/ 405296 w 636"/>
                <a:gd name="T5" fmla="*/ 178975 h 304"/>
                <a:gd name="T6" fmla="*/ 0 60000 65536"/>
                <a:gd name="T7" fmla="*/ 0 60000 65536"/>
                <a:gd name="T8" fmla="*/ 0 60000 65536"/>
                <a:gd name="T9" fmla="*/ 0 w 636"/>
                <a:gd name="T10" fmla="*/ 0 h 304"/>
                <a:gd name="T11" fmla="*/ 636 w 636"/>
                <a:gd name="T12" fmla="*/ 304 h 304"/>
              </a:gdLst>
              <a:ahLst/>
              <a:cxnLst>
                <a:cxn ang="T6">
                  <a:pos x="T0" y="T1"/>
                </a:cxn>
                <a:cxn ang="T7">
                  <a:pos x="T2" y="T3"/>
                </a:cxn>
                <a:cxn ang="T8">
                  <a:pos x="T4" y="T5"/>
                </a:cxn>
              </a:cxnLst>
              <a:rect l="T9" t="T10" r="T11" b="T12"/>
              <a:pathLst>
                <a:path w="636" h="304">
                  <a:moveTo>
                    <a:pt x="0" y="304"/>
                  </a:moveTo>
                  <a:cubicBezTo>
                    <a:pt x="97" y="155"/>
                    <a:pt x="195" y="6"/>
                    <a:pt x="301" y="3"/>
                  </a:cubicBezTo>
                  <a:cubicBezTo>
                    <a:pt x="407" y="0"/>
                    <a:pt x="580" y="241"/>
                    <a:pt x="636" y="288"/>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3262" name="Freeform 21">
              <a:extLst>
                <a:ext uri="{FF2B5EF4-FFF2-40B4-BE49-F238E27FC236}">
                  <a16:creationId xmlns:a16="http://schemas.microsoft.com/office/drawing/2014/main" id="{A3668609-8997-4BE2-A074-1443016F67F5}"/>
                </a:ext>
              </a:extLst>
            </p:cNvPr>
            <p:cNvSpPr>
              <a:spLocks/>
            </p:cNvSpPr>
            <p:nvPr/>
          </p:nvSpPr>
          <p:spPr bwMode="auto">
            <a:xfrm>
              <a:off x="3527766" y="4483284"/>
              <a:ext cx="474005" cy="218518"/>
            </a:xfrm>
            <a:custGeom>
              <a:avLst/>
              <a:gdLst>
                <a:gd name="T0" fmla="*/ 0 w 545"/>
                <a:gd name="T1" fmla="*/ 218518 h 440"/>
                <a:gd name="T2" fmla="*/ 116544 w 545"/>
                <a:gd name="T3" fmla="*/ 31288 h 440"/>
                <a:gd name="T4" fmla="*/ 474005 w 545"/>
                <a:gd name="T5" fmla="*/ 31288 h 440"/>
                <a:gd name="T6" fmla="*/ 0 60000 65536"/>
                <a:gd name="T7" fmla="*/ 0 60000 65536"/>
                <a:gd name="T8" fmla="*/ 0 60000 65536"/>
                <a:gd name="T9" fmla="*/ 0 w 545"/>
                <a:gd name="T10" fmla="*/ 0 h 440"/>
                <a:gd name="T11" fmla="*/ 545 w 545"/>
                <a:gd name="T12" fmla="*/ 440 h 440"/>
              </a:gdLst>
              <a:ahLst/>
              <a:cxnLst>
                <a:cxn ang="T6">
                  <a:pos x="T0" y="T1"/>
                </a:cxn>
                <a:cxn ang="T7">
                  <a:pos x="T2" y="T3"/>
                </a:cxn>
                <a:cxn ang="T8">
                  <a:pos x="T4" y="T5"/>
                </a:cxn>
              </a:cxnLst>
              <a:rect l="T9" t="T10" r="T11" b="T12"/>
              <a:pathLst>
                <a:path w="545" h="440">
                  <a:moveTo>
                    <a:pt x="0" y="440"/>
                  </a:moveTo>
                  <a:cubicBezTo>
                    <a:pt x="21" y="283"/>
                    <a:pt x="43" y="126"/>
                    <a:pt x="134" y="63"/>
                  </a:cubicBezTo>
                  <a:cubicBezTo>
                    <a:pt x="225" y="0"/>
                    <a:pt x="477" y="63"/>
                    <a:pt x="545" y="63"/>
                  </a:cubicBezTo>
                </a:path>
              </a:pathLst>
            </a:custGeom>
            <a:noFill/>
            <a:ln w="9525">
              <a:solidFill>
                <a:srgbClr val="FF0000"/>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3263" name="Text Box 27">
              <a:extLst>
                <a:ext uri="{FF2B5EF4-FFF2-40B4-BE49-F238E27FC236}">
                  <a16:creationId xmlns:a16="http://schemas.microsoft.com/office/drawing/2014/main" id="{94441D2B-9C3E-4E60-83E9-D03B21404FE3}"/>
                </a:ext>
              </a:extLst>
            </p:cNvPr>
            <p:cNvSpPr txBox="1">
              <a:spLocks noChangeAspect="1" noChangeArrowheads="1"/>
            </p:cNvSpPr>
            <p:nvPr/>
          </p:nvSpPr>
          <p:spPr bwMode="auto">
            <a:xfrm>
              <a:off x="3863766" y="4860578"/>
              <a:ext cx="562759" cy="31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t>20ft</a:t>
              </a:r>
              <a:endParaRPr lang="en-US" altLang="en-US" sz="1400">
                <a:latin typeface="Arial" panose="020B0604020202020204" pitchFamily="34" charset="0"/>
              </a:endParaRPr>
            </a:p>
          </p:txBody>
        </p:sp>
        <p:cxnSp>
          <p:nvCxnSpPr>
            <p:cNvPr id="53264" name="AutoShape 31">
              <a:extLst>
                <a:ext uri="{FF2B5EF4-FFF2-40B4-BE49-F238E27FC236}">
                  <a16:creationId xmlns:a16="http://schemas.microsoft.com/office/drawing/2014/main" id="{6E5B9E97-4323-43A1-BDB4-2E074AD6C37E}"/>
                </a:ext>
              </a:extLst>
            </p:cNvPr>
            <p:cNvCxnSpPr>
              <a:cxnSpLocks noChangeShapeType="1"/>
            </p:cNvCxnSpPr>
            <p:nvPr/>
          </p:nvCxnSpPr>
          <p:spPr bwMode="auto">
            <a:xfrm>
              <a:off x="3524132" y="4119377"/>
              <a:ext cx="0" cy="1392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265" name="AutoShape 32">
              <a:extLst>
                <a:ext uri="{FF2B5EF4-FFF2-40B4-BE49-F238E27FC236}">
                  <a16:creationId xmlns:a16="http://schemas.microsoft.com/office/drawing/2014/main" id="{BACA80EA-ED4E-4011-B7FF-27919877C402}"/>
                </a:ext>
              </a:extLst>
            </p:cNvPr>
            <p:cNvCxnSpPr>
              <a:cxnSpLocks noChangeShapeType="1"/>
            </p:cNvCxnSpPr>
            <p:nvPr/>
          </p:nvCxnSpPr>
          <p:spPr bwMode="auto">
            <a:xfrm>
              <a:off x="3048000" y="3981824"/>
              <a:ext cx="376595" cy="1588"/>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sp>
          <p:nvSpPr>
            <p:cNvPr id="53266" name="Text Box 36">
              <a:extLst>
                <a:ext uri="{FF2B5EF4-FFF2-40B4-BE49-F238E27FC236}">
                  <a16:creationId xmlns:a16="http://schemas.microsoft.com/office/drawing/2014/main" id="{1D592586-540F-468E-8612-FBB56EC657B5}"/>
                </a:ext>
              </a:extLst>
            </p:cNvPr>
            <p:cNvSpPr txBox="1">
              <a:spLocks noChangeArrowheads="1"/>
            </p:cNvSpPr>
            <p:nvPr/>
          </p:nvSpPr>
          <p:spPr bwMode="auto">
            <a:xfrm>
              <a:off x="2590800" y="4597342"/>
              <a:ext cx="533400" cy="28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1000"/>
                </a:spcAft>
              </a:pPr>
              <a:r>
                <a:rPr lang="en-US" altLang="en-US" sz="1400">
                  <a:solidFill>
                    <a:srgbClr val="FF0000"/>
                  </a:solidFill>
                </a:rPr>
                <a:t>15k</a:t>
              </a:r>
              <a:endParaRPr lang="en-US" altLang="en-US" sz="1400">
                <a:solidFill>
                  <a:srgbClr val="FF0000"/>
                </a:solidFill>
                <a:latin typeface="Arial" panose="020B0604020202020204" pitchFamily="34" charset="0"/>
              </a:endParaRPr>
            </a:p>
          </p:txBody>
        </p:sp>
        <p:cxnSp>
          <p:nvCxnSpPr>
            <p:cNvPr id="18" name="Straight Arrow Connector 17">
              <a:extLst>
                <a:ext uri="{FF2B5EF4-FFF2-40B4-BE49-F238E27FC236}">
                  <a16:creationId xmlns:a16="http://schemas.microsoft.com/office/drawing/2014/main" id="{95E458F4-44C5-4969-93D8-C174906C94D5}"/>
                </a:ext>
              </a:extLst>
            </p:cNvPr>
            <p:cNvCxnSpPr/>
            <p:nvPr/>
          </p:nvCxnSpPr>
          <p:spPr>
            <a:xfrm>
              <a:off x="2819376" y="4877454"/>
              <a:ext cx="422231"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21FCCF-A896-417D-861F-AD7E6C52DCFD}"/>
                </a:ext>
              </a:extLst>
            </p:cNvPr>
            <p:cNvCxnSpPr/>
            <p:nvPr/>
          </p:nvCxnSpPr>
          <p:spPr>
            <a:xfrm>
              <a:off x="5181333" y="5485658"/>
              <a:ext cx="106669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407390F5-8950-4BEB-9BCF-FE7E6C2CBE06}"/>
              </a:ext>
            </a:extLst>
          </p:cNvPr>
          <p:cNvSpPr txBox="1">
            <a:spLocks noChangeArrowheads="1"/>
          </p:cNvSpPr>
          <p:nvPr/>
        </p:nvSpPr>
        <p:spPr bwMode="auto">
          <a:xfrm>
            <a:off x="2667000" y="533400"/>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FF0000"/>
                </a:solidFill>
              </a:rPr>
              <a:t>Assignment No. -7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85350-8809-4660-93CF-C7CC698D8532}"/>
              </a:ext>
            </a:extLst>
          </p:cNvPr>
          <p:cNvSpPr>
            <a:spLocks noGrp="1"/>
          </p:cNvSpPr>
          <p:nvPr>
            <p:ph type="title"/>
          </p:nvPr>
        </p:nvSpPr>
        <p:spPr>
          <a:xfrm>
            <a:off x="3352800" y="228600"/>
            <a:ext cx="2971800" cy="381000"/>
          </a:xfrm>
        </p:spPr>
        <p:txBody>
          <a:bodyPr/>
          <a:lstStyle/>
          <a:p>
            <a:pPr eaLnBrk="1" hangingPunct="1"/>
            <a:r>
              <a:rPr lang="en-US" altLang="en-US" sz="3200" u="sng">
                <a:solidFill>
                  <a:srgbClr val="FF0000"/>
                </a:solidFill>
              </a:rPr>
              <a:t>Problem no. 8</a:t>
            </a:r>
          </a:p>
        </p:txBody>
      </p:sp>
      <p:graphicFrame>
        <p:nvGraphicFramePr>
          <p:cNvPr id="4" name="Content Placeholder 3">
            <a:extLst>
              <a:ext uri="{FF2B5EF4-FFF2-40B4-BE49-F238E27FC236}">
                <a16:creationId xmlns:a16="http://schemas.microsoft.com/office/drawing/2014/main" id="{C98D4F6A-2D19-4F70-9C49-FA2A32A62DF4}"/>
              </a:ext>
            </a:extLst>
          </p:cNvPr>
          <p:cNvGraphicFramePr>
            <a:graphicFrameLocks noGrp="1"/>
          </p:cNvGraphicFramePr>
          <p:nvPr>
            <p:ph idx="1"/>
          </p:nvPr>
        </p:nvGraphicFramePr>
        <p:xfrm>
          <a:off x="2971800" y="5943600"/>
          <a:ext cx="5283200" cy="371475"/>
        </p:xfrm>
        <a:graphic>
          <a:graphicData uri="http://schemas.openxmlformats.org/drawingml/2006/table">
            <a:tbl>
              <a:tblPr firstRow="1" bandRow="1">
                <a:tableStyleId>{5940675A-B579-460E-94D1-54222C63F5DA}</a:tableStyleId>
              </a:tblPr>
              <a:tblGrid>
                <a:gridCol w="5080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tblGrid>
              <a:tr h="371475">
                <a:tc>
                  <a:txBody>
                    <a:bodyPr/>
                    <a:lstStyle/>
                    <a:p>
                      <a:endParaRPr lang="en-US" sz="1600" b="1" spc="-150" dirty="0">
                        <a:solidFill>
                          <a:srgbClr val="3333FF"/>
                        </a:solidFill>
                      </a:endParaRPr>
                    </a:p>
                  </a:txBody>
                  <a:tcPr marT="45798" marB="457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pc="-150" dirty="0">
                          <a:solidFill>
                            <a:srgbClr val="3333FF"/>
                          </a:solidFill>
                        </a:rPr>
                        <a:t>Total</a:t>
                      </a:r>
                    </a:p>
                  </a:txBody>
                  <a:tcPr marT="45798" marB="45798" anchor="ctr"/>
                </a:tc>
                <a:tc>
                  <a:txBody>
                    <a:bodyPr/>
                    <a:lstStyle/>
                    <a:p>
                      <a:r>
                        <a:rPr lang="en-US" sz="1600" b="1" spc="-150" dirty="0">
                          <a:solidFill>
                            <a:srgbClr val="3333FF"/>
                          </a:solidFill>
                        </a:rPr>
                        <a:t>-20.04</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pc="-150" dirty="0">
                          <a:solidFill>
                            <a:srgbClr val="3333FF"/>
                          </a:solidFill>
                        </a:rPr>
                        <a:t>-42.43</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pc="-150" dirty="0">
                          <a:solidFill>
                            <a:srgbClr val="3333FF"/>
                          </a:solidFill>
                        </a:rPr>
                        <a:t>42.43</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pc="-150" dirty="0">
                          <a:solidFill>
                            <a:srgbClr val="3333FF"/>
                          </a:solidFill>
                        </a:rPr>
                        <a:t>-35.17</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pc="-150" dirty="0">
                          <a:solidFill>
                            <a:srgbClr val="3333FF"/>
                          </a:solidFill>
                        </a:rPr>
                        <a:t>35.17</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pc="-150" dirty="0">
                          <a:solidFill>
                            <a:srgbClr val="3333FF"/>
                          </a:solidFill>
                        </a:rPr>
                        <a:t>00</a:t>
                      </a:r>
                    </a:p>
                  </a:txBody>
                  <a:tcPr marT="45798" marB="45798" anchor="ctr"/>
                </a:tc>
                <a:extLst>
                  <a:ext uri="{0D108BD9-81ED-4DB2-BD59-A6C34878D82A}">
                    <a16:rowId xmlns:a16="http://schemas.microsoft.com/office/drawing/2014/main" val="10000"/>
                  </a:ext>
                </a:extLst>
              </a:tr>
            </a:tbl>
          </a:graphicData>
        </a:graphic>
      </p:graphicFrame>
      <p:grpSp>
        <p:nvGrpSpPr>
          <p:cNvPr id="3" name="Group 58">
            <a:extLst>
              <a:ext uri="{FF2B5EF4-FFF2-40B4-BE49-F238E27FC236}">
                <a16:creationId xmlns:a16="http://schemas.microsoft.com/office/drawing/2014/main" id="{50B4B22E-2A43-4543-89B6-EFB98B926F62}"/>
              </a:ext>
            </a:extLst>
          </p:cNvPr>
          <p:cNvGrpSpPr>
            <a:grpSpLocks/>
          </p:cNvGrpSpPr>
          <p:nvPr/>
        </p:nvGrpSpPr>
        <p:grpSpPr bwMode="auto">
          <a:xfrm>
            <a:off x="533400" y="76200"/>
            <a:ext cx="3581400" cy="2655888"/>
            <a:chOff x="533400" y="457200"/>
            <a:chExt cx="3581400" cy="2655332"/>
          </a:xfrm>
        </p:grpSpPr>
        <p:cxnSp>
          <p:nvCxnSpPr>
            <p:cNvPr id="6" name="Straight Connector 5">
              <a:extLst>
                <a:ext uri="{FF2B5EF4-FFF2-40B4-BE49-F238E27FC236}">
                  <a16:creationId xmlns:a16="http://schemas.microsoft.com/office/drawing/2014/main" id="{DBBFF3AC-26D8-4D7C-A2D0-B8E8B84803F4}"/>
                </a:ext>
              </a:extLst>
            </p:cNvPr>
            <p:cNvCxnSpPr/>
            <p:nvPr/>
          </p:nvCxnSpPr>
          <p:spPr>
            <a:xfrm rot="5400000">
              <a:off x="381946" y="1522927"/>
              <a:ext cx="1447497" cy="5349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797FC0-D6E8-4DC7-8BDC-320CB53BE83F}"/>
                </a:ext>
              </a:extLst>
            </p:cNvPr>
            <p:cNvCxnSpPr/>
            <p:nvPr/>
          </p:nvCxnSpPr>
          <p:spPr>
            <a:xfrm>
              <a:off x="1371600" y="1066672"/>
              <a:ext cx="1600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2A3316-0844-45E9-BFD4-CAB35EC32572}"/>
                </a:ext>
              </a:extLst>
            </p:cNvPr>
            <p:cNvCxnSpPr/>
            <p:nvPr/>
          </p:nvCxnSpPr>
          <p:spPr>
            <a:xfrm rot="16200000" flipH="1">
              <a:off x="2667946" y="1372115"/>
              <a:ext cx="1447497" cy="836612"/>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FBB69A9-F1F3-4498-9315-AEF1447FD1B1}"/>
                </a:ext>
              </a:extLst>
            </p:cNvPr>
            <p:cNvCxnSpPr/>
            <p:nvPr/>
          </p:nvCxnSpPr>
          <p:spPr>
            <a:xfrm>
              <a:off x="685800" y="2514169"/>
              <a:ext cx="3048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4417" name="TextBox 17">
              <a:extLst>
                <a:ext uri="{FF2B5EF4-FFF2-40B4-BE49-F238E27FC236}">
                  <a16:creationId xmlns:a16="http://schemas.microsoft.com/office/drawing/2014/main" id="{CD01F668-CDE7-444A-87A1-C1261E0486AF}"/>
                </a:ext>
              </a:extLst>
            </p:cNvPr>
            <p:cNvSpPr txBox="1">
              <a:spLocks noChangeArrowheads="1"/>
            </p:cNvSpPr>
            <p:nvPr/>
          </p:nvSpPr>
          <p:spPr bwMode="auto">
            <a:xfrm>
              <a:off x="533400" y="22098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sp>
          <p:nvSpPr>
            <p:cNvPr id="54418" name="TextBox 18">
              <a:extLst>
                <a:ext uri="{FF2B5EF4-FFF2-40B4-BE49-F238E27FC236}">
                  <a16:creationId xmlns:a16="http://schemas.microsoft.com/office/drawing/2014/main" id="{BA1DEFF1-D114-4063-87CC-EF75ED235F05}"/>
                </a:ext>
              </a:extLst>
            </p:cNvPr>
            <p:cNvSpPr txBox="1">
              <a:spLocks noChangeArrowheads="1"/>
            </p:cNvSpPr>
            <p:nvPr/>
          </p:nvSpPr>
          <p:spPr bwMode="auto">
            <a:xfrm>
              <a:off x="1066800" y="9906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sp>
          <p:nvSpPr>
            <p:cNvPr id="54419" name="TextBox 19">
              <a:extLst>
                <a:ext uri="{FF2B5EF4-FFF2-40B4-BE49-F238E27FC236}">
                  <a16:creationId xmlns:a16="http://schemas.microsoft.com/office/drawing/2014/main" id="{09BD5DAB-BE25-4C4A-A62F-92B36A205A84}"/>
                </a:ext>
              </a:extLst>
            </p:cNvPr>
            <p:cNvSpPr txBox="1">
              <a:spLocks noChangeArrowheads="1"/>
            </p:cNvSpPr>
            <p:nvPr/>
          </p:nvSpPr>
          <p:spPr bwMode="auto">
            <a:xfrm>
              <a:off x="2971800" y="926068"/>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a:t>
              </a:r>
            </a:p>
          </p:txBody>
        </p:sp>
        <p:sp>
          <p:nvSpPr>
            <p:cNvPr id="54420" name="TextBox 20">
              <a:extLst>
                <a:ext uri="{FF2B5EF4-FFF2-40B4-BE49-F238E27FC236}">
                  <a16:creationId xmlns:a16="http://schemas.microsoft.com/office/drawing/2014/main" id="{343242F3-E7EB-42D5-851F-8F3ABF804213}"/>
                </a:ext>
              </a:extLst>
            </p:cNvPr>
            <p:cNvSpPr txBox="1">
              <a:spLocks noChangeArrowheads="1"/>
            </p:cNvSpPr>
            <p:nvPr/>
          </p:nvSpPr>
          <p:spPr bwMode="auto">
            <a:xfrm>
              <a:off x="3810000" y="22098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D</a:t>
              </a:r>
            </a:p>
          </p:txBody>
        </p:sp>
        <p:sp>
          <p:nvSpPr>
            <p:cNvPr id="54421" name="TextBox 21">
              <a:extLst>
                <a:ext uri="{FF2B5EF4-FFF2-40B4-BE49-F238E27FC236}">
                  <a16:creationId xmlns:a16="http://schemas.microsoft.com/office/drawing/2014/main" id="{23C7C002-48B5-4476-9D8A-2746C7DA1701}"/>
                </a:ext>
              </a:extLst>
            </p:cNvPr>
            <p:cNvSpPr txBox="1">
              <a:spLocks noChangeArrowheads="1"/>
            </p:cNvSpPr>
            <p:nvPr/>
          </p:nvSpPr>
          <p:spPr bwMode="auto">
            <a:xfrm>
              <a:off x="1981200" y="1066800"/>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(I)</a:t>
              </a:r>
            </a:p>
          </p:txBody>
        </p:sp>
        <p:sp>
          <p:nvSpPr>
            <p:cNvPr id="54422" name="TextBox 22">
              <a:extLst>
                <a:ext uri="{FF2B5EF4-FFF2-40B4-BE49-F238E27FC236}">
                  <a16:creationId xmlns:a16="http://schemas.microsoft.com/office/drawing/2014/main" id="{934386E8-7D21-4692-8C44-9845BF62B247}"/>
                </a:ext>
              </a:extLst>
            </p:cNvPr>
            <p:cNvSpPr txBox="1">
              <a:spLocks noChangeArrowheads="1"/>
            </p:cNvSpPr>
            <p:nvPr/>
          </p:nvSpPr>
          <p:spPr bwMode="auto">
            <a:xfrm>
              <a:off x="1066800" y="1600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(I)</a:t>
              </a:r>
            </a:p>
          </p:txBody>
        </p:sp>
        <p:sp>
          <p:nvSpPr>
            <p:cNvPr id="54423" name="TextBox 23">
              <a:extLst>
                <a:ext uri="{FF2B5EF4-FFF2-40B4-BE49-F238E27FC236}">
                  <a16:creationId xmlns:a16="http://schemas.microsoft.com/office/drawing/2014/main" id="{77DCD56C-4EE7-4F67-9E9E-5ACDF45B9A65}"/>
                </a:ext>
              </a:extLst>
            </p:cNvPr>
            <p:cNvSpPr txBox="1">
              <a:spLocks noChangeArrowheads="1"/>
            </p:cNvSpPr>
            <p:nvPr/>
          </p:nvSpPr>
          <p:spPr bwMode="auto">
            <a:xfrm>
              <a:off x="2971800" y="16002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(I)</a:t>
              </a:r>
            </a:p>
          </p:txBody>
        </p:sp>
        <p:sp>
          <p:nvSpPr>
            <p:cNvPr id="54424" name="TextBox 24">
              <a:extLst>
                <a:ext uri="{FF2B5EF4-FFF2-40B4-BE49-F238E27FC236}">
                  <a16:creationId xmlns:a16="http://schemas.microsoft.com/office/drawing/2014/main" id="{FCA26C97-9E9E-4788-9882-80E62795E943}"/>
                </a:ext>
              </a:extLst>
            </p:cNvPr>
            <p:cNvSpPr txBox="1">
              <a:spLocks noChangeArrowheads="1"/>
            </p:cNvSpPr>
            <p:nvPr/>
          </p:nvSpPr>
          <p:spPr bwMode="auto">
            <a:xfrm>
              <a:off x="1981200" y="4572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2K/ft</a:t>
              </a:r>
            </a:p>
          </p:txBody>
        </p:sp>
        <p:cxnSp>
          <p:nvCxnSpPr>
            <p:cNvPr id="26" name="Straight Connector 25">
              <a:extLst>
                <a:ext uri="{FF2B5EF4-FFF2-40B4-BE49-F238E27FC236}">
                  <a16:creationId xmlns:a16="http://schemas.microsoft.com/office/drawing/2014/main" id="{304CFC73-389B-4E10-8A0B-9B22C267E95C}"/>
                </a:ext>
              </a:extLst>
            </p:cNvPr>
            <p:cNvCxnSpPr/>
            <p:nvPr/>
          </p:nvCxnSpPr>
          <p:spPr>
            <a:xfrm rot="5400000">
              <a:off x="1028853" y="1790421"/>
              <a:ext cx="1447497" cy="3175"/>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4426" name="TextBox 26">
              <a:extLst>
                <a:ext uri="{FF2B5EF4-FFF2-40B4-BE49-F238E27FC236}">
                  <a16:creationId xmlns:a16="http://schemas.microsoft.com/office/drawing/2014/main" id="{24210308-9636-4056-A8DB-48D3199DBF8D}"/>
                </a:ext>
              </a:extLst>
            </p:cNvPr>
            <p:cNvSpPr txBox="1">
              <a:spLocks noChangeArrowheads="1"/>
            </p:cNvSpPr>
            <p:nvPr/>
          </p:nvSpPr>
          <p:spPr bwMode="auto">
            <a:xfrm>
              <a:off x="1752600" y="1676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20ft</a:t>
              </a:r>
            </a:p>
          </p:txBody>
        </p:sp>
        <p:cxnSp>
          <p:nvCxnSpPr>
            <p:cNvPr id="28" name="Straight Connector 27">
              <a:extLst>
                <a:ext uri="{FF2B5EF4-FFF2-40B4-BE49-F238E27FC236}">
                  <a16:creationId xmlns:a16="http://schemas.microsoft.com/office/drawing/2014/main" id="{F5022895-39AE-4211-AE9A-361608FFC306}"/>
                </a:ext>
              </a:extLst>
            </p:cNvPr>
            <p:cNvCxnSpPr/>
            <p:nvPr/>
          </p:nvCxnSpPr>
          <p:spPr>
            <a:xfrm>
              <a:off x="838200" y="2742721"/>
              <a:ext cx="2971800" cy="1588"/>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4428" name="TextBox 28">
              <a:extLst>
                <a:ext uri="{FF2B5EF4-FFF2-40B4-BE49-F238E27FC236}">
                  <a16:creationId xmlns:a16="http://schemas.microsoft.com/office/drawing/2014/main" id="{A64D14FF-3F21-4B1A-810B-5E05213D5940}"/>
                </a:ext>
              </a:extLst>
            </p:cNvPr>
            <p:cNvSpPr txBox="1">
              <a:spLocks noChangeArrowheads="1"/>
            </p:cNvSpPr>
            <p:nvPr/>
          </p:nvSpPr>
          <p:spPr bwMode="auto">
            <a:xfrm>
              <a:off x="1981200" y="2438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20ft</a:t>
              </a:r>
            </a:p>
          </p:txBody>
        </p:sp>
        <p:cxnSp>
          <p:nvCxnSpPr>
            <p:cNvPr id="30" name="Straight Connector 29">
              <a:extLst>
                <a:ext uri="{FF2B5EF4-FFF2-40B4-BE49-F238E27FC236}">
                  <a16:creationId xmlns:a16="http://schemas.microsoft.com/office/drawing/2014/main" id="{EF587C7D-62B7-49EB-B95B-4800AAF499AA}"/>
                </a:ext>
              </a:extLst>
            </p:cNvPr>
            <p:cNvCxnSpPr/>
            <p:nvPr/>
          </p:nvCxnSpPr>
          <p:spPr>
            <a:xfrm>
              <a:off x="1641475" y="2514169"/>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0ADDA0-A672-4445-8771-B4745878E255}"/>
                </a:ext>
              </a:extLst>
            </p:cNvPr>
            <p:cNvCxnSpPr/>
            <p:nvPr/>
          </p:nvCxnSpPr>
          <p:spPr>
            <a:xfrm rot="5400000">
              <a:off x="1295417" y="2742721"/>
              <a:ext cx="152368"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C1BEA41-6EDD-407E-838C-D4F01344AFB5}"/>
                </a:ext>
              </a:extLst>
            </p:cNvPr>
            <p:cNvCxnSpPr/>
            <p:nvPr/>
          </p:nvCxnSpPr>
          <p:spPr>
            <a:xfrm rot="5400000">
              <a:off x="2895617" y="2742721"/>
              <a:ext cx="152368" cy="3175"/>
            </a:xfrm>
            <a:prstGeom prst="line">
              <a:avLst/>
            </a:prstGeom>
          </p:spPr>
          <p:style>
            <a:lnRef idx="1">
              <a:schemeClr val="accent1"/>
            </a:lnRef>
            <a:fillRef idx="0">
              <a:schemeClr val="accent1"/>
            </a:fillRef>
            <a:effectRef idx="0">
              <a:schemeClr val="accent1"/>
            </a:effectRef>
            <a:fontRef idx="minor">
              <a:schemeClr val="tx1"/>
            </a:fontRef>
          </p:style>
        </p:cxnSp>
        <p:sp>
          <p:nvSpPr>
            <p:cNvPr id="54432" name="AutoShape 2">
              <a:extLst>
                <a:ext uri="{FF2B5EF4-FFF2-40B4-BE49-F238E27FC236}">
                  <a16:creationId xmlns:a16="http://schemas.microsoft.com/office/drawing/2014/main" id="{A386499C-FEE3-4C84-94D4-C2A6CD947B0A}"/>
                </a:ext>
              </a:extLst>
            </p:cNvPr>
            <p:cNvSpPr>
              <a:spLocks noChangeArrowheads="1"/>
            </p:cNvSpPr>
            <p:nvPr/>
          </p:nvSpPr>
          <p:spPr bwMode="auto">
            <a:xfrm>
              <a:off x="3698585" y="2514600"/>
              <a:ext cx="222250" cy="117475"/>
            </a:xfrm>
            <a:prstGeom prst="triangle">
              <a:avLst>
                <a:gd name="adj" fmla="val 50000"/>
              </a:avLst>
            </a:prstGeom>
            <a:solidFill>
              <a:srgbClr val="FFFF00"/>
            </a:solidFill>
            <a:ln w="2857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cxnSp>
          <p:nvCxnSpPr>
            <p:cNvPr id="43" name="Straight Connector 42">
              <a:extLst>
                <a:ext uri="{FF2B5EF4-FFF2-40B4-BE49-F238E27FC236}">
                  <a16:creationId xmlns:a16="http://schemas.microsoft.com/office/drawing/2014/main" id="{DA80F907-E2D6-4ABB-AA8B-C230B2375D23}"/>
                </a:ext>
              </a:extLst>
            </p:cNvPr>
            <p:cNvCxnSpPr/>
            <p:nvPr/>
          </p:nvCxnSpPr>
          <p:spPr>
            <a:xfrm rot="5400000">
              <a:off x="723925" y="2780813"/>
              <a:ext cx="228552"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9C66E97-42E8-4A64-9A37-1E20F06352AC}"/>
                </a:ext>
              </a:extLst>
            </p:cNvPr>
            <p:cNvCxnSpPr/>
            <p:nvPr/>
          </p:nvCxnSpPr>
          <p:spPr>
            <a:xfrm rot="5400000">
              <a:off x="3695725" y="2780813"/>
              <a:ext cx="228552" cy="3175"/>
            </a:xfrm>
            <a:prstGeom prst="line">
              <a:avLst/>
            </a:prstGeom>
          </p:spPr>
          <p:style>
            <a:lnRef idx="1">
              <a:schemeClr val="accent1"/>
            </a:lnRef>
            <a:fillRef idx="0">
              <a:schemeClr val="accent1"/>
            </a:fillRef>
            <a:effectRef idx="0">
              <a:schemeClr val="accent1"/>
            </a:effectRef>
            <a:fontRef idx="minor">
              <a:schemeClr val="tx1"/>
            </a:fontRef>
          </p:style>
        </p:cxnSp>
        <p:sp>
          <p:nvSpPr>
            <p:cNvPr id="54435" name="TextBox 47">
              <a:extLst>
                <a:ext uri="{FF2B5EF4-FFF2-40B4-BE49-F238E27FC236}">
                  <a16:creationId xmlns:a16="http://schemas.microsoft.com/office/drawing/2014/main" id="{F6A2D6FC-3EDF-4673-9CE7-D04356076740}"/>
                </a:ext>
              </a:extLst>
            </p:cNvPr>
            <p:cNvSpPr txBox="1">
              <a:spLocks noChangeArrowheads="1"/>
            </p:cNvSpPr>
            <p:nvPr/>
          </p:nvSpPr>
          <p:spPr bwMode="auto">
            <a:xfrm>
              <a:off x="3200400" y="26670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15ft</a:t>
              </a:r>
            </a:p>
          </p:txBody>
        </p:sp>
        <p:sp>
          <p:nvSpPr>
            <p:cNvPr id="54436" name="TextBox 48">
              <a:extLst>
                <a:ext uri="{FF2B5EF4-FFF2-40B4-BE49-F238E27FC236}">
                  <a16:creationId xmlns:a16="http://schemas.microsoft.com/office/drawing/2014/main" id="{1318B82C-FA60-44B0-B187-CA60BFFC8164}"/>
                </a:ext>
              </a:extLst>
            </p:cNvPr>
            <p:cNvSpPr txBox="1">
              <a:spLocks noChangeArrowheads="1"/>
            </p:cNvSpPr>
            <p:nvPr/>
          </p:nvSpPr>
          <p:spPr bwMode="auto">
            <a:xfrm>
              <a:off x="914400" y="27432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10ft</a:t>
              </a:r>
            </a:p>
          </p:txBody>
        </p:sp>
        <p:sp>
          <p:nvSpPr>
            <p:cNvPr id="54437" name="Freeform 20">
              <a:extLst>
                <a:ext uri="{FF2B5EF4-FFF2-40B4-BE49-F238E27FC236}">
                  <a16:creationId xmlns:a16="http://schemas.microsoft.com/office/drawing/2014/main" id="{065D950C-4E84-4C6B-9DE0-A78D3212BDC3}"/>
                </a:ext>
              </a:extLst>
            </p:cNvPr>
            <p:cNvSpPr>
              <a:spLocks/>
            </p:cNvSpPr>
            <p:nvPr/>
          </p:nvSpPr>
          <p:spPr bwMode="auto">
            <a:xfrm>
              <a:off x="1371600" y="867228"/>
              <a:ext cx="405296" cy="188918"/>
            </a:xfrm>
            <a:custGeom>
              <a:avLst/>
              <a:gdLst>
                <a:gd name="T0" fmla="*/ 0 w 636"/>
                <a:gd name="T1" fmla="*/ 188918 h 304"/>
                <a:gd name="T2" fmla="*/ 191815 w 636"/>
                <a:gd name="T3" fmla="*/ 1864 h 304"/>
                <a:gd name="T4" fmla="*/ 405296 w 636"/>
                <a:gd name="T5" fmla="*/ 178975 h 304"/>
                <a:gd name="T6" fmla="*/ 0 60000 65536"/>
                <a:gd name="T7" fmla="*/ 0 60000 65536"/>
                <a:gd name="T8" fmla="*/ 0 60000 65536"/>
                <a:gd name="T9" fmla="*/ 0 w 636"/>
                <a:gd name="T10" fmla="*/ 0 h 304"/>
                <a:gd name="T11" fmla="*/ 636 w 636"/>
                <a:gd name="T12" fmla="*/ 304 h 304"/>
              </a:gdLst>
              <a:ahLst/>
              <a:cxnLst>
                <a:cxn ang="T6">
                  <a:pos x="T0" y="T1"/>
                </a:cxn>
                <a:cxn ang="T7">
                  <a:pos x="T2" y="T3"/>
                </a:cxn>
                <a:cxn ang="T8">
                  <a:pos x="T4" y="T5"/>
                </a:cxn>
              </a:cxnLst>
              <a:rect l="T9" t="T10" r="T11" b="T12"/>
              <a:pathLst>
                <a:path w="636" h="304">
                  <a:moveTo>
                    <a:pt x="0" y="304"/>
                  </a:moveTo>
                  <a:cubicBezTo>
                    <a:pt x="97" y="155"/>
                    <a:pt x="195" y="6"/>
                    <a:pt x="301" y="3"/>
                  </a:cubicBezTo>
                  <a:cubicBezTo>
                    <a:pt x="407" y="0"/>
                    <a:pt x="580" y="241"/>
                    <a:pt x="636" y="288"/>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4438" name="Freeform 20">
              <a:extLst>
                <a:ext uri="{FF2B5EF4-FFF2-40B4-BE49-F238E27FC236}">
                  <a16:creationId xmlns:a16="http://schemas.microsoft.com/office/drawing/2014/main" id="{854A3BAC-41AF-4084-8C0B-4D5B6A0F7532}"/>
                </a:ext>
              </a:extLst>
            </p:cNvPr>
            <p:cNvSpPr>
              <a:spLocks/>
            </p:cNvSpPr>
            <p:nvPr/>
          </p:nvSpPr>
          <p:spPr bwMode="auto">
            <a:xfrm>
              <a:off x="1752600" y="867228"/>
              <a:ext cx="405296" cy="188918"/>
            </a:xfrm>
            <a:custGeom>
              <a:avLst/>
              <a:gdLst>
                <a:gd name="T0" fmla="*/ 0 w 636"/>
                <a:gd name="T1" fmla="*/ 188918 h 304"/>
                <a:gd name="T2" fmla="*/ 191815 w 636"/>
                <a:gd name="T3" fmla="*/ 1864 h 304"/>
                <a:gd name="T4" fmla="*/ 405296 w 636"/>
                <a:gd name="T5" fmla="*/ 178975 h 304"/>
                <a:gd name="T6" fmla="*/ 0 60000 65536"/>
                <a:gd name="T7" fmla="*/ 0 60000 65536"/>
                <a:gd name="T8" fmla="*/ 0 60000 65536"/>
                <a:gd name="T9" fmla="*/ 0 w 636"/>
                <a:gd name="T10" fmla="*/ 0 h 304"/>
                <a:gd name="T11" fmla="*/ 636 w 636"/>
                <a:gd name="T12" fmla="*/ 304 h 304"/>
              </a:gdLst>
              <a:ahLst/>
              <a:cxnLst>
                <a:cxn ang="T6">
                  <a:pos x="T0" y="T1"/>
                </a:cxn>
                <a:cxn ang="T7">
                  <a:pos x="T2" y="T3"/>
                </a:cxn>
                <a:cxn ang="T8">
                  <a:pos x="T4" y="T5"/>
                </a:cxn>
              </a:cxnLst>
              <a:rect l="T9" t="T10" r="T11" b="T12"/>
              <a:pathLst>
                <a:path w="636" h="304">
                  <a:moveTo>
                    <a:pt x="0" y="304"/>
                  </a:moveTo>
                  <a:cubicBezTo>
                    <a:pt x="97" y="155"/>
                    <a:pt x="195" y="6"/>
                    <a:pt x="301" y="3"/>
                  </a:cubicBezTo>
                  <a:cubicBezTo>
                    <a:pt x="407" y="0"/>
                    <a:pt x="580" y="241"/>
                    <a:pt x="636" y="288"/>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4439" name="Freeform 20">
              <a:extLst>
                <a:ext uri="{FF2B5EF4-FFF2-40B4-BE49-F238E27FC236}">
                  <a16:creationId xmlns:a16="http://schemas.microsoft.com/office/drawing/2014/main" id="{E54B790A-B6A0-404D-99DA-81075295C187}"/>
                </a:ext>
              </a:extLst>
            </p:cNvPr>
            <p:cNvSpPr>
              <a:spLocks/>
            </p:cNvSpPr>
            <p:nvPr/>
          </p:nvSpPr>
          <p:spPr bwMode="auto">
            <a:xfrm>
              <a:off x="2133600" y="867228"/>
              <a:ext cx="405296" cy="188918"/>
            </a:xfrm>
            <a:custGeom>
              <a:avLst/>
              <a:gdLst>
                <a:gd name="T0" fmla="*/ 0 w 636"/>
                <a:gd name="T1" fmla="*/ 188918 h 304"/>
                <a:gd name="T2" fmla="*/ 191815 w 636"/>
                <a:gd name="T3" fmla="*/ 1864 h 304"/>
                <a:gd name="T4" fmla="*/ 405296 w 636"/>
                <a:gd name="T5" fmla="*/ 178975 h 304"/>
                <a:gd name="T6" fmla="*/ 0 60000 65536"/>
                <a:gd name="T7" fmla="*/ 0 60000 65536"/>
                <a:gd name="T8" fmla="*/ 0 60000 65536"/>
                <a:gd name="T9" fmla="*/ 0 w 636"/>
                <a:gd name="T10" fmla="*/ 0 h 304"/>
                <a:gd name="T11" fmla="*/ 636 w 636"/>
                <a:gd name="T12" fmla="*/ 304 h 304"/>
              </a:gdLst>
              <a:ahLst/>
              <a:cxnLst>
                <a:cxn ang="T6">
                  <a:pos x="T0" y="T1"/>
                </a:cxn>
                <a:cxn ang="T7">
                  <a:pos x="T2" y="T3"/>
                </a:cxn>
                <a:cxn ang="T8">
                  <a:pos x="T4" y="T5"/>
                </a:cxn>
              </a:cxnLst>
              <a:rect l="T9" t="T10" r="T11" b="T12"/>
              <a:pathLst>
                <a:path w="636" h="304">
                  <a:moveTo>
                    <a:pt x="0" y="304"/>
                  </a:moveTo>
                  <a:cubicBezTo>
                    <a:pt x="97" y="155"/>
                    <a:pt x="195" y="6"/>
                    <a:pt x="301" y="3"/>
                  </a:cubicBezTo>
                  <a:cubicBezTo>
                    <a:pt x="407" y="0"/>
                    <a:pt x="580" y="241"/>
                    <a:pt x="636" y="288"/>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4440" name="Freeform 20">
              <a:extLst>
                <a:ext uri="{FF2B5EF4-FFF2-40B4-BE49-F238E27FC236}">
                  <a16:creationId xmlns:a16="http://schemas.microsoft.com/office/drawing/2014/main" id="{BEB14C4F-4530-454C-A781-9349AE0C29FC}"/>
                </a:ext>
              </a:extLst>
            </p:cNvPr>
            <p:cNvSpPr>
              <a:spLocks/>
            </p:cNvSpPr>
            <p:nvPr/>
          </p:nvSpPr>
          <p:spPr bwMode="auto">
            <a:xfrm>
              <a:off x="2543628" y="867228"/>
              <a:ext cx="405296" cy="188918"/>
            </a:xfrm>
            <a:custGeom>
              <a:avLst/>
              <a:gdLst>
                <a:gd name="T0" fmla="*/ 0 w 636"/>
                <a:gd name="T1" fmla="*/ 188918 h 304"/>
                <a:gd name="T2" fmla="*/ 191815 w 636"/>
                <a:gd name="T3" fmla="*/ 1864 h 304"/>
                <a:gd name="T4" fmla="*/ 405296 w 636"/>
                <a:gd name="T5" fmla="*/ 178975 h 304"/>
                <a:gd name="T6" fmla="*/ 0 60000 65536"/>
                <a:gd name="T7" fmla="*/ 0 60000 65536"/>
                <a:gd name="T8" fmla="*/ 0 60000 65536"/>
                <a:gd name="T9" fmla="*/ 0 w 636"/>
                <a:gd name="T10" fmla="*/ 0 h 304"/>
                <a:gd name="T11" fmla="*/ 636 w 636"/>
                <a:gd name="T12" fmla="*/ 304 h 304"/>
              </a:gdLst>
              <a:ahLst/>
              <a:cxnLst>
                <a:cxn ang="T6">
                  <a:pos x="T0" y="T1"/>
                </a:cxn>
                <a:cxn ang="T7">
                  <a:pos x="T2" y="T3"/>
                </a:cxn>
                <a:cxn ang="T8">
                  <a:pos x="T4" y="T5"/>
                </a:cxn>
              </a:cxnLst>
              <a:rect l="T9" t="T10" r="T11" b="T12"/>
              <a:pathLst>
                <a:path w="636" h="304">
                  <a:moveTo>
                    <a:pt x="0" y="304"/>
                  </a:moveTo>
                  <a:cubicBezTo>
                    <a:pt x="97" y="155"/>
                    <a:pt x="195" y="6"/>
                    <a:pt x="301" y="3"/>
                  </a:cubicBezTo>
                  <a:cubicBezTo>
                    <a:pt x="407" y="0"/>
                    <a:pt x="580" y="241"/>
                    <a:pt x="636" y="288"/>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7" name="Freeform 56">
              <a:extLst>
                <a:ext uri="{FF2B5EF4-FFF2-40B4-BE49-F238E27FC236}">
                  <a16:creationId xmlns:a16="http://schemas.microsoft.com/office/drawing/2014/main" id="{7B1BEB18-6B0F-4A2C-B01D-279276B9752D}"/>
                </a:ext>
              </a:extLst>
            </p:cNvPr>
            <p:cNvSpPr/>
            <p:nvPr/>
          </p:nvSpPr>
          <p:spPr>
            <a:xfrm>
              <a:off x="1635125" y="568302"/>
              <a:ext cx="428625" cy="304736"/>
            </a:xfrm>
            <a:custGeom>
              <a:avLst/>
              <a:gdLst>
                <a:gd name="connsiteX0" fmla="*/ 0 w 429491"/>
                <a:gd name="connsiteY0" fmla="*/ 304799 h 304799"/>
                <a:gd name="connsiteX1" fmla="*/ 110837 w 429491"/>
                <a:gd name="connsiteY1" fmla="*/ 41563 h 304799"/>
                <a:gd name="connsiteX2" fmla="*/ 429491 w 429491"/>
                <a:gd name="connsiteY2" fmla="*/ 55418 h 304799"/>
                <a:gd name="connsiteX3" fmla="*/ 429491 w 429491"/>
                <a:gd name="connsiteY3" fmla="*/ 55418 h 304799"/>
              </a:gdLst>
              <a:ahLst/>
              <a:cxnLst>
                <a:cxn ang="0">
                  <a:pos x="connsiteX0" y="connsiteY0"/>
                </a:cxn>
                <a:cxn ang="0">
                  <a:pos x="connsiteX1" y="connsiteY1"/>
                </a:cxn>
                <a:cxn ang="0">
                  <a:pos x="connsiteX2" y="connsiteY2"/>
                </a:cxn>
                <a:cxn ang="0">
                  <a:pos x="connsiteX3" y="connsiteY3"/>
                </a:cxn>
              </a:cxnLst>
              <a:rect l="l" t="t" r="r" b="b"/>
              <a:pathLst>
                <a:path w="429491" h="304799">
                  <a:moveTo>
                    <a:pt x="0" y="304799"/>
                  </a:moveTo>
                  <a:cubicBezTo>
                    <a:pt x="19627" y="193963"/>
                    <a:pt x="39255" y="83127"/>
                    <a:pt x="110837" y="41563"/>
                  </a:cubicBezTo>
                  <a:cubicBezTo>
                    <a:pt x="182419" y="0"/>
                    <a:pt x="429491" y="55418"/>
                    <a:pt x="429491" y="55418"/>
                  </a:cubicBezTo>
                  <a:lnTo>
                    <a:pt x="429491" y="55418"/>
                  </a:lnTo>
                </a:path>
              </a:pathLst>
            </a:cu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aphicFrame>
        <p:nvGraphicFramePr>
          <p:cNvPr id="40" name="Table 39">
            <a:extLst>
              <a:ext uri="{FF2B5EF4-FFF2-40B4-BE49-F238E27FC236}">
                <a16:creationId xmlns:a16="http://schemas.microsoft.com/office/drawing/2014/main" id="{42E01DAA-DC8F-4CD6-9B0F-787A865D4207}"/>
              </a:ext>
            </a:extLst>
          </p:cNvPr>
          <p:cNvGraphicFramePr>
            <a:graphicFrameLocks noGrp="1"/>
          </p:cNvGraphicFramePr>
          <p:nvPr/>
        </p:nvGraphicFramePr>
        <p:xfrm>
          <a:off x="2971800" y="2819400"/>
          <a:ext cx="5283200" cy="741363"/>
        </p:xfrm>
        <a:graphic>
          <a:graphicData uri="http://schemas.openxmlformats.org/drawingml/2006/table">
            <a:tbl>
              <a:tblPr firstRow="1" bandRow="1">
                <a:tableStyleId>{5940675A-B579-460E-94D1-54222C63F5DA}</a:tableStyleId>
              </a:tblPr>
              <a:tblGrid>
                <a:gridCol w="5080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tblGrid>
              <a:tr h="370682">
                <a:tc>
                  <a:txBody>
                    <a:bodyPr/>
                    <a:lstStyle/>
                    <a:p>
                      <a:pPr marL="0"/>
                      <a:endParaRPr lang="en-US" sz="1600" spc="-150" dirty="0"/>
                    </a:p>
                  </a:txBody>
                  <a:tcPr marT="45700" marB="45700"/>
                </a:tc>
                <a:tc>
                  <a:txBody>
                    <a:bodyPr/>
                    <a:lstStyle/>
                    <a:p>
                      <a:pPr marL="0"/>
                      <a:r>
                        <a:rPr lang="en-US" sz="1600" spc="-150" dirty="0"/>
                        <a:t>Joint</a:t>
                      </a:r>
                    </a:p>
                  </a:txBody>
                  <a:tcPr marT="45700" marB="45700"/>
                </a:tc>
                <a:tc>
                  <a:txBody>
                    <a:bodyPr/>
                    <a:lstStyle/>
                    <a:p>
                      <a:pPr marL="0" algn="ctr"/>
                      <a:r>
                        <a:rPr lang="en-US" sz="1600" spc="-150" dirty="0"/>
                        <a:t>A</a:t>
                      </a:r>
                    </a:p>
                  </a:txBody>
                  <a:tcPr marT="45700" marB="45700"/>
                </a:tc>
                <a:tc gridSpan="2">
                  <a:txBody>
                    <a:bodyPr/>
                    <a:lstStyle/>
                    <a:p>
                      <a:pPr marL="0" algn="ctr"/>
                      <a:r>
                        <a:rPr lang="en-US" sz="1600" spc="-150" dirty="0"/>
                        <a:t>B</a:t>
                      </a:r>
                    </a:p>
                  </a:txBody>
                  <a:tcPr marT="45700" marB="45700"/>
                </a:tc>
                <a:tc hMerge="1">
                  <a:txBody>
                    <a:bodyPr/>
                    <a:lstStyle/>
                    <a:p>
                      <a:pPr marL="0" algn="ctr"/>
                      <a:endParaRPr lang="en-US" sz="1200" dirty="0"/>
                    </a:p>
                  </a:txBody>
                  <a:tcPr/>
                </a:tc>
                <a:tc gridSpan="2">
                  <a:txBody>
                    <a:bodyPr/>
                    <a:lstStyle/>
                    <a:p>
                      <a:pPr marL="0" algn="ctr"/>
                      <a:r>
                        <a:rPr lang="en-US" sz="1600" spc="-150" dirty="0"/>
                        <a:t>C</a:t>
                      </a:r>
                    </a:p>
                  </a:txBody>
                  <a:tcPr marT="45700" marB="45700"/>
                </a:tc>
                <a:tc hMerge="1">
                  <a:txBody>
                    <a:bodyPr/>
                    <a:lstStyle/>
                    <a:p>
                      <a:pPr marL="0" algn="ctr"/>
                      <a:endParaRPr lang="en-US" sz="1200" dirty="0"/>
                    </a:p>
                  </a:txBody>
                  <a:tcPr/>
                </a:tc>
                <a:tc>
                  <a:txBody>
                    <a:bodyPr/>
                    <a:lstStyle/>
                    <a:p>
                      <a:pPr marL="0" algn="ctr"/>
                      <a:r>
                        <a:rPr lang="en-US" sz="1600" spc="-150" dirty="0"/>
                        <a:t>D</a:t>
                      </a:r>
                    </a:p>
                  </a:txBody>
                  <a:tcPr marT="45700" marB="45700"/>
                </a:tc>
                <a:extLst>
                  <a:ext uri="{0D108BD9-81ED-4DB2-BD59-A6C34878D82A}">
                    <a16:rowId xmlns:a16="http://schemas.microsoft.com/office/drawing/2014/main" val="10000"/>
                  </a:ext>
                </a:extLst>
              </a:tr>
              <a:tr h="370682">
                <a:tc>
                  <a:txBody>
                    <a:bodyPr/>
                    <a:lstStyle/>
                    <a:p>
                      <a:endParaRPr lang="en-US" sz="1600" spc="-150" dirty="0"/>
                    </a:p>
                  </a:txBody>
                  <a:tcPr marT="45700" marB="45700"/>
                </a:tc>
                <a:tc>
                  <a:txBody>
                    <a:bodyPr/>
                    <a:lstStyle/>
                    <a:p>
                      <a:pPr lvl="0" algn="l"/>
                      <a:r>
                        <a:rPr lang="en-US" sz="1600" b="1" spc="-150" dirty="0">
                          <a:solidFill>
                            <a:srgbClr val="FF0000"/>
                          </a:solidFill>
                        </a:rPr>
                        <a:t>Member</a:t>
                      </a:r>
                    </a:p>
                  </a:txBody>
                  <a:tcPr marT="45700" marB="45700"/>
                </a:tc>
                <a:tc>
                  <a:txBody>
                    <a:bodyPr/>
                    <a:lstStyle/>
                    <a:p>
                      <a:pPr algn="ctr"/>
                      <a:r>
                        <a:rPr lang="en-US" sz="1600" b="1" spc="-150" dirty="0">
                          <a:solidFill>
                            <a:srgbClr val="FF0000"/>
                          </a:solidFill>
                        </a:rPr>
                        <a:t>AB</a:t>
                      </a:r>
                    </a:p>
                  </a:txBody>
                  <a:tcPr marT="45700" marB="45700"/>
                </a:tc>
                <a:tc>
                  <a:txBody>
                    <a:bodyPr/>
                    <a:lstStyle/>
                    <a:p>
                      <a:pPr algn="ctr"/>
                      <a:r>
                        <a:rPr lang="en-US" sz="1600" b="1" spc="-150" dirty="0">
                          <a:solidFill>
                            <a:srgbClr val="FF0000"/>
                          </a:solidFill>
                        </a:rPr>
                        <a:t>BA</a:t>
                      </a:r>
                    </a:p>
                  </a:txBody>
                  <a:tcPr marT="45700" marB="45700"/>
                </a:tc>
                <a:tc>
                  <a:txBody>
                    <a:bodyPr/>
                    <a:lstStyle/>
                    <a:p>
                      <a:pPr algn="ctr"/>
                      <a:r>
                        <a:rPr lang="en-US" sz="1600" b="1" spc="-150" dirty="0">
                          <a:solidFill>
                            <a:srgbClr val="FF0000"/>
                          </a:solidFill>
                        </a:rPr>
                        <a:t>BC</a:t>
                      </a:r>
                    </a:p>
                  </a:txBody>
                  <a:tcPr marT="45700" marB="45700"/>
                </a:tc>
                <a:tc>
                  <a:txBody>
                    <a:bodyPr/>
                    <a:lstStyle/>
                    <a:p>
                      <a:pPr algn="ctr"/>
                      <a:r>
                        <a:rPr lang="en-US" sz="1600" b="1" spc="-150" dirty="0">
                          <a:solidFill>
                            <a:srgbClr val="FF0000"/>
                          </a:solidFill>
                        </a:rPr>
                        <a:t>CB</a:t>
                      </a:r>
                    </a:p>
                  </a:txBody>
                  <a:tcPr marT="45700" marB="45700"/>
                </a:tc>
                <a:tc>
                  <a:txBody>
                    <a:bodyPr/>
                    <a:lstStyle/>
                    <a:p>
                      <a:pPr algn="ctr"/>
                      <a:r>
                        <a:rPr lang="en-US" sz="1600" b="1" spc="-150" dirty="0">
                          <a:solidFill>
                            <a:srgbClr val="FF0000"/>
                          </a:solidFill>
                        </a:rPr>
                        <a:t>CD</a:t>
                      </a:r>
                    </a:p>
                  </a:txBody>
                  <a:tcPr marT="45700" marB="45700"/>
                </a:tc>
                <a:tc>
                  <a:txBody>
                    <a:bodyPr/>
                    <a:lstStyle/>
                    <a:p>
                      <a:pPr algn="ctr"/>
                      <a:r>
                        <a:rPr lang="en-US" sz="1600" b="1" spc="-150" dirty="0">
                          <a:solidFill>
                            <a:srgbClr val="FF0000"/>
                          </a:solidFill>
                        </a:rPr>
                        <a:t>DC</a:t>
                      </a:r>
                    </a:p>
                  </a:txBody>
                  <a:tcPr marT="45700" marB="45700"/>
                </a:tc>
                <a:extLst>
                  <a:ext uri="{0D108BD9-81ED-4DB2-BD59-A6C34878D82A}">
                    <a16:rowId xmlns:a16="http://schemas.microsoft.com/office/drawing/2014/main" val="10001"/>
                  </a:ext>
                </a:extLst>
              </a:tr>
            </a:tbl>
          </a:graphicData>
        </a:graphic>
      </p:graphicFrame>
      <p:graphicFrame>
        <p:nvGraphicFramePr>
          <p:cNvPr id="41" name="Table 40">
            <a:extLst>
              <a:ext uri="{FF2B5EF4-FFF2-40B4-BE49-F238E27FC236}">
                <a16:creationId xmlns:a16="http://schemas.microsoft.com/office/drawing/2014/main" id="{09A01C80-5B5E-4934-9E85-7C46BDF8D0FE}"/>
              </a:ext>
            </a:extLst>
          </p:cNvPr>
          <p:cNvGraphicFramePr>
            <a:graphicFrameLocks noGrp="1"/>
          </p:cNvGraphicFramePr>
          <p:nvPr/>
        </p:nvGraphicFramePr>
        <p:xfrm>
          <a:off x="2971800" y="3581400"/>
          <a:ext cx="5283200" cy="741363"/>
        </p:xfrm>
        <a:graphic>
          <a:graphicData uri="http://schemas.openxmlformats.org/drawingml/2006/table">
            <a:tbl>
              <a:tblPr firstRow="1" bandRow="1">
                <a:tableStyleId>{5940675A-B579-460E-94D1-54222C63F5DA}</a:tableStyleId>
              </a:tblPr>
              <a:tblGrid>
                <a:gridCol w="5080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tblGrid>
              <a:tr h="370682">
                <a:tc>
                  <a:txBody>
                    <a:bodyPr/>
                    <a:lstStyle/>
                    <a:p>
                      <a:pPr algn="ctr"/>
                      <a:endParaRPr lang="en-US" sz="1200" dirty="0"/>
                    </a:p>
                  </a:txBody>
                  <a:tcPr marT="45700" marB="45700" anchor="ctr"/>
                </a:tc>
                <a:tc>
                  <a:txBody>
                    <a:bodyPr/>
                    <a:lstStyle/>
                    <a:p>
                      <a:pPr algn="ctr"/>
                      <a:r>
                        <a:rPr lang="en-US" sz="1400" b="1" dirty="0"/>
                        <a:t>K</a:t>
                      </a:r>
                    </a:p>
                  </a:txBody>
                  <a:tcPr marT="45700" marB="45700" anchor="ctr"/>
                </a:tc>
                <a:tc>
                  <a:txBody>
                    <a:bodyPr/>
                    <a:lstStyle/>
                    <a:p>
                      <a:pPr algn="ctr"/>
                      <a:r>
                        <a:rPr lang="en-US" sz="1400" b="1" dirty="0"/>
                        <a:t>4.47</a:t>
                      </a:r>
                    </a:p>
                  </a:txBody>
                  <a:tcPr marT="45700" marB="45700" anchor="ctr"/>
                </a:tc>
                <a:tc>
                  <a:txBody>
                    <a:bodyPr/>
                    <a:lstStyle/>
                    <a:p>
                      <a:pPr algn="ctr"/>
                      <a:r>
                        <a:rPr lang="en-US" sz="1400" b="1" dirty="0"/>
                        <a:t>4.47</a:t>
                      </a:r>
                    </a:p>
                  </a:txBody>
                  <a:tcPr marT="45700" marB="45700" anchor="ctr"/>
                </a:tc>
                <a:tc>
                  <a:txBody>
                    <a:bodyPr/>
                    <a:lstStyle/>
                    <a:p>
                      <a:pPr algn="ctr"/>
                      <a:r>
                        <a:rPr lang="en-US" sz="1400" b="1" dirty="0"/>
                        <a:t>5</a:t>
                      </a:r>
                    </a:p>
                  </a:txBody>
                  <a:tcPr marT="45700" marB="45700" anchor="ctr"/>
                </a:tc>
                <a:tc>
                  <a:txBody>
                    <a:bodyPr/>
                    <a:lstStyle/>
                    <a:p>
                      <a:pPr algn="ctr"/>
                      <a:r>
                        <a:rPr lang="en-US" sz="1400" b="1" dirty="0"/>
                        <a:t>5</a:t>
                      </a:r>
                    </a:p>
                  </a:txBody>
                  <a:tcPr marT="45700" marB="45700" anchor="ctr"/>
                </a:tc>
                <a:tc>
                  <a:txBody>
                    <a:bodyPr/>
                    <a:lstStyle/>
                    <a:p>
                      <a:pPr algn="ctr"/>
                      <a:r>
                        <a:rPr lang="en-US" sz="1400" b="1" dirty="0"/>
                        <a:t>4</a:t>
                      </a:r>
                    </a:p>
                  </a:txBody>
                  <a:tcPr marT="45700" marB="45700" anchor="ctr"/>
                </a:tc>
                <a:tc>
                  <a:txBody>
                    <a:bodyPr/>
                    <a:lstStyle/>
                    <a:p>
                      <a:pPr algn="ctr"/>
                      <a:r>
                        <a:rPr lang="en-US" sz="1400" b="1" dirty="0"/>
                        <a:t>4</a:t>
                      </a:r>
                    </a:p>
                  </a:txBody>
                  <a:tcPr marT="45700" marB="45700" anchor="ctr"/>
                </a:tc>
                <a:extLst>
                  <a:ext uri="{0D108BD9-81ED-4DB2-BD59-A6C34878D82A}">
                    <a16:rowId xmlns:a16="http://schemas.microsoft.com/office/drawing/2014/main" val="10000"/>
                  </a:ext>
                </a:extLst>
              </a:tr>
              <a:tr h="370682">
                <a:tc>
                  <a:txBody>
                    <a:bodyPr/>
                    <a:lstStyle/>
                    <a:p>
                      <a:pPr algn="ctr"/>
                      <a:endParaRPr lang="en-US" sz="1200" dirty="0"/>
                    </a:p>
                  </a:txBody>
                  <a:tcPr marT="45700" marB="45700" anchor="ctr"/>
                </a:tc>
                <a:tc>
                  <a:txBody>
                    <a:bodyPr/>
                    <a:lstStyle/>
                    <a:p>
                      <a:pPr algn="ctr"/>
                      <a:r>
                        <a:rPr lang="en-US" sz="1400" b="1" dirty="0">
                          <a:solidFill>
                            <a:srgbClr val="FF0000"/>
                          </a:solidFill>
                        </a:rPr>
                        <a:t>D.F</a:t>
                      </a:r>
                    </a:p>
                  </a:txBody>
                  <a:tcPr marT="45700" marB="45700" anchor="ctr"/>
                </a:tc>
                <a:tc>
                  <a:txBody>
                    <a:bodyPr/>
                    <a:lstStyle/>
                    <a:p>
                      <a:pPr algn="ctr"/>
                      <a:r>
                        <a:rPr lang="en-US" sz="1400" b="1" dirty="0">
                          <a:solidFill>
                            <a:srgbClr val="FF0000"/>
                          </a:solidFill>
                        </a:rPr>
                        <a:t>------</a:t>
                      </a:r>
                    </a:p>
                  </a:txBody>
                  <a:tcPr marT="45700" marB="45700" anchor="ctr"/>
                </a:tc>
                <a:tc>
                  <a:txBody>
                    <a:bodyPr/>
                    <a:lstStyle/>
                    <a:p>
                      <a:pPr algn="ctr"/>
                      <a:r>
                        <a:rPr lang="en-US" sz="1400" b="1" dirty="0">
                          <a:solidFill>
                            <a:srgbClr val="FF0000"/>
                          </a:solidFill>
                        </a:rPr>
                        <a:t>0.47</a:t>
                      </a:r>
                    </a:p>
                  </a:txBody>
                  <a:tcPr marT="45700" marB="45700" anchor="ctr"/>
                </a:tc>
                <a:tc>
                  <a:txBody>
                    <a:bodyPr/>
                    <a:lstStyle/>
                    <a:p>
                      <a:pPr algn="ctr"/>
                      <a:r>
                        <a:rPr lang="en-US" sz="1400" b="1" dirty="0">
                          <a:solidFill>
                            <a:srgbClr val="FF0000"/>
                          </a:solidFill>
                        </a:rPr>
                        <a:t>0.53</a:t>
                      </a:r>
                    </a:p>
                  </a:txBody>
                  <a:tcPr marT="45700" marB="45700" anchor="ctr"/>
                </a:tc>
                <a:tc>
                  <a:txBody>
                    <a:bodyPr/>
                    <a:lstStyle/>
                    <a:p>
                      <a:pPr algn="ctr"/>
                      <a:r>
                        <a:rPr lang="en-US" sz="1400" b="1" dirty="0">
                          <a:solidFill>
                            <a:srgbClr val="FF0000"/>
                          </a:solidFill>
                        </a:rPr>
                        <a:t>0.56</a:t>
                      </a:r>
                    </a:p>
                  </a:txBody>
                  <a:tcPr marT="45700" marB="45700" anchor="ctr"/>
                </a:tc>
                <a:tc>
                  <a:txBody>
                    <a:bodyPr/>
                    <a:lstStyle/>
                    <a:p>
                      <a:pPr algn="ctr"/>
                      <a:r>
                        <a:rPr lang="en-US" sz="1400" b="1" dirty="0">
                          <a:solidFill>
                            <a:srgbClr val="FF0000"/>
                          </a:solidFill>
                        </a:rPr>
                        <a:t>0.44</a:t>
                      </a:r>
                    </a:p>
                  </a:txBody>
                  <a:tcPr marT="45700" marB="45700" anchor="ctr"/>
                </a:tc>
                <a:tc>
                  <a:txBody>
                    <a:bodyPr/>
                    <a:lstStyle/>
                    <a:p>
                      <a:pPr algn="ctr"/>
                      <a:r>
                        <a:rPr lang="en-US" sz="1400" b="1" dirty="0">
                          <a:solidFill>
                            <a:srgbClr val="FF0000"/>
                          </a:solidFill>
                        </a:rPr>
                        <a:t>1</a:t>
                      </a:r>
                    </a:p>
                  </a:txBody>
                  <a:tcPr marT="45700" marB="45700" anchor="ctr"/>
                </a:tc>
                <a:extLst>
                  <a:ext uri="{0D108BD9-81ED-4DB2-BD59-A6C34878D82A}">
                    <a16:rowId xmlns:a16="http://schemas.microsoft.com/office/drawing/2014/main" val="10001"/>
                  </a:ext>
                </a:extLst>
              </a:tr>
            </a:tbl>
          </a:graphicData>
        </a:graphic>
      </p:graphicFrame>
      <p:graphicFrame>
        <p:nvGraphicFramePr>
          <p:cNvPr id="42" name="Table 41">
            <a:extLst>
              <a:ext uri="{FF2B5EF4-FFF2-40B4-BE49-F238E27FC236}">
                <a16:creationId xmlns:a16="http://schemas.microsoft.com/office/drawing/2014/main" id="{A9C7C5DE-E5A3-46B9-B45D-756D3E9977DA}"/>
              </a:ext>
            </a:extLst>
          </p:cNvPr>
          <p:cNvGraphicFramePr>
            <a:graphicFrameLocks noGrp="1"/>
          </p:cNvGraphicFramePr>
          <p:nvPr/>
        </p:nvGraphicFramePr>
        <p:xfrm>
          <a:off x="2971800" y="4343400"/>
          <a:ext cx="5283200" cy="579438"/>
        </p:xfrm>
        <a:graphic>
          <a:graphicData uri="http://schemas.openxmlformats.org/drawingml/2006/table">
            <a:tbl>
              <a:tblPr firstRow="1" bandRow="1">
                <a:tableStyleId>{5940675A-B579-460E-94D1-54222C63F5DA}</a:tableStyleId>
              </a:tblPr>
              <a:tblGrid>
                <a:gridCol w="5080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tblGrid>
              <a:tr h="579438">
                <a:tc>
                  <a:txBody>
                    <a:bodyPr/>
                    <a:lstStyle/>
                    <a:p>
                      <a:r>
                        <a:rPr lang="en-US" sz="1600" b="1" spc="-150" dirty="0"/>
                        <a:t>1</a:t>
                      </a:r>
                      <a:r>
                        <a:rPr lang="en-US" sz="1600" b="1" spc="-150" baseline="30000" dirty="0"/>
                        <a:t>st</a:t>
                      </a:r>
                      <a:endParaRPr lang="en-US" sz="1600" b="1" spc="-150" dirty="0"/>
                    </a:p>
                    <a:p>
                      <a:r>
                        <a:rPr lang="en-US" sz="1600" b="1" spc="-150" dirty="0" err="1"/>
                        <a:t>Cyc</a:t>
                      </a:r>
                      <a:endParaRPr lang="en-US" sz="1600" b="1" spc="-150" dirty="0"/>
                    </a:p>
                  </a:txBody>
                  <a:tcPr marT="45745" marB="45745"/>
                </a:tc>
                <a:tc>
                  <a:txBody>
                    <a:bodyPr/>
                    <a:lstStyle/>
                    <a:p>
                      <a:r>
                        <a:rPr lang="en-US" sz="1600" b="1" spc="-150" dirty="0"/>
                        <a:t>FEM</a:t>
                      </a:r>
                    </a:p>
                    <a:p>
                      <a:r>
                        <a:rPr lang="en-US" sz="1600" b="1" spc="-150" dirty="0">
                          <a:solidFill>
                            <a:srgbClr val="FF0000"/>
                          </a:solidFill>
                        </a:rPr>
                        <a:t>Balance</a:t>
                      </a:r>
                    </a:p>
                  </a:txBody>
                  <a:tcPr marT="45745" marB="45745"/>
                </a:tc>
                <a:tc>
                  <a:txBody>
                    <a:bodyPr/>
                    <a:lstStyle/>
                    <a:p>
                      <a:r>
                        <a:rPr lang="en-US" sz="1600" b="1" spc="-150" dirty="0"/>
                        <a:t>------</a:t>
                      </a:r>
                    </a:p>
                    <a:p>
                      <a:r>
                        <a:rPr lang="en-US" sz="1600" b="1" spc="-150" dirty="0">
                          <a:solidFill>
                            <a:srgbClr val="FF0000"/>
                          </a:solidFill>
                        </a:rPr>
                        <a:t>------</a:t>
                      </a:r>
                    </a:p>
                  </a:txBody>
                  <a:tcPr marT="45745" marB="45745"/>
                </a:tc>
                <a:tc>
                  <a:txBody>
                    <a:bodyPr/>
                    <a:lstStyle/>
                    <a:p>
                      <a:r>
                        <a:rPr lang="en-US" sz="1600" b="1" spc="-150" dirty="0"/>
                        <a:t>------</a:t>
                      </a:r>
                    </a:p>
                    <a:p>
                      <a:r>
                        <a:rPr lang="en-US" sz="1600" b="1" spc="-150" dirty="0">
                          <a:solidFill>
                            <a:srgbClr val="FF0000"/>
                          </a:solidFill>
                        </a:rPr>
                        <a:t>-31.33</a:t>
                      </a:r>
                    </a:p>
                  </a:txBody>
                  <a:tcPr marT="45745" marB="45745"/>
                </a:tc>
                <a:tc>
                  <a:txBody>
                    <a:bodyPr/>
                    <a:lstStyle/>
                    <a:p>
                      <a:r>
                        <a:rPr lang="en-US" sz="1600" b="1" spc="-150" dirty="0"/>
                        <a:t>66.67</a:t>
                      </a:r>
                    </a:p>
                    <a:p>
                      <a:r>
                        <a:rPr lang="en-US" sz="1600" b="1" spc="-150" dirty="0"/>
                        <a:t>-</a:t>
                      </a:r>
                      <a:r>
                        <a:rPr lang="en-US" sz="1600" b="1" spc="-150" dirty="0">
                          <a:solidFill>
                            <a:srgbClr val="FF0000"/>
                          </a:solidFill>
                        </a:rPr>
                        <a:t>35.34</a:t>
                      </a:r>
                    </a:p>
                  </a:txBody>
                  <a:tcPr marT="45745" marB="45745"/>
                </a:tc>
                <a:tc>
                  <a:txBody>
                    <a:bodyPr/>
                    <a:lstStyle/>
                    <a:p>
                      <a:r>
                        <a:rPr lang="en-US" sz="1600" b="1" spc="-150" dirty="0"/>
                        <a:t>-66.67</a:t>
                      </a:r>
                    </a:p>
                    <a:p>
                      <a:r>
                        <a:rPr lang="en-US" sz="1600" b="1" spc="-150" dirty="0">
                          <a:solidFill>
                            <a:srgbClr val="FF0000"/>
                          </a:solidFill>
                        </a:rPr>
                        <a:t>37.34</a:t>
                      </a:r>
                    </a:p>
                  </a:txBody>
                  <a:tcPr marT="45745" marB="45745"/>
                </a:tc>
                <a:tc>
                  <a:txBody>
                    <a:bodyPr/>
                    <a:lstStyle/>
                    <a:p>
                      <a:r>
                        <a:rPr lang="en-US" sz="1600" b="1" spc="-150" dirty="0"/>
                        <a:t>------</a:t>
                      </a:r>
                    </a:p>
                    <a:p>
                      <a:r>
                        <a:rPr lang="en-US" sz="1600" b="1" spc="-150" dirty="0">
                          <a:solidFill>
                            <a:srgbClr val="FF0000"/>
                          </a:solidFill>
                        </a:rPr>
                        <a:t>29.33</a:t>
                      </a:r>
                    </a:p>
                  </a:txBody>
                  <a:tcPr marT="45745" marB="45745"/>
                </a:tc>
                <a:tc>
                  <a:txBody>
                    <a:bodyPr/>
                    <a:lstStyle/>
                    <a:p>
                      <a:r>
                        <a:rPr lang="en-US" sz="1600" b="1" spc="-150" dirty="0"/>
                        <a:t>-----</a:t>
                      </a:r>
                    </a:p>
                    <a:p>
                      <a:r>
                        <a:rPr lang="en-US" sz="1600" b="1" spc="-150" dirty="0">
                          <a:solidFill>
                            <a:srgbClr val="FF0000"/>
                          </a:solidFill>
                        </a:rPr>
                        <a:t>------</a:t>
                      </a:r>
                    </a:p>
                  </a:txBody>
                  <a:tcPr marT="45745" marB="45745"/>
                </a:tc>
                <a:extLst>
                  <a:ext uri="{0D108BD9-81ED-4DB2-BD59-A6C34878D82A}">
                    <a16:rowId xmlns:a16="http://schemas.microsoft.com/office/drawing/2014/main" val="10000"/>
                  </a:ext>
                </a:extLst>
              </a:tr>
            </a:tbl>
          </a:graphicData>
        </a:graphic>
      </p:graphicFrame>
      <p:graphicFrame>
        <p:nvGraphicFramePr>
          <p:cNvPr id="44" name="Table 43">
            <a:extLst>
              <a:ext uri="{FF2B5EF4-FFF2-40B4-BE49-F238E27FC236}">
                <a16:creationId xmlns:a16="http://schemas.microsoft.com/office/drawing/2014/main" id="{689A75AD-90C4-428B-B3F5-47B5E2075952}"/>
              </a:ext>
            </a:extLst>
          </p:cNvPr>
          <p:cNvGraphicFramePr>
            <a:graphicFrameLocks noGrp="1"/>
          </p:cNvGraphicFramePr>
          <p:nvPr/>
        </p:nvGraphicFramePr>
        <p:xfrm>
          <a:off x="2971800" y="4919663"/>
          <a:ext cx="5283200" cy="517525"/>
        </p:xfrm>
        <a:graphic>
          <a:graphicData uri="http://schemas.openxmlformats.org/drawingml/2006/table">
            <a:tbl>
              <a:tblPr firstRow="1" bandRow="1">
                <a:tableStyleId>{5940675A-B579-460E-94D1-54222C63F5DA}</a:tableStyleId>
              </a:tblPr>
              <a:tblGrid>
                <a:gridCol w="5080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tblGrid>
              <a:tr h="517525">
                <a:tc>
                  <a:txBody>
                    <a:bodyPr/>
                    <a:lstStyle/>
                    <a:p>
                      <a:r>
                        <a:rPr lang="en-US" sz="1400" b="1" spc="-150" dirty="0"/>
                        <a:t>2</a:t>
                      </a:r>
                      <a:r>
                        <a:rPr lang="en-US" sz="1400" b="1" spc="-150" baseline="30000" dirty="0"/>
                        <a:t>nd</a:t>
                      </a:r>
                      <a:r>
                        <a:rPr lang="en-US" sz="1400" b="1" spc="-150" dirty="0"/>
                        <a:t> </a:t>
                      </a:r>
                      <a:r>
                        <a:rPr lang="en-US" sz="1400" b="1" spc="-150" dirty="0" err="1"/>
                        <a:t>cyc</a:t>
                      </a:r>
                      <a:endParaRPr lang="en-US" sz="1400" b="1" spc="-150" dirty="0"/>
                    </a:p>
                  </a:txBody>
                  <a:tcPr marT="45664" marB="45664"/>
                </a:tc>
                <a:tc>
                  <a:txBody>
                    <a:bodyPr/>
                    <a:lstStyle/>
                    <a:p>
                      <a:r>
                        <a:rPr lang="en-US" sz="1400" b="1" spc="-150" dirty="0"/>
                        <a:t>CO</a:t>
                      </a:r>
                    </a:p>
                    <a:p>
                      <a:r>
                        <a:rPr lang="en-US" sz="1400" b="1" spc="-150" dirty="0">
                          <a:solidFill>
                            <a:srgbClr val="FF0000"/>
                          </a:solidFill>
                        </a:rPr>
                        <a:t>Balance</a:t>
                      </a:r>
                    </a:p>
                  </a:txBody>
                  <a:tcPr marT="45664" marB="45664"/>
                </a:tc>
                <a:tc>
                  <a:txBody>
                    <a:bodyPr/>
                    <a:lstStyle/>
                    <a:p>
                      <a:r>
                        <a:rPr lang="en-US" sz="1400" b="1" spc="-150" dirty="0"/>
                        <a:t>-15.66</a:t>
                      </a:r>
                    </a:p>
                    <a:p>
                      <a:r>
                        <a:rPr lang="en-US" sz="1400" b="1" spc="-150" dirty="0">
                          <a:solidFill>
                            <a:srgbClr val="FF0000"/>
                          </a:solidFill>
                        </a:rPr>
                        <a:t>-----</a:t>
                      </a:r>
                    </a:p>
                  </a:txBody>
                  <a:tcPr marT="45664" marB="45664"/>
                </a:tc>
                <a:tc>
                  <a:txBody>
                    <a:bodyPr/>
                    <a:lstStyle/>
                    <a:p>
                      <a:r>
                        <a:rPr lang="en-US" sz="1400" b="1" spc="-150" dirty="0"/>
                        <a:t>------</a:t>
                      </a:r>
                    </a:p>
                    <a:p>
                      <a:r>
                        <a:rPr lang="en-US" sz="1400" b="1" spc="-150" dirty="0">
                          <a:solidFill>
                            <a:srgbClr val="FF0000"/>
                          </a:solidFill>
                        </a:rPr>
                        <a:t>-8.77</a:t>
                      </a:r>
                    </a:p>
                  </a:txBody>
                  <a:tcPr marT="45664" marB="45664"/>
                </a:tc>
                <a:tc>
                  <a:txBody>
                    <a:bodyPr/>
                    <a:lstStyle/>
                    <a:p>
                      <a:r>
                        <a:rPr lang="en-US" sz="1400" b="1" spc="-150" dirty="0"/>
                        <a:t>18.67</a:t>
                      </a:r>
                    </a:p>
                    <a:p>
                      <a:r>
                        <a:rPr lang="en-US" sz="1400" b="1" spc="-150" dirty="0">
                          <a:solidFill>
                            <a:srgbClr val="FF0000"/>
                          </a:solidFill>
                        </a:rPr>
                        <a:t>-9.9</a:t>
                      </a:r>
                    </a:p>
                  </a:txBody>
                  <a:tcPr marT="45664" marB="45664"/>
                </a:tc>
                <a:tc>
                  <a:txBody>
                    <a:bodyPr/>
                    <a:lstStyle/>
                    <a:p>
                      <a:r>
                        <a:rPr lang="en-US" sz="1400" b="1" spc="-150" dirty="0"/>
                        <a:t>-17.67</a:t>
                      </a:r>
                    </a:p>
                    <a:p>
                      <a:r>
                        <a:rPr lang="en-US" sz="1400" b="1" spc="-150" dirty="0">
                          <a:solidFill>
                            <a:srgbClr val="FF0000"/>
                          </a:solidFill>
                        </a:rPr>
                        <a:t>9.9</a:t>
                      </a:r>
                    </a:p>
                  </a:txBody>
                  <a:tcPr marT="45664" marB="45664"/>
                </a:tc>
                <a:tc>
                  <a:txBody>
                    <a:bodyPr/>
                    <a:lstStyle/>
                    <a:p>
                      <a:r>
                        <a:rPr lang="en-US" sz="1400" b="1" spc="-150" dirty="0"/>
                        <a:t>-----</a:t>
                      </a:r>
                    </a:p>
                    <a:p>
                      <a:r>
                        <a:rPr lang="en-US" sz="1400" b="1" spc="-150" dirty="0">
                          <a:solidFill>
                            <a:srgbClr val="FF0000"/>
                          </a:solidFill>
                        </a:rPr>
                        <a:t>7.77</a:t>
                      </a:r>
                    </a:p>
                  </a:txBody>
                  <a:tcPr marT="45664" marB="45664"/>
                </a:tc>
                <a:tc>
                  <a:txBody>
                    <a:bodyPr/>
                    <a:lstStyle/>
                    <a:p>
                      <a:r>
                        <a:rPr lang="en-US" sz="1400" b="1" spc="-150" dirty="0"/>
                        <a:t>14.66</a:t>
                      </a:r>
                    </a:p>
                    <a:p>
                      <a:r>
                        <a:rPr lang="en-US" sz="1400" b="1" spc="-150" dirty="0">
                          <a:solidFill>
                            <a:srgbClr val="FF0000"/>
                          </a:solidFill>
                        </a:rPr>
                        <a:t>-14.66</a:t>
                      </a:r>
                    </a:p>
                  </a:txBody>
                  <a:tcPr marT="45664" marB="45664"/>
                </a:tc>
                <a:extLst>
                  <a:ext uri="{0D108BD9-81ED-4DB2-BD59-A6C34878D82A}">
                    <a16:rowId xmlns:a16="http://schemas.microsoft.com/office/drawing/2014/main" val="10000"/>
                  </a:ext>
                </a:extLst>
              </a:tr>
            </a:tbl>
          </a:graphicData>
        </a:graphic>
      </p:graphicFrame>
      <p:graphicFrame>
        <p:nvGraphicFramePr>
          <p:cNvPr id="45" name="Table 44">
            <a:extLst>
              <a:ext uri="{FF2B5EF4-FFF2-40B4-BE49-F238E27FC236}">
                <a16:creationId xmlns:a16="http://schemas.microsoft.com/office/drawing/2014/main" id="{E9DFDFAA-4E9B-4BD3-ACD4-C23C5F5C1E35}"/>
              </a:ext>
            </a:extLst>
          </p:cNvPr>
          <p:cNvGraphicFramePr>
            <a:graphicFrameLocks noGrp="1"/>
          </p:cNvGraphicFramePr>
          <p:nvPr/>
        </p:nvGraphicFramePr>
        <p:xfrm>
          <a:off x="2971800" y="5432425"/>
          <a:ext cx="5283200" cy="517525"/>
        </p:xfrm>
        <a:graphic>
          <a:graphicData uri="http://schemas.openxmlformats.org/drawingml/2006/table">
            <a:tbl>
              <a:tblPr firstRow="1" bandRow="1">
                <a:tableStyleId>{5940675A-B579-460E-94D1-54222C63F5DA}</a:tableStyleId>
              </a:tblPr>
              <a:tblGrid>
                <a:gridCol w="5080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tblGrid>
              <a:tr h="517525">
                <a:tc>
                  <a:txBody>
                    <a:bodyPr/>
                    <a:lstStyle/>
                    <a:p>
                      <a:r>
                        <a:rPr lang="en-US" sz="1400" b="1" spc="-150" dirty="0"/>
                        <a:t>3</a:t>
                      </a:r>
                      <a:r>
                        <a:rPr lang="en-US" sz="1400" b="1" spc="-150" baseline="30000" dirty="0"/>
                        <a:t>rd</a:t>
                      </a:r>
                      <a:r>
                        <a:rPr lang="en-US" sz="1400" b="1" spc="-150" dirty="0"/>
                        <a:t> </a:t>
                      </a:r>
                      <a:r>
                        <a:rPr lang="en-US" sz="1400" b="1" spc="-150" dirty="0" err="1"/>
                        <a:t>cyc</a:t>
                      </a:r>
                      <a:endParaRPr lang="en-US" sz="1400" b="1" spc="-150" dirty="0"/>
                    </a:p>
                  </a:txBody>
                  <a:tcPr marT="45664" marB="45664"/>
                </a:tc>
                <a:tc>
                  <a:txBody>
                    <a:bodyPr/>
                    <a:lstStyle/>
                    <a:p>
                      <a:r>
                        <a:rPr lang="en-US" sz="1400" b="1" spc="-150" dirty="0"/>
                        <a:t>Co</a:t>
                      </a:r>
                    </a:p>
                    <a:p>
                      <a:r>
                        <a:rPr lang="en-US" sz="1400" b="1" spc="-150" dirty="0">
                          <a:solidFill>
                            <a:srgbClr val="FF0000"/>
                          </a:solidFill>
                        </a:rPr>
                        <a:t>Balance</a:t>
                      </a:r>
                    </a:p>
                  </a:txBody>
                  <a:tcPr marT="45664" marB="45664"/>
                </a:tc>
                <a:tc>
                  <a:txBody>
                    <a:bodyPr/>
                    <a:lstStyle/>
                    <a:p>
                      <a:r>
                        <a:rPr lang="en-US" sz="1400" b="1" spc="-150" dirty="0"/>
                        <a:t>-4.38</a:t>
                      </a:r>
                    </a:p>
                    <a:p>
                      <a:r>
                        <a:rPr lang="en-US" sz="1400" b="1" spc="-150" dirty="0">
                          <a:solidFill>
                            <a:srgbClr val="FF0000"/>
                          </a:solidFill>
                        </a:rPr>
                        <a:t>-----</a:t>
                      </a:r>
                    </a:p>
                  </a:txBody>
                  <a:tcPr marT="45664" marB="45664"/>
                </a:tc>
                <a:tc>
                  <a:txBody>
                    <a:bodyPr/>
                    <a:lstStyle/>
                    <a:p>
                      <a:r>
                        <a:rPr lang="en-US" sz="1400" b="1" spc="-150" dirty="0"/>
                        <a:t>-------</a:t>
                      </a:r>
                    </a:p>
                    <a:p>
                      <a:r>
                        <a:rPr lang="en-US" sz="1400" b="1" spc="-150" dirty="0">
                          <a:solidFill>
                            <a:srgbClr val="FF0000"/>
                          </a:solidFill>
                        </a:rPr>
                        <a:t>-2.33</a:t>
                      </a:r>
                    </a:p>
                  </a:txBody>
                  <a:tcPr marT="45664" marB="45664"/>
                </a:tc>
                <a:tc>
                  <a:txBody>
                    <a:bodyPr/>
                    <a:lstStyle/>
                    <a:p>
                      <a:r>
                        <a:rPr lang="en-US" sz="1400" b="1" spc="-150" dirty="0"/>
                        <a:t>4.95</a:t>
                      </a:r>
                    </a:p>
                    <a:p>
                      <a:r>
                        <a:rPr lang="en-US" sz="1400" b="1" spc="-150" dirty="0">
                          <a:solidFill>
                            <a:srgbClr val="FF0000"/>
                          </a:solidFill>
                        </a:rPr>
                        <a:t>-2.62</a:t>
                      </a:r>
                    </a:p>
                  </a:txBody>
                  <a:tcPr marT="45664" marB="45664"/>
                </a:tc>
                <a:tc>
                  <a:txBody>
                    <a:bodyPr/>
                    <a:lstStyle/>
                    <a:p>
                      <a:r>
                        <a:rPr lang="en-US" sz="1400" b="1" spc="-150" dirty="0"/>
                        <a:t>-4.95</a:t>
                      </a:r>
                    </a:p>
                    <a:p>
                      <a:r>
                        <a:rPr lang="en-US" sz="1400" b="1" spc="-150" dirty="0">
                          <a:solidFill>
                            <a:srgbClr val="FF0000"/>
                          </a:solidFill>
                        </a:rPr>
                        <a:t>6.88</a:t>
                      </a:r>
                    </a:p>
                  </a:txBody>
                  <a:tcPr marT="45664" marB="45664"/>
                </a:tc>
                <a:tc>
                  <a:txBody>
                    <a:bodyPr/>
                    <a:lstStyle/>
                    <a:p>
                      <a:r>
                        <a:rPr lang="en-US" sz="1400" b="1" spc="-150" dirty="0"/>
                        <a:t>-7.33</a:t>
                      </a:r>
                    </a:p>
                    <a:p>
                      <a:r>
                        <a:rPr lang="en-US" sz="1400" b="1" spc="-150" dirty="0">
                          <a:solidFill>
                            <a:srgbClr val="FF0000"/>
                          </a:solidFill>
                        </a:rPr>
                        <a:t>5.4</a:t>
                      </a:r>
                    </a:p>
                  </a:txBody>
                  <a:tcPr marT="45664" marB="45664"/>
                </a:tc>
                <a:tc>
                  <a:txBody>
                    <a:bodyPr/>
                    <a:lstStyle/>
                    <a:p>
                      <a:r>
                        <a:rPr lang="en-US" sz="1400" b="1" spc="-150" dirty="0"/>
                        <a:t>3.88</a:t>
                      </a:r>
                    </a:p>
                    <a:p>
                      <a:r>
                        <a:rPr lang="en-US" sz="1400" b="1" spc="-150" dirty="0">
                          <a:solidFill>
                            <a:srgbClr val="FF0000"/>
                          </a:solidFill>
                        </a:rPr>
                        <a:t>-3.88</a:t>
                      </a:r>
                    </a:p>
                  </a:txBody>
                  <a:tcPr marT="45664" marB="45664"/>
                </a:tc>
                <a:extLst>
                  <a:ext uri="{0D108BD9-81ED-4DB2-BD59-A6C34878D82A}">
                    <a16:rowId xmlns:a16="http://schemas.microsoft.com/office/drawing/2014/main" val="10000"/>
                  </a:ext>
                </a:extLst>
              </a:tr>
            </a:tbl>
          </a:graphicData>
        </a:graphic>
      </p:graphicFrame>
      <p:sp>
        <p:nvSpPr>
          <p:cNvPr id="47" name="TextBox 46">
            <a:extLst>
              <a:ext uri="{FF2B5EF4-FFF2-40B4-BE49-F238E27FC236}">
                <a16:creationId xmlns:a16="http://schemas.microsoft.com/office/drawing/2014/main" id="{B4469C35-D4D1-4289-B04A-93A8C9065DD2}"/>
              </a:ext>
            </a:extLst>
          </p:cNvPr>
          <p:cNvSpPr txBox="1">
            <a:spLocks noChangeArrowheads="1"/>
          </p:cNvSpPr>
          <p:nvPr/>
        </p:nvSpPr>
        <p:spPr bwMode="auto">
          <a:xfrm>
            <a:off x="4495800" y="1524000"/>
            <a:ext cx="3048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33CC"/>
                </a:solidFill>
              </a:rPr>
              <a:t>Calculate:</a:t>
            </a:r>
          </a:p>
          <a:p>
            <a:pPr eaLnBrk="1" hangingPunct="1"/>
            <a:r>
              <a:rPr lang="en-US" altLang="en-US">
                <a:solidFill>
                  <a:srgbClr val="FF33CC"/>
                </a:solidFill>
              </a:rPr>
              <a:t>1. Relative  stiffness</a:t>
            </a:r>
          </a:p>
          <a:p>
            <a:pPr eaLnBrk="1" hangingPunct="1"/>
            <a:r>
              <a:rPr lang="en-US" altLang="en-US">
                <a:solidFill>
                  <a:srgbClr val="FF33CC"/>
                </a:solidFill>
              </a:rPr>
              <a:t>2. Fixed end moments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fill="hold"/>
                                        <p:tgtEl>
                                          <p:spTgt spid="47"/>
                                        </p:tgtEl>
                                        <p:attrNameLst>
                                          <p:attrName>ppt_x</p:attrName>
                                        </p:attrNameLst>
                                      </p:cBhvr>
                                      <p:tavLst>
                                        <p:tav tm="0">
                                          <p:val>
                                            <p:strVal val="#ppt_x"/>
                                          </p:val>
                                        </p:tav>
                                        <p:tav tm="100000">
                                          <p:val>
                                            <p:strVal val="#ppt_x"/>
                                          </p:val>
                                        </p:tav>
                                      </p:tavLst>
                                    </p:anim>
                                    <p:anim calcmode="lin" valueType="num">
                                      <p:cBhvr additive="base">
                                        <p:cTn id="1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blinds(horizontal)">
                                      <p:cBhvr>
                                        <p:cTn id="23" dur="500"/>
                                        <p:tgtEl>
                                          <p:spTgt spid="4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linds(horizontal)">
                                      <p:cBhvr>
                                        <p:cTn id="28" dur="500"/>
                                        <p:tgtEl>
                                          <p:spTgt spid="4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linds(horizontal)">
                                      <p:cBhvr>
                                        <p:cTn id="33" dur="500"/>
                                        <p:tgtEl>
                                          <p:spTgt spid="4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blinds(horizontal)">
                                      <p:cBhvr>
                                        <p:cTn id="38" dur="500"/>
                                        <p:tgtEl>
                                          <p:spTgt spid="4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blinds(horizontal)">
                                      <p:cBhvr>
                                        <p:cTn id="43" dur="500"/>
                                        <p:tgtEl>
                                          <p:spTgt spid="4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linds(horizontal)">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a:extLst>
              <a:ext uri="{FF2B5EF4-FFF2-40B4-BE49-F238E27FC236}">
                <a16:creationId xmlns:a16="http://schemas.microsoft.com/office/drawing/2014/main" id="{5CC4055E-9905-4C3D-9622-BF4527C31AC4}"/>
              </a:ext>
            </a:extLst>
          </p:cNvPr>
          <p:cNvGrpSpPr>
            <a:grpSpLocks/>
          </p:cNvGrpSpPr>
          <p:nvPr/>
        </p:nvGrpSpPr>
        <p:grpSpPr bwMode="auto">
          <a:xfrm>
            <a:off x="2362200" y="1722438"/>
            <a:ext cx="3657600" cy="369887"/>
            <a:chOff x="2362200" y="914400"/>
            <a:chExt cx="3657600" cy="369332"/>
          </a:xfrm>
        </p:grpSpPr>
        <p:sp>
          <p:nvSpPr>
            <p:cNvPr id="55382" name="TextBox 32">
              <a:extLst>
                <a:ext uri="{FF2B5EF4-FFF2-40B4-BE49-F238E27FC236}">
                  <a16:creationId xmlns:a16="http://schemas.microsoft.com/office/drawing/2014/main" id="{935D922A-42E7-4866-99E0-5682EE74CB7A}"/>
                </a:ext>
              </a:extLst>
            </p:cNvPr>
            <p:cNvSpPr txBox="1">
              <a:spLocks noChangeArrowheads="1"/>
            </p:cNvSpPr>
            <p:nvPr/>
          </p:nvSpPr>
          <p:spPr bwMode="auto">
            <a:xfrm>
              <a:off x="5029200" y="9144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19.64</a:t>
              </a:r>
            </a:p>
          </p:txBody>
        </p:sp>
        <p:sp>
          <p:nvSpPr>
            <p:cNvPr id="55383" name="TextBox 33">
              <a:extLst>
                <a:ext uri="{FF2B5EF4-FFF2-40B4-BE49-F238E27FC236}">
                  <a16:creationId xmlns:a16="http://schemas.microsoft.com/office/drawing/2014/main" id="{4A8228EF-3AB5-46CE-9730-60BBDA5782C1}"/>
                </a:ext>
              </a:extLst>
            </p:cNvPr>
            <p:cNvSpPr txBox="1">
              <a:spLocks noChangeArrowheads="1"/>
            </p:cNvSpPr>
            <p:nvPr/>
          </p:nvSpPr>
          <p:spPr bwMode="auto">
            <a:xfrm>
              <a:off x="2362200" y="914400"/>
              <a:ext cx="83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20.36</a:t>
              </a:r>
            </a:p>
          </p:txBody>
        </p:sp>
      </p:grpSp>
      <p:grpSp>
        <p:nvGrpSpPr>
          <p:cNvPr id="3" name="Group 56">
            <a:extLst>
              <a:ext uri="{FF2B5EF4-FFF2-40B4-BE49-F238E27FC236}">
                <a16:creationId xmlns:a16="http://schemas.microsoft.com/office/drawing/2014/main" id="{5021FC80-E3DD-46C7-9A56-41EC809E53F4}"/>
              </a:ext>
            </a:extLst>
          </p:cNvPr>
          <p:cNvGrpSpPr>
            <a:grpSpLocks/>
          </p:cNvGrpSpPr>
          <p:nvPr/>
        </p:nvGrpSpPr>
        <p:grpSpPr bwMode="auto">
          <a:xfrm>
            <a:off x="2057400" y="1920875"/>
            <a:ext cx="3886200" cy="1095375"/>
            <a:chOff x="2057400" y="1112659"/>
            <a:chExt cx="3886200" cy="1096038"/>
          </a:xfrm>
        </p:grpSpPr>
        <p:sp>
          <p:nvSpPr>
            <p:cNvPr id="42" name="Arc 41">
              <a:extLst>
                <a:ext uri="{FF2B5EF4-FFF2-40B4-BE49-F238E27FC236}">
                  <a16:creationId xmlns:a16="http://schemas.microsoft.com/office/drawing/2014/main" id="{A490CDCB-0862-446E-B2A4-47047B2F160E}"/>
                </a:ext>
              </a:extLst>
            </p:cNvPr>
            <p:cNvSpPr/>
            <p:nvPr/>
          </p:nvSpPr>
          <p:spPr>
            <a:xfrm rot="13654785" flipV="1">
              <a:off x="4564623" y="1350419"/>
              <a:ext cx="773580" cy="942975"/>
            </a:xfrm>
            <a:prstGeom prst="arc">
              <a:avLst>
                <a:gd name="adj1" fmla="val 10812104"/>
                <a:gd name="adj2" fmla="val 1612117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3" name="Arc 42">
              <a:extLst>
                <a:ext uri="{FF2B5EF4-FFF2-40B4-BE49-F238E27FC236}">
                  <a16:creationId xmlns:a16="http://schemas.microsoft.com/office/drawing/2014/main" id="{047CED93-E4DF-4E8F-AAE4-A101C2B35A1C}"/>
                </a:ext>
              </a:extLst>
            </p:cNvPr>
            <p:cNvSpPr/>
            <p:nvPr/>
          </p:nvSpPr>
          <p:spPr>
            <a:xfrm rot="3214353" flipV="1">
              <a:off x="2738204" y="1351213"/>
              <a:ext cx="773580" cy="941388"/>
            </a:xfrm>
            <a:prstGeom prst="arc">
              <a:avLst>
                <a:gd name="adj1" fmla="val 10812104"/>
                <a:gd name="adj2" fmla="val 16550491"/>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55368" name="Group 50">
              <a:extLst>
                <a:ext uri="{FF2B5EF4-FFF2-40B4-BE49-F238E27FC236}">
                  <a16:creationId xmlns:a16="http://schemas.microsoft.com/office/drawing/2014/main" id="{15F7A743-2482-4BD7-B823-7C6C95F8B82F}"/>
                </a:ext>
              </a:extLst>
            </p:cNvPr>
            <p:cNvGrpSpPr>
              <a:grpSpLocks/>
            </p:cNvGrpSpPr>
            <p:nvPr/>
          </p:nvGrpSpPr>
          <p:grpSpPr bwMode="auto">
            <a:xfrm>
              <a:off x="2057400" y="1112659"/>
              <a:ext cx="3886200" cy="993231"/>
              <a:chOff x="2057400" y="1112659"/>
              <a:chExt cx="3886200" cy="993231"/>
            </a:xfrm>
          </p:grpSpPr>
          <p:cxnSp>
            <p:nvCxnSpPr>
              <p:cNvPr id="6" name="Straight Connector 5">
                <a:extLst>
                  <a:ext uri="{FF2B5EF4-FFF2-40B4-BE49-F238E27FC236}">
                    <a16:creationId xmlns:a16="http://schemas.microsoft.com/office/drawing/2014/main" id="{BE71771E-9A88-4A63-BB51-0B059113F9B2}"/>
                  </a:ext>
                </a:extLst>
              </p:cNvPr>
              <p:cNvCxnSpPr/>
              <p:nvPr/>
            </p:nvCxnSpPr>
            <p:spPr>
              <a:xfrm>
                <a:off x="2744788" y="1795697"/>
                <a:ext cx="2620962" cy="15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370" name="TextBox 12">
                <a:extLst>
                  <a:ext uri="{FF2B5EF4-FFF2-40B4-BE49-F238E27FC236}">
                    <a16:creationId xmlns:a16="http://schemas.microsoft.com/office/drawing/2014/main" id="{FEA0E06A-5004-4707-88BE-1A2D9CB13498}"/>
                  </a:ext>
                </a:extLst>
              </p:cNvPr>
              <p:cNvSpPr txBox="1">
                <a:spLocks noChangeArrowheads="1"/>
              </p:cNvSpPr>
              <p:nvPr/>
            </p:nvSpPr>
            <p:spPr bwMode="auto">
              <a:xfrm>
                <a:off x="2667001" y="1722259"/>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sp>
            <p:nvSpPr>
              <p:cNvPr id="55371" name="TextBox 13">
                <a:extLst>
                  <a:ext uri="{FF2B5EF4-FFF2-40B4-BE49-F238E27FC236}">
                    <a16:creationId xmlns:a16="http://schemas.microsoft.com/office/drawing/2014/main" id="{B49258D1-246C-4F0E-8359-E954FA8CE749}"/>
                  </a:ext>
                </a:extLst>
              </p:cNvPr>
              <p:cNvSpPr txBox="1">
                <a:spLocks noChangeArrowheads="1"/>
              </p:cNvSpPr>
              <p:nvPr/>
            </p:nvSpPr>
            <p:spPr bwMode="auto">
              <a:xfrm>
                <a:off x="5029200" y="1734225"/>
                <a:ext cx="424775"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a:t>
                </a:r>
              </a:p>
            </p:txBody>
          </p:sp>
          <p:sp>
            <p:nvSpPr>
              <p:cNvPr id="55372" name="TextBox 18">
                <a:extLst>
                  <a:ext uri="{FF2B5EF4-FFF2-40B4-BE49-F238E27FC236}">
                    <a16:creationId xmlns:a16="http://schemas.microsoft.com/office/drawing/2014/main" id="{1910BD38-0B0B-44CC-97D9-E40EF523A397}"/>
                  </a:ext>
                </a:extLst>
              </p:cNvPr>
              <p:cNvSpPr txBox="1">
                <a:spLocks noChangeArrowheads="1"/>
              </p:cNvSpPr>
              <p:nvPr/>
            </p:nvSpPr>
            <p:spPr bwMode="auto">
              <a:xfrm>
                <a:off x="3743527" y="1112659"/>
                <a:ext cx="1123545" cy="48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2K/ft</a:t>
                </a:r>
              </a:p>
            </p:txBody>
          </p:sp>
          <p:sp>
            <p:nvSpPr>
              <p:cNvPr id="55373" name="Freeform 20">
                <a:extLst>
                  <a:ext uri="{FF2B5EF4-FFF2-40B4-BE49-F238E27FC236}">
                    <a16:creationId xmlns:a16="http://schemas.microsoft.com/office/drawing/2014/main" id="{B21F0DC6-A6F2-4DD6-8A76-8E364F973A2A}"/>
                  </a:ext>
                </a:extLst>
              </p:cNvPr>
              <p:cNvSpPr>
                <a:spLocks/>
              </p:cNvSpPr>
              <p:nvPr/>
            </p:nvSpPr>
            <p:spPr bwMode="auto">
              <a:xfrm>
                <a:off x="2744821" y="1493543"/>
                <a:ext cx="663996" cy="249383"/>
              </a:xfrm>
              <a:custGeom>
                <a:avLst/>
                <a:gdLst>
                  <a:gd name="T0" fmla="*/ 0 w 636"/>
                  <a:gd name="T1" fmla="*/ 249383 h 304"/>
                  <a:gd name="T2" fmla="*/ 314250 w 636"/>
                  <a:gd name="T3" fmla="*/ 2461 h 304"/>
                  <a:gd name="T4" fmla="*/ 663996 w 636"/>
                  <a:gd name="T5" fmla="*/ 236258 h 304"/>
                  <a:gd name="T6" fmla="*/ 0 60000 65536"/>
                  <a:gd name="T7" fmla="*/ 0 60000 65536"/>
                  <a:gd name="T8" fmla="*/ 0 60000 65536"/>
                  <a:gd name="T9" fmla="*/ 0 w 636"/>
                  <a:gd name="T10" fmla="*/ 0 h 304"/>
                  <a:gd name="T11" fmla="*/ 636 w 636"/>
                  <a:gd name="T12" fmla="*/ 304 h 304"/>
                </a:gdLst>
                <a:ahLst/>
                <a:cxnLst>
                  <a:cxn ang="T6">
                    <a:pos x="T0" y="T1"/>
                  </a:cxn>
                  <a:cxn ang="T7">
                    <a:pos x="T2" y="T3"/>
                  </a:cxn>
                  <a:cxn ang="T8">
                    <a:pos x="T4" y="T5"/>
                  </a:cxn>
                </a:cxnLst>
                <a:rect l="T9" t="T10" r="T11" b="T12"/>
                <a:pathLst>
                  <a:path w="636" h="304">
                    <a:moveTo>
                      <a:pt x="0" y="304"/>
                    </a:moveTo>
                    <a:cubicBezTo>
                      <a:pt x="97" y="155"/>
                      <a:pt x="195" y="6"/>
                      <a:pt x="301" y="3"/>
                    </a:cubicBezTo>
                    <a:cubicBezTo>
                      <a:pt x="407" y="0"/>
                      <a:pt x="580" y="241"/>
                      <a:pt x="636" y="288"/>
                    </a:cubicBezTo>
                  </a:path>
                </a:pathLst>
              </a:custGeom>
              <a:noFill/>
              <a:ln w="9525">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5374" name="Freeform 20">
                <a:extLst>
                  <a:ext uri="{FF2B5EF4-FFF2-40B4-BE49-F238E27FC236}">
                    <a16:creationId xmlns:a16="http://schemas.microsoft.com/office/drawing/2014/main" id="{1D735AC9-BB4F-42FD-83DB-81D64EE26D15}"/>
                  </a:ext>
                </a:extLst>
              </p:cNvPr>
              <p:cNvSpPr>
                <a:spLocks/>
              </p:cNvSpPr>
              <p:nvPr/>
            </p:nvSpPr>
            <p:spPr bwMode="auto">
              <a:xfrm>
                <a:off x="3369012" y="1493543"/>
                <a:ext cx="663996" cy="249383"/>
              </a:xfrm>
              <a:custGeom>
                <a:avLst/>
                <a:gdLst>
                  <a:gd name="T0" fmla="*/ 0 w 636"/>
                  <a:gd name="T1" fmla="*/ 249383 h 304"/>
                  <a:gd name="T2" fmla="*/ 314250 w 636"/>
                  <a:gd name="T3" fmla="*/ 2461 h 304"/>
                  <a:gd name="T4" fmla="*/ 663996 w 636"/>
                  <a:gd name="T5" fmla="*/ 236258 h 304"/>
                  <a:gd name="T6" fmla="*/ 0 60000 65536"/>
                  <a:gd name="T7" fmla="*/ 0 60000 65536"/>
                  <a:gd name="T8" fmla="*/ 0 60000 65536"/>
                  <a:gd name="T9" fmla="*/ 0 w 636"/>
                  <a:gd name="T10" fmla="*/ 0 h 304"/>
                  <a:gd name="T11" fmla="*/ 636 w 636"/>
                  <a:gd name="T12" fmla="*/ 304 h 304"/>
                </a:gdLst>
                <a:ahLst/>
                <a:cxnLst>
                  <a:cxn ang="T6">
                    <a:pos x="T0" y="T1"/>
                  </a:cxn>
                  <a:cxn ang="T7">
                    <a:pos x="T2" y="T3"/>
                  </a:cxn>
                  <a:cxn ang="T8">
                    <a:pos x="T4" y="T5"/>
                  </a:cxn>
                </a:cxnLst>
                <a:rect l="T9" t="T10" r="T11" b="T12"/>
                <a:pathLst>
                  <a:path w="636" h="304">
                    <a:moveTo>
                      <a:pt x="0" y="304"/>
                    </a:moveTo>
                    <a:cubicBezTo>
                      <a:pt x="97" y="155"/>
                      <a:pt x="195" y="6"/>
                      <a:pt x="301" y="3"/>
                    </a:cubicBezTo>
                    <a:cubicBezTo>
                      <a:pt x="407" y="0"/>
                      <a:pt x="580" y="241"/>
                      <a:pt x="636" y="288"/>
                    </a:cubicBezTo>
                  </a:path>
                </a:pathLst>
              </a:custGeom>
              <a:noFill/>
              <a:ln w="9525">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5375" name="Freeform 20">
                <a:extLst>
                  <a:ext uri="{FF2B5EF4-FFF2-40B4-BE49-F238E27FC236}">
                    <a16:creationId xmlns:a16="http://schemas.microsoft.com/office/drawing/2014/main" id="{97A3526D-E966-46D8-8408-BE6B8537C6FB}"/>
                  </a:ext>
                </a:extLst>
              </p:cNvPr>
              <p:cNvSpPr>
                <a:spLocks/>
              </p:cNvSpPr>
              <p:nvPr/>
            </p:nvSpPr>
            <p:spPr bwMode="auto">
              <a:xfrm>
                <a:off x="3993204" y="1493543"/>
                <a:ext cx="663996" cy="249383"/>
              </a:xfrm>
              <a:custGeom>
                <a:avLst/>
                <a:gdLst>
                  <a:gd name="T0" fmla="*/ 0 w 636"/>
                  <a:gd name="T1" fmla="*/ 249383 h 304"/>
                  <a:gd name="T2" fmla="*/ 314250 w 636"/>
                  <a:gd name="T3" fmla="*/ 2461 h 304"/>
                  <a:gd name="T4" fmla="*/ 663996 w 636"/>
                  <a:gd name="T5" fmla="*/ 236258 h 304"/>
                  <a:gd name="T6" fmla="*/ 0 60000 65536"/>
                  <a:gd name="T7" fmla="*/ 0 60000 65536"/>
                  <a:gd name="T8" fmla="*/ 0 60000 65536"/>
                  <a:gd name="T9" fmla="*/ 0 w 636"/>
                  <a:gd name="T10" fmla="*/ 0 h 304"/>
                  <a:gd name="T11" fmla="*/ 636 w 636"/>
                  <a:gd name="T12" fmla="*/ 304 h 304"/>
                </a:gdLst>
                <a:ahLst/>
                <a:cxnLst>
                  <a:cxn ang="T6">
                    <a:pos x="T0" y="T1"/>
                  </a:cxn>
                  <a:cxn ang="T7">
                    <a:pos x="T2" y="T3"/>
                  </a:cxn>
                  <a:cxn ang="T8">
                    <a:pos x="T4" y="T5"/>
                  </a:cxn>
                </a:cxnLst>
                <a:rect l="T9" t="T10" r="T11" b="T12"/>
                <a:pathLst>
                  <a:path w="636" h="304">
                    <a:moveTo>
                      <a:pt x="0" y="304"/>
                    </a:moveTo>
                    <a:cubicBezTo>
                      <a:pt x="97" y="155"/>
                      <a:pt x="195" y="6"/>
                      <a:pt x="301" y="3"/>
                    </a:cubicBezTo>
                    <a:cubicBezTo>
                      <a:pt x="407" y="0"/>
                      <a:pt x="580" y="241"/>
                      <a:pt x="636" y="288"/>
                    </a:cubicBezTo>
                  </a:path>
                </a:pathLst>
              </a:custGeom>
              <a:noFill/>
              <a:ln w="9525">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5376" name="Freeform 20">
                <a:extLst>
                  <a:ext uri="{FF2B5EF4-FFF2-40B4-BE49-F238E27FC236}">
                    <a16:creationId xmlns:a16="http://schemas.microsoft.com/office/drawing/2014/main" id="{58A41CBE-4D98-4CB2-9BEA-C0B899DE8FE0}"/>
                  </a:ext>
                </a:extLst>
              </p:cNvPr>
              <p:cNvSpPr>
                <a:spLocks/>
              </p:cNvSpPr>
              <p:nvPr/>
            </p:nvSpPr>
            <p:spPr bwMode="auto">
              <a:xfrm>
                <a:off x="4617395" y="1493543"/>
                <a:ext cx="663996" cy="249383"/>
              </a:xfrm>
              <a:custGeom>
                <a:avLst/>
                <a:gdLst>
                  <a:gd name="T0" fmla="*/ 0 w 636"/>
                  <a:gd name="T1" fmla="*/ 249383 h 304"/>
                  <a:gd name="T2" fmla="*/ 314250 w 636"/>
                  <a:gd name="T3" fmla="*/ 2461 h 304"/>
                  <a:gd name="T4" fmla="*/ 663996 w 636"/>
                  <a:gd name="T5" fmla="*/ 236258 h 304"/>
                  <a:gd name="T6" fmla="*/ 0 60000 65536"/>
                  <a:gd name="T7" fmla="*/ 0 60000 65536"/>
                  <a:gd name="T8" fmla="*/ 0 60000 65536"/>
                  <a:gd name="T9" fmla="*/ 0 w 636"/>
                  <a:gd name="T10" fmla="*/ 0 h 304"/>
                  <a:gd name="T11" fmla="*/ 636 w 636"/>
                  <a:gd name="T12" fmla="*/ 304 h 304"/>
                </a:gdLst>
                <a:ahLst/>
                <a:cxnLst>
                  <a:cxn ang="T6">
                    <a:pos x="T0" y="T1"/>
                  </a:cxn>
                  <a:cxn ang="T7">
                    <a:pos x="T2" y="T3"/>
                  </a:cxn>
                  <a:cxn ang="T8">
                    <a:pos x="T4" y="T5"/>
                  </a:cxn>
                </a:cxnLst>
                <a:rect l="T9" t="T10" r="T11" b="T12"/>
                <a:pathLst>
                  <a:path w="636" h="304">
                    <a:moveTo>
                      <a:pt x="0" y="304"/>
                    </a:moveTo>
                    <a:cubicBezTo>
                      <a:pt x="97" y="155"/>
                      <a:pt x="195" y="6"/>
                      <a:pt x="301" y="3"/>
                    </a:cubicBezTo>
                    <a:cubicBezTo>
                      <a:pt x="407" y="0"/>
                      <a:pt x="580" y="241"/>
                      <a:pt x="636" y="288"/>
                    </a:cubicBezTo>
                  </a:path>
                </a:pathLst>
              </a:custGeom>
              <a:noFill/>
              <a:ln w="9525">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p>
            </p:txBody>
          </p:sp>
          <p:sp>
            <p:nvSpPr>
              <p:cNvPr id="39" name="Freeform 38">
                <a:extLst>
                  <a:ext uri="{FF2B5EF4-FFF2-40B4-BE49-F238E27FC236}">
                    <a16:creationId xmlns:a16="http://schemas.microsoft.com/office/drawing/2014/main" id="{3BC361EC-1F5D-4369-B338-F496F8776470}"/>
                  </a:ext>
                </a:extLst>
              </p:cNvPr>
              <p:cNvSpPr/>
              <p:nvPr/>
            </p:nvSpPr>
            <p:spPr>
              <a:xfrm>
                <a:off x="3176588" y="1219086"/>
                <a:ext cx="703262" cy="319280"/>
              </a:xfrm>
              <a:custGeom>
                <a:avLst/>
                <a:gdLst>
                  <a:gd name="connsiteX0" fmla="*/ 0 w 429491"/>
                  <a:gd name="connsiteY0" fmla="*/ 304799 h 304799"/>
                  <a:gd name="connsiteX1" fmla="*/ 110837 w 429491"/>
                  <a:gd name="connsiteY1" fmla="*/ 41563 h 304799"/>
                  <a:gd name="connsiteX2" fmla="*/ 429491 w 429491"/>
                  <a:gd name="connsiteY2" fmla="*/ 55418 h 304799"/>
                  <a:gd name="connsiteX3" fmla="*/ 429491 w 429491"/>
                  <a:gd name="connsiteY3" fmla="*/ 55418 h 304799"/>
                </a:gdLst>
                <a:ahLst/>
                <a:cxnLst>
                  <a:cxn ang="0">
                    <a:pos x="connsiteX0" y="connsiteY0"/>
                  </a:cxn>
                  <a:cxn ang="0">
                    <a:pos x="connsiteX1" y="connsiteY1"/>
                  </a:cxn>
                  <a:cxn ang="0">
                    <a:pos x="connsiteX2" y="connsiteY2"/>
                  </a:cxn>
                  <a:cxn ang="0">
                    <a:pos x="connsiteX3" y="connsiteY3"/>
                  </a:cxn>
                </a:cxnLst>
                <a:rect l="l" t="t" r="r" b="b"/>
                <a:pathLst>
                  <a:path w="429491" h="304799">
                    <a:moveTo>
                      <a:pt x="0" y="304799"/>
                    </a:moveTo>
                    <a:cubicBezTo>
                      <a:pt x="19627" y="193963"/>
                      <a:pt x="39255" y="83127"/>
                      <a:pt x="110837" y="41563"/>
                    </a:cubicBezTo>
                    <a:cubicBezTo>
                      <a:pt x="182419" y="0"/>
                      <a:pt x="429491" y="55418"/>
                      <a:pt x="429491" y="55418"/>
                    </a:cubicBezTo>
                    <a:lnTo>
                      <a:pt x="429491" y="55418"/>
                    </a:lnTo>
                  </a:path>
                </a:pathLst>
              </a:cu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30" name="Straight Arrow Connector 29">
                <a:extLst>
                  <a:ext uri="{FF2B5EF4-FFF2-40B4-BE49-F238E27FC236}">
                    <a16:creationId xmlns:a16="http://schemas.microsoft.com/office/drawing/2014/main" id="{C5964842-0A53-4E5B-96D4-2BA1C7422E06}"/>
                  </a:ext>
                </a:extLst>
              </p:cNvPr>
              <p:cNvCxnSpPr/>
              <p:nvPr/>
            </p:nvCxnSpPr>
            <p:spPr>
              <a:xfrm flipH="1" flipV="1">
                <a:off x="2741613" y="1246090"/>
                <a:ext cx="1587" cy="719573"/>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323D5FA-9382-45DC-AAFB-587302128381}"/>
                  </a:ext>
                </a:extLst>
              </p:cNvPr>
              <p:cNvCxnSpPr/>
              <p:nvPr/>
            </p:nvCxnSpPr>
            <p:spPr>
              <a:xfrm rot="16200000" flipV="1">
                <a:off x="4915441" y="1637646"/>
                <a:ext cx="837119" cy="0"/>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0006BDF-F0C8-42F9-9D6E-3DB8205FD583}"/>
                  </a:ext>
                </a:extLst>
              </p:cNvPr>
              <p:cNvCxnSpPr/>
              <p:nvPr/>
            </p:nvCxnSpPr>
            <p:spPr>
              <a:xfrm rot="10800000">
                <a:off x="5410200" y="1794109"/>
                <a:ext cx="533400" cy="1588"/>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5729EA6-6761-48E8-A757-A2D9A1640A4C}"/>
                  </a:ext>
                </a:extLst>
              </p:cNvPr>
              <p:cNvCxnSpPr/>
              <p:nvPr/>
            </p:nvCxnSpPr>
            <p:spPr>
              <a:xfrm>
                <a:off x="2057400" y="1829055"/>
                <a:ext cx="609600" cy="1588"/>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grpSp>
      <p:grpSp>
        <p:nvGrpSpPr>
          <p:cNvPr id="8" name="Group 55">
            <a:extLst>
              <a:ext uri="{FF2B5EF4-FFF2-40B4-BE49-F238E27FC236}">
                <a16:creationId xmlns:a16="http://schemas.microsoft.com/office/drawing/2014/main" id="{346E4334-3074-4A07-A978-4B60837575A9}"/>
              </a:ext>
            </a:extLst>
          </p:cNvPr>
          <p:cNvGrpSpPr>
            <a:grpSpLocks/>
          </p:cNvGrpSpPr>
          <p:nvPr/>
        </p:nvGrpSpPr>
        <p:grpSpPr bwMode="auto">
          <a:xfrm>
            <a:off x="685800" y="2374900"/>
            <a:ext cx="1219200" cy="338138"/>
            <a:chOff x="685800" y="1566446"/>
            <a:chExt cx="1219201" cy="338554"/>
          </a:xfrm>
        </p:grpSpPr>
        <p:cxnSp>
          <p:nvCxnSpPr>
            <p:cNvPr id="62" name="Straight Arrow Connector 61">
              <a:extLst>
                <a:ext uri="{FF2B5EF4-FFF2-40B4-BE49-F238E27FC236}">
                  <a16:creationId xmlns:a16="http://schemas.microsoft.com/office/drawing/2014/main" id="{00205E08-7922-4359-BCFD-C56EA8428133}"/>
                </a:ext>
              </a:extLst>
            </p:cNvPr>
            <p:cNvCxnSpPr/>
            <p:nvPr/>
          </p:nvCxnSpPr>
          <p:spPr>
            <a:xfrm>
              <a:off x="1295401" y="1827116"/>
              <a:ext cx="609601" cy="159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365" name="TextBox 62">
              <a:extLst>
                <a:ext uri="{FF2B5EF4-FFF2-40B4-BE49-F238E27FC236}">
                  <a16:creationId xmlns:a16="http://schemas.microsoft.com/office/drawing/2014/main" id="{7D3B4E9F-F03D-4413-99FE-EF2E44366945}"/>
                </a:ext>
              </a:extLst>
            </p:cNvPr>
            <p:cNvSpPr txBox="1">
              <a:spLocks noChangeArrowheads="1"/>
            </p:cNvSpPr>
            <p:nvPr/>
          </p:nvSpPr>
          <p:spPr bwMode="auto">
            <a:xfrm>
              <a:off x="685800" y="1566446"/>
              <a:ext cx="10667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t>AJR=3.18</a:t>
              </a:r>
            </a:p>
          </p:txBody>
        </p:sp>
      </p:grpSp>
      <p:grpSp>
        <p:nvGrpSpPr>
          <p:cNvPr id="9" name="Group 48">
            <a:extLst>
              <a:ext uri="{FF2B5EF4-FFF2-40B4-BE49-F238E27FC236}">
                <a16:creationId xmlns:a16="http://schemas.microsoft.com/office/drawing/2014/main" id="{07A68B15-1C62-4630-93F7-87D7330E678D}"/>
              </a:ext>
            </a:extLst>
          </p:cNvPr>
          <p:cNvGrpSpPr>
            <a:grpSpLocks/>
          </p:cNvGrpSpPr>
          <p:nvPr/>
        </p:nvGrpSpPr>
        <p:grpSpPr bwMode="auto">
          <a:xfrm>
            <a:off x="747713" y="2789238"/>
            <a:ext cx="6991350" cy="2544762"/>
            <a:chOff x="747637" y="1981994"/>
            <a:chExt cx="6990716" cy="2544147"/>
          </a:xfrm>
        </p:grpSpPr>
        <p:cxnSp>
          <p:nvCxnSpPr>
            <p:cNvPr id="5" name="Straight Connector 4">
              <a:extLst>
                <a:ext uri="{FF2B5EF4-FFF2-40B4-BE49-F238E27FC236}">
                  <a16:creationId xmlns:a16="http://schemas.microsoft.com/office/drawing/2014/main" id="{F69728F5-A3AF-4CA1-B73D-FD8EF9D9B53D}"/>
                </a:ext>
              </a:extLst>
            </p:cNvPr>
            <p:cNvCxnSpPr/>
            <p:nvPr/>
          </p:nvCxnSpPr>
          <p:spPr>
            <a:xfrm rot="5400000">
              <a:off x="700955" y="3027043"/>
              <a:ext cx="1910888" cy="8746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E66F480-9A52-4F4A-8387-5887ED967BFD}"/>
                </a:ext>
              </a:extLst>
            </p:cNvPr>
            <p:cNvCxnSpPr/>
            <p:nvPr/>
          </p:nvCxnSpPr>
          <p:spPr>
            <a:xfrm rot="16200000" flipH="1">
              <a:off x="5521754" y="2707996"/>
              <a:ext cx="1910888" cy="1373063"/>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5351" name="TextBox 11">
              <a:extLst>
                <a:ext uri="{FF2B5EF4-FFF2-40B4-BE49-F238E27FC236}">
                  <a16:creationId xmlns:a16="http://schemas.microsoft.com/office/drawing/2014/main" id="{FC6A972B-1F19-42BE-8747-730928025A0D}"/>
                </a:ext>
              </a:extLst>
            </p:cNvPr>
            <p:cNvSpPr txBox="1">
              <a:spLocks noChangeArrowheads="1"/>
            </p:cNvSpPr>
            <p:nvPr/>
          </p:nvSpPr>
          <p:spPr bwMode="auto">
            <a:xfrm>
              <a:off x="990600" y="3962400"/>
              <a:ext cx="499353" cy="48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sp>
          <p:nvSpPr>
            <p:cNvPr id="55352" name="TextBox 14">
              <a:extLst>
                <a:ext uri="{FF2B5EF4-FFF2-40B4-BE49-F238E27FC236}">
                  <a16:creationId xmlns:a16="http://schemas.microsoft.com/office/drawing/2014/main" id="{C85E7C58-6FCC-47B8-86F9-0D6BC8E0E352}"/>
                </a:ext>
              </a:extLst>
            </p:cNvPr>
            <p:cNvSpPr txBox="1">
              <a:spLocks noChangeArrowheads="1"/>
            </p:cNvSpPr>
            <p:nvPr/>
          </p:nvSpPr>
          <p:spPr bwMode="auto">
            <a:xfrm>
              <a:off x="7239000" y="4038600"/>
              <a:ext cx="499353" cy="48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D</a:t>
              </a:r>
            </a:p>
          </p:txBody>
        </p:sp>
        <p:sp>
          <p:nvSpPr>
            <p:cNvPr id="40" name="Arc 39">
              <a:extLst>
                <a:ext uri="{FF2B5EF4-FFF2-40B4-BE49-F238E27FC236}">
                  <a16:creationId xmlns:a16="http://schemas.microsoft.com/office/drawing/2014/main" id="{14CDEA6D-7970-48C7-B232-A7D3B022AFD9}"/>
                </a:ext>
              </a:extLst>
            </p:cNvPr>
            <p:cNvSpPr/>
            <p:nvPr/>
          </p:nvSpPr>
          <p:spPr>
            <a:xfrm rot="18634169" flipV="1">
              <a:off x="832620" y="3633317"/>
              <a:ext cx="772925" cy="942889"/>
            </a:xfrm>
            <a:prstGeom prst="arc">
              <a:avLst>
                <a:gd name="adj1" fmla="val 10812104"/>
                <a:gd name="adj2" fmla="val 1612117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1" name="Arc 40">
              <a:extLst>
                <a:ext uri="{FF2B5EF4-FFF2-40B4-BE49-F238E27FC236}">
                  <a16:creationId xmlns:a16="http://schemas.microsoft.com/office/drawing/2014/main" id="{C54BE9DB-C97C-40F3-8978-48923E60C266}"/>
                </a:ext>
              </a:extLst>
            </p:cNvPr>
            <p:cNvSpPr/>
            <p:nvPr/>
          </p:nvSpPr>
          <p:spPr>
            <a:xfrm rot="7402541" flipV="1">
              <a:off x="1914398" y="2370765"/>
              <a:ext cx="717377" cy="955588"/>
            </a:xfrm>
            <a:prstGeom prst="arc">
              <a:avLst>
                <a:gd name="adj1" fmla="val 11414081"/>
                <a:gd name="adj2" fmla="val 1612117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45" name="Straight Arrow Connector 44">
              <a:extLst>
                <a:ext uri="{FF2B5EF4-FFF2-40B4-BE49-F238E27FC236}">
                  <a16:creationId xmlns:a16="http://schemas.microsoft.com/office/drawing/2014/main" id="{825113C7-B602-4DAA-AA3C-2817AC99FB62}"/>
                </a:ext>
              </a:extLst>
            </p:cNvPr>
            <p:cNvCxnSpPr/>
            <p:nvPr/>
          </p:nvCxnSpPr>
          <p:spPr>
            <a:xfrm rot="5400000">
              <a:off x="1829454" y="2285926"/>
              <a:ext cx="457090" cy="1588"/>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7AE0486-7204-4CB0-8D57-E5AB9A906E81}"/>
                </a:ext>
              </a:extLst>
            </p:cNvPr>
            <p:cNvCxnSpPr/>
            <p:nvPr/>
          </p:nvCxnSpPr>
          <p:spPr>
            <a:xfrm rot="5400000">
              <a:off x="5562916" y="2209745"/>
              <a:ext cx="457090" cy="1588"/>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8" name="Arc 47">
              <a:extLst>
                <a:ext uri="{FF2B5EF4-FFF2-40B4-BE49-F238E27FC236}">
                  <a16:creationId xmlns:a16="http://schemas.microsoft.com/office/drawing/2014/main" id="{7C40FCB1-395E-4738-817A-D1F0BC9F9B00}"/>
                </a:ext>
              </a:extLst>
            </p:cNvPr>
            <p:cNvSpPr/>
            <p:nvPr/>
          </p:nvSpPr>
          <p:spPr>
            <a:xfrm rot="7402541" flipV="1">
              <a:off x="5571667" y="2370765"/>
              <a:ext cx="717377" cy="955588"/>
            </a:xfrm>
            <a:prstGeom prst="arc">
              <a:avLst>
                <a:gd name="adj1" fmla="val 11414081"/>
                <a:gd name="adj2" fmla="val 16121171"/>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50" name="Straight Arrow Connector 49">
              <a:extLst>
                <a:ext uri="{FF2B5EF4-FFF2-40B4-BE49-F238E27FC236}">
                  <a16:creationId xmlns:a16="http://schemas.microsoft.com/office/drawing/2014/main" id="{39AF6B83-F1C1-4794-91B0-A04C7A116657}"/>
                </a:ext>
              </a:extLst>
            </p:cNvPr>
            <p:cNvCxnSpPr/>
            <p:nvPr/>
          </p:nvCxnSpPr>
          <p:spPr>
            <a:xfrm>
              <a:off x="5485894" y="2439084"/>
              <a:ext cx="914317" cy="15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06E1A639-34CD-43D3-8EED-480384E9C7AB}"/>
                </a:ext>
              </a:extLst>
            </p:cNvPr>
            <p:cNvCxnSpPr/>
            <p:nvPr/>
          </p:nvCxnSpPr>
          <p:spPr>
            <a:xfrm rot="10800000">
              <a:off x="1295274" y="2591447"/>
              <a:ext cx="990510" cy="15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5360" name="TextBox 52">
              <a:extLst>
                <a:ext uri="{FF2B5EF4-FFF2-40B4-BE49-F238E27FC236}">
                  <a16:creationId xmlns:a16="http://schemas.microsoft.com/office/drawing/2014/main" id="{FECDAB2F-210A-4D2D-9724-2EBB5BA0C5E4}"/>
                </a:ext>
              </a:extLst>
            </p:cNvPr>
            <p:cNvSpPr txBox="1">
              <a:spLocks noChangeArrowheads="1"/>
            </p:cNvSpPr>
            <p:nvPr/>
          </p:nvSpPr>
          <p:spPr bwMode="auto">
            <a:xfrm>
              <a:off x="6324600" y="2362200"/>
              <a:ext cx="685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t>16.48</a:t>
              </a:r>
            </a:p>
          </p:txBody>
        </p:sp>
        <p:sp>
          <p:nvSpPr>
            <p:cNvPr id="55361" name="TextBox 53">
              <a:extLst>
                <a:ext uri="{FF2B5EF4-FFF2-40B4-BE49-F238E27FC236}">
                  <a16:creationId xmlns:a16="http://schemas.microsoft.com/office/drawing/2014/main" id="{B03F8FBD-8303-4FC3-AD36-083322C028AB}"/>
                </a:ext>
              </a:extLst>
            </p:cNvPr>
            <p:cNvSpPr txBox="1">
              <a:spLocks noChangeArrowheads="1"/>
            </p:cNvSpPr>
            <p:nvPr/>
          </p:nvSpPr>
          <p:spPr bwMode="auto">
            <a:xfrm>
              <a:off x="914401" y="2209800"/>
              <a:ext cx="685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t>13.30</a:t>
              </a:r>
            </a:p>
          </p:txBody>
        </p:sp>
        <p:sp>
          <p:nvSpPr>
            <p:cNvPr id="55362" name="TextBox 43">
              <a:extLst>
                <a:ext uri="{FF2B5EF4-FFF2-40B4-BE49-F238E27FC236}">
                  <a16:creationId xmlns:a16="http://schemas.microsoft.com/office/drawing/2014/main" id="{D798AF91-2211-48C8-8B31-AB3444A1827E}"/>
                </a:ext>
              </a:extLst>
            </p:cNvPr>
            <p:cNvSpPr txBox="1">
              <a:spLocks noChangeArrowheads="1"/>
            </p:cNvSpPr>
            <p:nvPr/>
          </p:nvSpPr>
          <p:spPr bwMode="auto">
            <a:xfrm>
              <a:off x="1981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sp>
          <p:nvSpPr>
            <p:cNvPr id="55363" name="TextBox 45">
              <a:extLst>
                <a:ext uri="{FF2B5EF4-FFF2-40B4-BE49-F238E27FC236}">
                  <a16:creationId xmlns:a16="http://schemas.microsoft.com/office/drawing/2014/main" id="{D9CB46EC-67A9-4390-93ED-D6208EE3B546}"/>
                </a:ext>
              </a:extLst>
            </p:cNvPr>
            <p:cNvSpPr txBox="1">
              <a:spLocks noChangeArrowheads="1"/>
            </p:cNvSpPr>
            <p:nvPr/>
          </p:nvSpPr>
          <p:spPr bwMode="auto">
            <a:xfrm>
              <a:off x="5518825" y="2447735"/>
              <a:ext cx="424775" cy="37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a:t>
              </a:r>
            </a:p>
          </p:txBody>
        </p:sp>
      </p:grpSp>
      <p:graphicFrame>
        <p:nvGraphicFramePr>
          <p:cNvPr id="59" name="Content Placeholder 3">
            <a:extLst>
              <a:ext uri="{FF2B5EF4-FFF2-40B4-BE49-F238E27FC236}">
                <a16:creationId xmlns:a16="http://schemas.microsoft.com/office/drawing/2014/main" id="{FB992015-860A-4B03-B1DF-DA006868EF56}"/>
              </a:ext>
            </a:extLst>
          </p:cNvPr>
          <p:cNvGraphicFramePr>
            <a:graphicFrameLocks noGrp="1"/>
          </p:cNvGraphicFramePr>
          <p:nvPr>
            <p:ph idx="1"/>
          </p:nvPr>
        </p:nvGraphicFramePr>
        <p:xfrm>
          <a:off x="1371600" y="1000125"/>
          <a:ext cx="5283200" cy="371475"/>
        </p:xfrm>
        <a:graphic>
          <a:graphicData uri="http://schemas.openxmlformats.org/drawingml/2006/table">
            <a:tbl>
              <a:tblPr firstRow="1" bandRow="1">
                <a:tableStyleId>{5940675A-B579-460E-94D1-54222C63F5DA}</a:tableStyleId>
              </a:tblPr>
              <a:tblGrid>
                <a:gridCol w="5080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tblGrid>
              <a:tr h="371475">
                <a:tc>
                  <a:txBody>
                    <a:bodyPr/>
                    <a:lstStyle/>
                    <a:p>
                      <a:endParaRPr lang="en-US" sz="1600" b="1" spc="-150" dirty="0">
                        <a:solidFill>
                          <a:srgbClr val="FF0000"/>
                        </a:solidFill>
                      </a:endParaRPr>
                    </a:p>
                  </a:txBody>
                  <a:tcPr marT="45798" marB="457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pc="-150" dirty="0">
                          <a:solidFill>
                            <a:srgbClr val="FF0000"/>
                          </a:solidFill>
                        </a:rPr>
                        <a:t>Total</a:t>
                      </a:r>
                    </a:p>
                  </a:txBody>
                  <a:tcPr marT="45798" marB="45798" anchor="ctr"/>
                </a:tc>
                <a:tc>
                  <a:txBody>
                    <a:bodyPr/>
                    <a:lstStyle/>
                    <a:p>
                      <a:r>
                        <a:rPr lang="en-US" sz="1600" b="1" spc="-150" dirty="0">
                          <a:solidFill>
                            <a:srgbClr val="FF0000"/>
                          </a:solidFill>
                        </a:rPr>
                        <a:t>-20.04</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pc="-150" dirty="0">
                          <a:solidFill>
                            <a:srgbClr val="FF0000"/>
                          </a:solidFill>
                        </a:rPr>
                        <a:t>-42.43</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pc="-150" dirty="0">
                          <a:solidFill>
                            <a:srgbClr val="FF0000"/>
                          </a:solidFill>
                        </a:rPr>
                        <a:t>42.43</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pc="-150" dirty="0">
                          <a:solidFill>
                            <a:srgbClr val="FF0000"/>
                          </a:solidFill>
                        </a:rPr>
                        <a:t>-35.17</a:t>
                      </a:r>
                    </a:p>
                  </a:txBody>
                  <a:tcPr marT="45798" marB="4579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pc="-150" dirty="0">
                          <a:solidFill>
                            <a:srgbClr val="FF0000"/>
                          </a:solidFill>
                        </a:rPr>
                        <a:t>35.17</a:t>
                      </a:r>
                    </a:p>
                  </a:txBody>
                  <a:tcPr marT="45798" marB="4579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spc="-150" dirty="0">
                          <a:solidFill>
                            <a:srgbClr val="FF0000"/>
                          </a:solidFill>
                        </a:rPr>
                        <a:t>00</a:t>
                      </a:r>
                    </a:p>
                  </a:txBody>
                  <a:tcPr marT="45798" marB="45798" anchor="ctr"/>
                </a:tc>
                <a:extLst>
                  <a:ext uri="{0D108BD9-81ED-4DB2-BD59-A6C34878D82A}">
                    <a16:rowId xmlns:a16="http://schemas.microsoft.com/office/drawing/2014/main" val="10000"/>
                  </a:ext>
                </a:extLst>
              </a:tr>
            </a:tbl>
          </a:graphicData>
        </a:graphic>
      </p:graphicFrame>
      <p:graphicFrame>
        <p:nvGraphicFramePr>
          <p:cNvPr id="49" name="Table 48">
            <a:extLst>
              <a:ext uri="{FF2B5EF4-FFF2-40B4-BE49-F238E27FC236}">
                <a16:creationId xmlns:a16="http://schemas.microsoft.com/office/drawing/2014/main" id="{55784535-F079-48F9-8010-9FB205C02E37}"/>
              </a:ext>
            </a:extLst>
          </p:cNvPr>
          <p:cNvGraphicFramePr>
            <a:graphicFrameLocks noGrp="1"/>
          </p:cNvGraphicFramePr>
          <p:nvPr/>
        </p:nvGraphicFramePr>
        <p:xfrm>
          <a:off x="1371600" y="258763"/>
          <a:ext cx="5283200" cy="741362"/>
        </p:xfrm>
        <a:graphic>
          <a:graphicData uri="http://schemas.openxmlformats.org/drawingml/2006/table">
            <a:tbl>
              <a:tblPr firstRow="1" bandRow="1">
                <a:tableStyleId>{5940675A-B579-460E-94D1-54222C63F5DA}</a:tableStyleId>
              </a:tblPr>
              <a:tblGrid>
                <a:gridCol w="5080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tblGrid>
              <a:tr h="370681">
                <a:tc>
                  <a:txBody>
                    <a:bodyPr/>
                    <a:lstStyle/>
                    <a:p>
                      <a:pPr marL="0"/>
                      <a:endParaRPr lang="en-US" sz="1600" spc="-150" dirty="0"/>
                    </a:p>
                  </a:txBody>
                  <a:tcPr marT="45700" marB="45700"/>
                </a:tc>
                <a:tc>
                  <a:txBody>
                    <a:bodyPr/>
                    <a:lstStyle/>
                    <a:p>
                      <a:pPr marL="0"/>
                      <a:r>
                        <a:rPr lang="en-US" sz="1600" spc="-150" dirty="0"/>
                        <a:t>Joint</a:t>
                      </a:r>
                    </a:p>
                  </a:txBody>
                  <a:tcPr marT="45700" marB="45700"/>
                </a:tc>
                <a:tc>
                  <a:txBody>
                    <a:bodyPr/>
                    <a:lstStyle/>
                    <a:p>
                      <a:pPr marL="0" algn="ctr"/>
                      <a:r>
                        <a:rPr lang="en-US" sz="1600" spc="-150" dirty="0"/>
                        <a:t>A</a:t>
                      </a:r>
                    </a:p>
                  </a:txBody>
                  <a:tcPr marT="45700" marB="45700"/>
                </a:tc>
                <a:tc gridSpan="2">
                  <a:txBody>
                    <a:bodyPr/>
                    <a:lstStyle/>
                    <a:p>
                      <a:pPr marL="0" algn="ctr"/>
                      <a:r>
                        <a:rPr lang="en-US" sz="1600" spc="-150" dirty="0"/>
                        <a:t>B</a:t>
                      </a:r>
                    </a:p>
                  </a:txBody>
                  <a:tcPr marT="45700" marB="45700"/>
                </a:tc>
                <a:tc hMerge="1">
                  <a:txBody>
                    <a:bodyPr/>
                    <a:lstStyle/>
                    <a:p>
                      <a:pPr marL="0" algn="ctr"/>
                      <a:endParaRPr lang="en-US" sz="1200" dirty="0"/>
                    </a:p>
                  </a:txBody>
                  <a:tcPr/>
                </a:tc>
                <a:tc gridSpan="2">
                  <a:txBody>
                    <a:bodyPr/>
                    <a:lstStyle/>
                    <a:p>
                      <a:pPr marL="0" algn="ctr"/>
                      <a:r>
                        <a:rPr lang="en-US" sz="1600" spc="-150" dirty="0"/>
                        <a:t>C</a:t>
                      </a:r>
                    </a:p>
                  </a:txBody>
                  <a:tcPr marT="45700" marB="45700"/>
                </a:tc>
                <a:tc hMerge="1">
                  <a:txBody>
                    <a:bodyPr/>
                    <a:lstStyle/>
                    <a:p>
                      <a:pPr marL="0" algn="ctr"/>
                      <a:endParaRPr lang="en-US" sz="1200" dirty="0"/>
                    </a:p>
                  </a:txBody>
                  <a:tcPr/>
                </a:tc>
                <a:tc>
                  <a:txBody>
                    <a:bodyPr/>
                    <a:lstStyle/>
                    <a:p>
                      <a:pPr marL="0" algn="ctr"/>
                      <a:r>
                        <a:rPr lang="en-US" sz="1600" spc="-150" dirty="0"/>
                        <a:t>D</a:t>
                      </a:r>
                    </a:p>
                  </a:txBody>
                  <a:tcPr marT="45700" marB="45700"/>
                </a:tc>
                <a:extLst>
                  <a:ext uri="{0D108BD9-81ED-4DB2-BD59-A6C34878D82A}">
                    <a16:rowId xmlns:a16="http://schemas.microsoft.com/office/drawing/2014/main" val="10000"/>
                  </a:ext>
                </a:extLst>
              </a:tr>
              <a:tr h="370681">
                <a:tc>
                  <a:txBody>
                    <a:bodyPr/>
                    <a:lstStyle/>
                    <a:p>
                      <a:endParaRPr lang="en-US" sz="1600" spc="-150" dirty="0"/>
                    </a:p>
                  </a:txBody>
                  <a:tcPr marT="45700" marB="45700"/>
                </a:tc>
                <a:tc>
                  <a:txBody>
                    <a:bodyPr/>
                    <a:lstStyle/>
                    <a:p>
                      <a:pPr lvl="0" algn="l"/>
                      <a:r>
                        <a:rPr lang="en-US" sz="1600" b="1" spc="-150" dirty="0">
                          <a:solidFill>
                            <a:srgbClr val="FF0000"/>
                          </a:solidFill>
                        </a:rPr>
                        <a:t>Member</a:t>
                      </a:r>
                    </a:p>
                  </a:txBody>
                  <a:tcPr marT="45700" marB="45700"/>
                </a:tc>
                <a:tc>
                  <a:txBody>
                    <a:bodyPr/>
                    <a:lstStyle/>
                    <a:p>
                      <a:pPr algn="ctr"/>
                      <a:r>
                        <a:rPr lang="en-US" sz="1600" b="1" spc="-150" dirty="0">
                          <a:solidFill>
                            <a:srgbClr val="FF0000"/>
                          </a:solidFill>
                        </a:rPr>
                        <a:t>AB</a:t>
                      </a:r>
                    </a:p>
                  </a:txBody>
                  <a:tcPr marT="45700" marB="45700"/>
                </a:tc>
                <a:tc>
                  <a:txBody>
                    <a:bodyPr/>
                    <a:lstStyle/>
                    <a:p>
                      <a:pPr algn="ctr"/>
                      <a:r>
                        <a:rPr lang="en-US" sz="1600" b="1" spc="-150" dirty="0">
                          <a:solidFill>
                            <a:srgbClr val="FF0000"/>
                          </a:solidFill>
                        </a:rPr>
                        <a:t>BA</a:t>
                      </a:r>
                    </a:p>
                  </a:txBody>
                  <a:tcPr marT="45700" marB="45700"/>
                </a:tc>
                <a:tc>
                  <a:txBody>
                    <a:bodyPr/>
                    <a:lstStyle/>
                    <a:p>
                      <a:pPr algn="ctr"/>
                      <a:r>
                        <a:rPr lang="en-US" sz="1600" b="1" spc="-150" dirty="0">
                          <a:solidFill>
                            <a:srgbClr val="FF0000"/>
                          </a:solidFill>
                        </a:rPr>
                        <a:t>BC</a:t>
                      </a:r>
                    </a:p>
                  </a:txBody>
                  <a:tcPr marT="45700" marB="45700"/>
                </a:tc>
                <a:tc>
                  <a:txBody>
                    <a:bodyPr/>
                    <a:lstStyle/>
                    <a:p>
                      <a:pPr algn="ctr"/>
                      <a:r>
                        <a:rPr lang="en-US" sz="1600" b="1" spc="-150" dirty="0">
                          <a:solidFill>
                            <a:srgbClr val="FF0000"/>
                          </a:solidFill>
                        </a:rPr>
                        <a:t>CB</a:t>
                      </a:r>
                    </a:p>
                  </a:txBody>
                  <a:tcPr marT="45700" marB="45700"/>
                </a:tc>
                <a:tc>
                  <a:txBody>
                    <a:bodyPr/>
                    <a:lstStyle/>
                    <a:p>
                      <a:pPr algn="ctr"/>
                      <a:r>
                        <a:rPr lang="en-US" sz="1600" b="1" spc="-150" dirty="0">
                          <a:solidFill>
                            <a:srgbClr val="FF0000"/>
                          </a:solidFill>
                        </a:rPr>
                        <a:t>CD</a:t>
                      </a:r>
                    </a:p>
                  </a:txBody>
                  <a:tcPr marT="45700" marB="45700"/>
                </a:tc>
                <a:tc>
                  <a:txBody>
                    <a:bodyPr/>
                    <a:lstStyle/>
                    <a:p>
                      <a:pPr algn="ctr"/>
                      <a:r>
                        <a:rPr lang="en-US" sz="1600" b="1" spc="-150" dirty="0">
                          <a:solidFill>
                            <a:srgbClr val="FF0000"/>
                          </a:solidFill>
                        </a:rPr>
                        <a:t>DC</a:t>
                      </a:r>
                    </a:p>
                  </a:txBody>
                  <a:tcPr marT="45700" marB="45700"/>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linds(horizontal)">
                                      <p:cBhvr>
                                        <p:cTn id="12" dur="500"/>
                                        <p:tgtEl>
                                          <p:spTgt spid="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7F26925-8837-468D-BFCA-C883649BE49E}"/>
              </a:ext>
            </a:extLst>
          </p:cNvPr>
          <p:cNvGraphicFramePr>
            <a:graphicFrameLocks noGrp="1"/>
          </p:cNvGraphicFramePr>
          <p:nvPr>
            <p:ph idx="1"/>
          </p:nvPr>
        </p:nvGraphicFramePr>
        <p:xfrm>
          <a:off x="3276600" y="6048375"/>
          <a:ext cx="5283200" cy="457200"/>
        </p:xfrm>
        <a:graphic>
          <a:graphicData uri="http://schemas.openxmlformats.org/drawingml/2006/table">
            <a:tbl>
              <a:tblPr firstRow="1" bandRow="1">
                <a:tableStyleId>{5940675A-B579-460E-94D1-54222C63F5DA}</a:tableStyleId>
              </a:tblPr>
              <a:tblGrid>
                <a:gridCol w="5080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tblGrid>
              <a:tr h="457200">
                <a:tc>
                  <a:txBody>
                    <a:bodyPr/>
                    <a:lstStyle/>
                    <a:p>
                      <a:pPr algn="ctr"/>
                      <a:endParaRPr lang="en-US" sz="1600" b="1" spc="-150" dirty="0">
                        <a:solidFill>
                          <a:srgbClr val="3333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spc="-150" dirty="0">
                          <a:solidFill>
                            <a:srgbClr val="3333FF"/>
                          </a:solidFill>
                        </a:rPr>
                        <a:t>Total</a:t>
                      </a:r>
                    </a:p>
                  </a:txBody>
                  <a:tcPr anchor="ctr"/>
                </a:tc>
                <a:tc>
                  <a:txBody>
                    <a:bodyPr/>
                    <a:lstStyle/>
                    <a:p>
                      <a:pPr algn="ctr"/>
                      <a:r>
                        <a:rPr lang="en-US" sz="1600" b="1" spc="-150" dirty="0">
                          <a:solidFill>
                            <a:srgbClr val="3333FF"/>
                          </a:solidFill>
                        </a:rPr>
                        <a:t>-40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spc="-150" dirty="0">
                          <a:solidFill>
                            <a:srgbClr val="3333FF"/>
                          </a:solidFill>
                        </a:rPr>
                        <a:t>-38.53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spc="-150" dirty="0">
                          <a:solidFill>
                            <a:srgbClr val="3333FF"/>
                          </a:solidFill>
                        </a:rPr>
                        <a:t>38.53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spc="-150" dirty="0">
                          <a:solidFill>
                            <a:srgbClr val="3333FF"/>
                          </a:solidFill>
                        </a:rPr>
                        <a:t>28.85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spc="-150" dirty="0">
                          <a:solidFill>
                            <a:srgbClr val="3333FF"/>
                          </a:solidFill>
                        </a:rPr>
                        <a:t>-28.85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spc="-150" dirty="0">
                          <a:solidFill>
                            <a:srgbClr val="3333FF"/>
                          </a:solidFill>
                        </a:rPr>
                        <a:t>00</a:t>
                      </a:r>
                    </a:p>
                  </a:txBody>
                  <a:tcPr anchor="ctr"/>
                </a:tc>
                <a:extLst>
                  <a:ext uri="{0D108BD9-81ED-4DB2-BD59-A6C34878D82A}">
                    <a16:rowId xmlns:a16="http://schemas.microsoft.com/office/drawing/2014/main" val="10000"/>
                  </a:ext>
                </a:extLst>
              </a:tr>
            </a:tbl>
          </a:graphicData>
        </a:graphic>
      </p:graphicFrame>
      <p:sp>
        <p:nvSpPr>
          <p:cNvPr id="32" name="TextBox 31">
            <a:extLst>
              <a:ext uri="{FF2B5EF4-FFF2-40B4-BE49-F238E27FC236}">
                <a16:creationId xmlns:a16="http://schemas.microsoft.com/office/drawing/2014/main" id="{E5739F75-C819-41A1-951E-6FE3D7871030}"/>
              </a:ext>
            </a:extLst>
          </p:cNvPr>
          <p:cNvSpPr txBox="1">
            <a:spLocks noChangeArrowheads="1"/>
          </p:cNvSpPr>
          <p:nvPr/>
        </p:nvSpPr>
        <p:spPr bwMode="auto">
          <a:xfrm>
            <a:off x="381000" y="533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1.12</a:t>
            </a:r>
            <a:r>
              <a:rPr lang="en-US" altLang="en-US" sz="1400">
                <a:latin typeface="Algerian" panose="020B0604020202020204" pitchFamily="82" charset="0"/>
              </a:rPr>
              <a:t>∆</a:t>
            </a:r>
            <a:endParaRPr lang="en-US" altLang="en-US" sz="1400"/>
          </a:p>
        </p:txBody>
      </p:sp>
      <p:sp>
        <p:nvSpPr>
          <p:cNvPr id="39" name="TextBox 38">
            <a:extLst>
              <a:ext uri="{FF2B5EF4-FFF2-40B4-BE49-F238E27FC236}">
                <a16:creationId xmlns:a16="http://schemas.microsoft.com/office/drawing/2014/main" id="{DBC1DB13-B0A0-4136-BF64-F226DCFEEEE4}"/>
              </a:ext>
            </a:extLst>
          </p:cNvPr>
          <p:cNvSpPr txBox="1">
            <a:spLocks noChangeArrowheads="1"/>
          </p:cNvSpPr>
          <p:nvPr/>
        </p:nvSpPr>
        <p:spPr bwMode="auto">
          <a:xfrm>
            <a:off x="4572000" y="8382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1.25</a:t>
            </a:r>
            <a:r>
              <a:rPr lang="en-US" altLang="en-US" sz="1400">
                <a:latin typeface="Algerian" panose="020B0604020202020204" pitchFamily="82" charset="0"/>
              </a:rPr>
              <a:t>∆</a:t>
            </a:r>
            <a:endParaRPr lang="en-US" altLang="en-US" sz="1400"/>
          </a:p>
        </p:txBody>
      </p:sp>
      <p:graphicFrame>
        <p:nvGraphicFramePr>
          <p:cNvPr id="40" name="Table 39">
            <a:extLst>
              <a:ext uri="{FF2B5EF4-FFF2-40B4-BE49-F238E27FC236}">
                <a16:creationId xmlns:a16="http://schemas.microsoft.com/office/drawing/2014/main" id="{9FF1624A-62D4-4469-8ED7-EAE160EFA817}"/>
              </a:ext>
            </a:extLst>
          </p:cNvPr>
          <p:cNvGraphicFramePr>
            <a:graphicFrameLocks noGrp="1"/>
          </p:cNvGraphicFramePr>
          <p:nvPr/>
        </p:nvGraphicFramePr>
        <p:xfrm>
          <a:off x="3276600" y="3048000"/>
          <a:ext cx="5283200" cy="1482725"/>
        </p:xfrm>
        <a:graphic>
          <a:graphicData uri="http://schemas.openxmlformats.org/drawingml/2006/table">
            <a:tbl>
              <a:tblPr firstRow="1" bandRow="1">
                <a:tableStyleId>{5940675A-B579-460E-94D1-54222C63F5DA}</a:tableStyleId>
              </a:tblPr>
              <a:tblGrid>
                <a:gridCol w="5080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tblGrid>
              <a:tr h="370681">
                <a:tc>
                  <a:txBody>
                    <a:bodyPr/>
                    <a:lstStyle/>
                    <a:p>
                      <a:pPr marL="0"/>
                      <a:endParaRPr lang="en-US" sz="1400" b="1" spc="-150" dirty="0"/>
                    </a:p>
                  </a:txBody>
                  <a:tcPr marT="45700" marB="45700"/>
                </a:tc>
                <a:tc>
                  <a:txBody>
                    <a:bodyPr/>
                    <a:lstStyle/>
                    <a:p>
                      <a:pPr marL="0"/>
                      <a:r>
                        <a:rPr lang="en-US" sz="1400" b="1" spc="-150" dirty="0"/>
                        <a:t>Joint</a:t>
                      </a:r>
                    </a:p>
                  </a:txBody>
                  <a:tcPr marT="45700" marB="45700"/>
                </a:tc>
                <a:tc>
                  <a:txBody>
                    <a:bodyPr/>
                    <a:lstStyle/>
                    <a:p>
                      <a:pPr marL="0" algn="ctr"/>
                      <a:r>
                        <a:rPr lang="en-US" sz="1400" b="1" spc="-150" dirty="0"/>
                        <a:t>A</a:t>
                      </a:r>
                    </a:p>
                  </a:txBody>
                  <a:tcPr marT="45700" marB="45700"/>
                </a:tc>
                <a:tc gridSpan="2">
                  <a:txBody>
                    <a:bodyPr/>
                    <a:lstStyle/>
                    <a:p>
                      <a:pPr marL="0" algn="ctr"/>
                      <a:r>
                        <a:rPr lang="en-US" sz="1400" b="1" spc="-150" dirty="0"/>
                        <a:t>B</a:t>
                      </a:r>
                    </a:p>
                  </a:txBody>
                  <a:tcPr marT="45700" marB="45700"/>
                </a:tc>
                <a:tc hMerge="1">
                  <a:txBody>
                    <a:bodyPr/>
                    <a:lstStyle/>
                    <a:p>
                      <a:pPr marL="0" algn="ctr"/>
                      <a:endParaRPr lang="en-US" sz="1200" dirty="0"/>
                    </a:p>
                  </a:txBody>
                  <a:tcPr/>
                </a:tc>
                <a:tc gridSpan="2">
                  <a:txBody>
                    <a:bodyPr/>
                    <a:lstStyle/>
                    <a:p>
                      <a:pPr marL="0" algn="ctr"/>
                      <a:r>
                        <a:rPr lang="en-US" sz="1400" b="1" spc="-150" dirty="0"/>
                        <a:t>C</a:t>
                      </a:r>
                    </a:p>
                  </a:txBody>
                  <a:tcPr marT="45700" marB="45700"/>
                </a:tc>
                <a:tc hMerge="1">
                  <a:txBody>
                    <a:bodyPr/>
                    <a:lstStyle/>
                    <a:p>
                      <a:pPr marL="0" algn="ctr"/>
                      <a:endParaRPr lang="en-US" sz="1200" dirty="0"/>
                    </a:p>
                  </a:txBody>
                  <a:tcPr/>
                </a:tc>
                <a:tc>
                  <a:txBody>
                    <a:bodyPr/>
                    <a:lstStyle/>
                    <a:p>
                      <a:pPr marL="0" algn="ctr"/>
                      <a:r>
                        <a:rPr lang="en-US" sz="1400" b="1" spc="-150" dirty="0"/>
                        <a:t>D</a:t>
                      </a:r>
                    </a:p>
                  </a:txBody>
                  <a:tcPr marT="45700" marB="45700"/>
                </a:tc>
                <a:extLst>
                  <a:ext uri="{0D108BD9-81ED-4DB2-BD59-A6C34878D82A}">
                    <a16:rowId xmlns:a16="http://schemas.microsoft.com/office/drawing/2014/main" val="10000"/>
                  </a:ext>
                </a:extLst>
              </a:tr>
              <a:tr h="370681">
                <a:tc>
                  <a:txBody>
                    <a:bodyPr/>
                    <a:lstStyle/>
                    <a:p>
                      <a:endParaRPr lang="en-US" sz="1400" b="1" spc="-150" dirty="0"/>
                    </a:p>
                  </a:txBody>
                  <a:tcPr marT="45700" marB="45700"/>
                </a:tc>
                <a:tc>
                  <a:txBody>
                    <a:bodyPr/>
                    <a:lstStyle/>
                    <a:p>
                      <a:pPr lvl="0" algn="l"/>
                      <a:r>
                        <a:rPr lang="en-US" sz="1400" b="1" spc="-150" dirty="0">
                          <a:solidFill>
                            <a:srgbClr val="FF0000"/>
                          </a:solidFill>
                        </a:rPr>
                        <a:t>Member</a:t>
                      </a:r>
                    </a:p>
                  </a:txBody>
                  <a:tcPr marT="45700" marB="45700"/>
                </a:tc>
                <a:tc>
                  <a:txBody>
                    <a:bodyPr/>
                    <a:lstStyle/>
                    <a:p>
                      <a:pPr algn="ctr"/>
                      <a:r>
                        <a:rPr lang="en-US" sz="1400" b="1" spc="-150" dirty="0">
                          <a:solidFill>
                            <a:srgbClr val="FF0000"/>
                          </a:solidFill>
                        </a:rPr>
                        <a:t>AB</a:t>
                      </a:r>
                    </a:p>
                  </a:txBody>
                  <a:tcPr marT="45700" marB="45700"/>
                </a:tc>
                <a:tc>
                  <a:txBody>
                    <a:bodyPr/>
                    <a:lstStyle/>
                    <a:p>
                      <a:pPr algn="ctr"/>
                      <a:r>
                        <a:rPr lang="en-US" sz="1400" b="1" spc="-150" dirty="0">
                          <a:solidFill>
                            <a:srgbClr val="FF0000"/>
                          </a:solidFill>
                        </a:rPr>
                        <a:t>BA</a:t>
                      </a:r>
                    </a:p>
                  </a:txBody>
                  <a:tcPr marT="45700" marB="45700"/>
                </a:tc>
                <a:tc>
                  <a:txBody>
                    <a:bodyPr/>
                    <a:lstStyle/>
                    <a:p>
                      <a:pPr algn="ctr"/>
                      <a:r>
                        <a:rPr lang="en-US" sz="1400" b="1" spc="-150" dirty="0">
                          <a:solidFill>
                            <a:srgbClr val="FF0000"/>
                          </a:solidFill>
                        </a:rPr>
                        <a:t>BC</a:t>
                      </a:r>
                    </a:p>
                  </a:txBody>
                  <a:tcPr marT="45700" marB="45700"/>
                </a:tc>
                <a:tc>
                  <a:txBody>
                    <a:bodyPr/>
                    <a:lstStyle/>
                    <a:p>
                      <a:pPr algn="ctr"/>
                      <a:r>
                        <a:rPr lang="en-US" sz="1400" b="1" spc="-150" dirty="0">
                          <a:solidFill>
                            <a:srgbClr val="FF0000"/>
                          </a:solidFill>
                        </a:rPr>
                        <a:t>CB</a:t>
                      </a:r>
                    </a:p>
                  </a:txBody>
                  <a:tcPr marT="45700" marB="45700"/>
                </a:tc>
                <a:tc>
                  <a:txBody>
                    <a:bodyPr/>
                    <a:lstStyle/>
                    <a:p>
                      <a:pPr algn="ctr"/>
                      <a:r>
                        <a:rPr lang="en-US" sz="1400" b="1" spc="-150" dirty="0">
                          <a:solidFill>
                            <a:srgbClr val="FF0000"/>
                          </a:solidFill>
                        </a:rPr>
                        <a:t>CD</a:t>
                      </a:r>
                    </a:p>
                  </a:txBody>
                  <a:tcPr marT="45700" marB="45700"/>
                </a:tc>
                <a:tc>
                  <a:txBody>
                    <a:bodyPr/>
                    <a:lstStyle/>
                    <a:p>
                      <a:pPr algn="ctr"/>
                      <a:r>
                        <a:rPr lang="en-US" sz="1400" b="1" spc="-150" dirty="0">
                          <a:solidFill>
                            <a:srgbClr val="FF0000"/>
                          </a:solidFill>
                        </a:rPr>
                        <a:t>DC</a:t>
                      </a:r>
                    </a:p>
                  </a:txBody>
                  <a:tcPr marT="45700" marB="45700"/>
                </a:tc>
                <a:extLst>
                  <a:ext uri="{0D108BD9-81ED-4DB2-BD59-A6C34878D82A}">
                    <a16:rowId xmlns:a16="http://schemas.microsoft.com/office/drawing/2014/main" val="10001"/>
                  </a:ext>
                </a:extLst>
              </a:tr>
              <a:tr h="370681">
                <a:tc>
                  <a:txBody>
                    <a:bodyPr/>
                    <a:lstStyle/>
                    <a:p>
                      <a:pPr algn="ctr"/>
                      <a:endParaRPr lang="en-US" sz="1400" b="1" spc="-150" dirty="0"/>
                    </a:p>
                  </a:txBody>
                  <a:tcPr marT="45700" marB="45700" anchor="ctr"/>
                </a:tc>
                <a:tc>
                  <a:txBody>
                    <a:bodyPr/>
                    <a:lstStyle/>
                    <a:p>
                      <a:pPr algn="ctr"/>
                      <a:r>
                        <a:rPr lang="en-US" sz="1400" b="1" spc="-150" dirty="0"/>
                        <a:t>K</a:t>
                      </a:r>
                    </a:p>
                  </a:txBody>
                  <a:tcPr marT="45700" marB="45700" anchor="ctr"/>
                </a:tc>
                <a:tc>
                  <a:txBody>
                    <a:bodyPr/>
                    <a:lstStyle/>
                    <a:p>
                      <a:pPr algn="ctr"/>
                      <a:r>
                        <a:rPr lang="en-US" sz="1400" b="1" spc="-150" dirty="0"/>
                        <a:t>4.47</a:t>
                      </a:r>
                    </a:p>
                  </a:txBody>
                  <a:tcPr marT="45700" marB="45700" anchor="ctr"/>
                </a:tc>
                <a:tc>
                  <a:txBody>
                    <a:bodyPr/>
                    <a:lstStyle/>
                    <a:p>
                      <a:pPr algn="ctr"/>
                      <a:r>
                        <a:rPr lang="en-US" sz="1400" b="1" spc="-150" dirty="0"/>
                        <a:t>4.47</a:t>
                      </a:r>
                    </a:p>
                  </a:txBody>
                  <a:tcPr marT="45700" marB="45700" anchor="ctr"/>
                </a:tc>
                <a:tc>
                  <a:txBody>
                    <a:bodyPr/>
                    <a:lstStyle/>
                    <a:p>
                      <a:pPr algn="ctr"/>
                      <a:r>
                        <a:rPr lang="en-US" sz="1400" b="1" spc="-150" dirty="0"/>
                        <a:t>5</a:t>
                      </a:r>
                    </a:p>
                  </a:txBody>
                  <a:tcPr marT="45700" marB="45700" anchor="ctr"/>
                </a:tc>
                <a:tc>
                  <a:txBody>
                    <a:bodyPr/>
                    <a:lstStyle/>
                    <a:p>
                      <a:pPr algn="ctr"/>
                      <a:r>
                        <a:rPr lang="en-US" sz="1400" b="1" spc="-150" dirty="0"/>
                        <a:t>5</a:t>
                      </a:r>
                    </a:p>
                  </a:txBody>
                  <a:tcPr marT="45700" marB="45700" anchor="ctr"/>
                </a:tc>
                <a:tc>
                  <a:txBody>
                    <a:bodyPr/>
                    <a:lstStyle/>
                    <a:p>
                      <a:pPr algn="ctr"/>
                      <a:r>
                        <a:rPr lang="en-US" sz="1400" b="1" spc="-150" dirty="0"/>
                        <a:t>4</a:t>
                      </a:r>
                    </a:p>
                  </a:txBody>
                  <a:tcPr marT="45700" marB="45700" anchor="ctr"/>
                </a:tc>
                <a:tc>
                  <a:txBody>
                    <a:bodyPr/>
                    <a:lstStyle/>
                    <a:p>
                      <a:pPr algn="ctr"/>
                      <a:r>
                        <a:rPr lang="en-US" sz="1400" b="1" spc="-150" dirty="0"/>
                        <a:t>4</a:t>
                      </a:r>
                    </a:p>
                  </a:txBody>
                  <a:tcPr marT="45700" marB="45700" anchor="ctr"/>
                </a:tc>
                <a:extLst>
                  <a:ext uri="{0D108BD9-81ED-4DB2-BD59-A6C34878D82A}">
                    <a16:rowId xmlns:a16="http://schemas.microsoft.com/office/drawing/2014/main" val="10002"/>
                  </a:ext>
                </a:extLst>
              </a:tr>
              <a:tr h="370681">
                <a:tc>
                  <a:txBody>
                    <a:bodyPr/>
                    <a:lstStyle/>
                    <a:p>
                      <a:pPr algn="ctr"/>
                      <a:endParaRPr lang="en-US" sz="1400" b="1" spc="-150" dirty="0"/>
                    </a:p>
                  </a:txBody>
                  <a:tcPr marT="45700" marB="45700" anchor="ctr"/>
                </a:tc>
                <a:tc>
                  <a:txBody>
                    <a:bodyPr/>
                    <a:lstStyle/>
                    <a:p>
                      <a:pPr algn="ctr"/>
                      <a:r>
                        <a:rPr lang="en-US" sz="1400" b="1" spc="-150" dirty="0">
                          <a:solidFill>
                            <a:srgbClr val="FF0000"/>
                          </a:solidFill>
                        </a:rPr>
                        <a:t>D.F</a:t>
                      </a:r>
                    </a:p>
                  </a:txBody>
                  <a:tcPr marT="45700" marB="45700" anchor="ctr"/>
                </a:tc>
                <a:tc>
                  <a:txBody>
                    <a:bodyPr/>
                    <a:lstStyle/>
                    <a:p>
                      <a:pPr algn="ctr"/>
                      <a:r>
                        <a:rPr lang="en-US" sz="1400" b="1" spc="-150" dirty="0">
                          <a:solidFill>
                            <a:srgbClr val="FF0000"/>
                          </a:solidFill>
                        </a:rPr>
                        <a:t>------</a:t>
                      </a:r>
                    </a:p>
                  </a:txBody>
                  <a:tcPr marT="45700" marB="45700" anchor="ctr"/>
                </a:tc>
                <a:tc>
                  <a:txBody>
                    <a:bodyPr/>
                    <a:lstStyle/>
                    <a:p>
                      <a:pPr algn="ctr"/>
                      <a:r>
                        <a:rPr lang="en-US" sz="1400" b="1" spc="-150" dirty="0">
                          <a:solidFill>
                            <a:srgbClr val="FF0000"/>
                          </a:solidFill>
                        </a:rPr>
                        <a:t>0.47</a:t>
                      </a:r>
                    </a:p>
                  </a:txBody>
                  <a:tcPr marT="45700" marB="45700" anchor="ctr"/>
                </a:tc>
                <a:tc>
                  <a:txBody>
                    <a:bodyPr/>
                    <a:lstStyle/>
                    <a:p>
                      <a:pPr algn="ctr"/>
                      <a:r>
                        <a:rPr lang="en-US" sz="1400" b="1" spc="-150" dirty="0">
                          <a:solidFill>
                            <a:srgbClr val="FF0000"/>
                          </a:solidFill>
                        </a:rPr>
                        <a:t>0.53</a:t>
                      </a:r>
                    </a:p>
                  </a:txBody>
                  <a:tcPr marT="45700" marB="45700" anchor="ctr"/>
                </a:tc>
                <a:tc>
                  <a:txBody>
                    <a:bodyPr/>
                    <a:lstStyle/>
                    <a:p>
                      <a:pPr algn="ctr"/>
                      <a:r>
                        <a:rPr lang="en-US" sz="1400" b="1" spc="-150" dirty="0">
                          <a:solidFill>
                            <a:srgbClr val="FF0000"/>
                          </a:solidFill>
                        </a:rPr>
                        <a:t>0.56</a:t>
                      </a:r>
                    </a:p>
                  </a:txBody>
                  <a:tcPr marT="45700" marB="45700" anchor="ctr"/>
                </a:tc>
                <a:tc>
                  <a:txBody>
                    <a:bodyPr/>
                    <a:lstStyle/>
                    <a:p>
                      <a:pPr algn="ctr"/>
                      <a:r>
                        <a:rPr lang="en-US" sz="1400" b="1" spc="-150" dirty="0">
                          <a:solidFill>
                            <a:srgbClr val="FF0000"/>
                          </a:solidFill>
                        </a:rPr>
                        <a:t>0.44</a:t>
                      </a:r>
                    </a:p>
                  </a:txBody>
                  <a:tcPr marT="45700" marB="45700" anchor="ctr"/>
                </a:tc>
                <a:tc>
                  <a:txBody>
                    <a:bodyPr/>
                    <a:lstStyle/>
                    <a:p>
                      <a:pPr algn="ctr"/>
                      <a:r>
                        <a:rPr lang="en-US" sz="1400" b="1" spc="-150" dirty="0">
                          <a:solidFill>
                            <a:srgbClr val="FF0000"/>
                          </a:solidFill>
                        </a:rPr>
                        <a:t>1</a:t>
                      </a:r>
                    </a:p>
                  </a:txBody>
                  <a:tcPr marT="45700" marB="45700" anchor="ctr"/>
                </a:tc>
                <a:extLst>
                  <a:ext uri="{0D108BD9-81ED-4DB2-BD59-A6C34878D82A}">
                    <a16:rowId xmlns:a16="http://schemas.microsoft.com/office/drawing/2014/main" val="10003"/>
                  </a:ext>
                </a:extLst>
              </a:tr>
            </a:tbl>
          </a:graphicData>
        </a:graphic>
      </p:graphicFrame>
      <p:graphicFrame>
        <p:nvGraphicFramePr>
          <p:cNvPr id="44" name="Table 43">
            <a:extLst>
              <a:ext uri="{FF2B5EF4-FFF2-40B4-BE49-F238E27FC236}">
                <a16:creationId xmlns:a16="http://schemas.microsoft.com/office/drawing/2014/main" id="{2A120CAE-DEAC-415A-B7FC-0D558CE8DEFF}"/>
              </a:ext>
            </a:extLst>
          </p:cNvPr>
          <p:cNvGraphicFramePr>
            <a:graphicFrameLocks noGrp="1"/>
          </p:cNvGraphicFramePr>
          <p:nvPr/>
        </p:nvGraphicFramePr>
        <p:xfrm>
          <a:off x="3276600" y="5008563"/>
          <a:ext cx="5283200" cy="517525"/>
        </p:xfrm>
        <a:graphic>
          <a:graphicData uri="http://schemas.openxmlformats.org/drawingml/2006/table">
            <a:tbl>
              <a:tblPr firstRow="1" bandRow="1">
                <a:tableStyleId>{5940675A-B579-460E-94D1-54222C63F5DA}</a:tableStyleId>
              </a:tblPr>
              <a:tblGrid>
                <a:gridCol w="5080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tblGrid>
              <a:tr h="517525">
                <a:tc>
                  <a:txBody>
                    <a:bodyPr/>
                    <a:lstStyle/>
                    <a:p>
                      <a:pPr algn="ctr"/>
                      <a:r>
                        <a:rPr lang="en-US" sz="1400" b="1" spc="-150" dirty="0"/>
                        <a:t>2</a:t>
                      </a:r>
                      <a:r>
                        <a:rPr lang="en-US" sz="1400" b="1" spc="-150" baseline="30000" dirty="0"/>
                        <a:t>nd</a:t>
                      </a:r>
                      <a:r>
                        <a:rPr lang="en-US" sz="1400" b="1" spc="-150" dirty="0"/>
                        <a:t> </a:t>
                      </a:r>
                      <a:r>
                        <a:rPr lang="en-US" sz="1400" b="1" spc="-150" dirty="0" err="1"/>
                        <a:t>cyc</a:t>
                      </a:r>
                      <a:endParaRPr lang="en-US" sz="1400" b="1" spc="-150" dirty="0">
                        <a:solidFill>
                          <a:srgbClr val="FFFF00"/>
                        </a:solidFill>
                      </a:endParaRPr>
                    </a:p>
                  </a:txBody>
                  <a:tcPr marT="45664" marB="45664"/>
                </a:tc>
                <a:tc>
                  <a:txBody>
                    <a:bodyPr/>
                    <a:lstStyle/>
                    <a:p>
                      <a:pPr algn="ctr"/>
                      <a:r>
                        <a:rPr lang="en-US" sz="1400" b="1" spc="-150" dirty="0"/>
                        <a:t>CO</a:t>
                      </a:r>
                    </a:p>
                    <a:p>
                      <a:pPr algn="ctr"/>
                      <a:r>
                        <a:rPr lang="en-US" sz="1400" b="1" spc="-150" dirty="0">
                          <a:solidFill>
                            <a:srgbClr val="FF0000"/>
                          </a:solidFill>
                        </a:rPr>
                        <a:t>Balance</a:t>
                      </a:r>
                    </a:p>
                  </a:txBody>
                  <a:tcPr marT="45664" marB="45664"/>
                </a:tc>
                <a:tc>
                  <a:txBody>
                    <a:bodyPr/>
                    <a:lstStyle/>
                    <a:p>
                      <a:pPr algn="ctr"/>
                      <a:r>
                        <a:rPr lang="en-US" sz="1400" b="1" spc="-150" dirty="0"/>
                        <a:t>-3.33</a:t>
                      </a:r>
                    </a:p>
                    <a:p>
                      <a:pPr algn="ctr"/>
                      <a:r>
                        <a:rPr lang="en-US" sz="1400" b="1" spc="-150" dirty="0">
                          <a:solidFill>
                            <a:srgbClr val="FF0000"/>
                          </a:solidFill>
                        </a:rPr>
                        <a:t>-----</a:t>
                      </a:r>
                    </a:p>
                  </a:txBody>
                  <a:tcPr marT="45664" marB="45664"/>
                </a:tc>
                <a:tc>
                  <a:txBody>
                    <a:bodyPr/>
                    <a:lstStyle/>
                    <a:p>
                      <a:pPr algn="ctr"/>
                      <a:r>
                        <a:rPr lang="en-US" sz="1400" b="1" spc="-150" dirty="0"/>
                        <a:t>------</a:t>
                      </a:r>
                    </a:p>
                    <a:p>
                      <a:pPr algn="ctr"/>
                      <a:r>
                        <a:rPr lang="en-US" sz="1400" b="1" spc="-150" dirty="0">
                          <a:solidFill>
                            <a:srgbClr val="FF0000"/>
                          </a:solidFill>
                        </a:rPr>
                        <a:t>2.35</a:t>
                      </a:r>
                    </a:p>
                  </a:txBody>
                  <a:tcPr marT="45664" marB="45664"/>
                </a:tc>
                <a:tc>
                  <a:txBody>
                    <a:bodyPr/>
                    <a:lstStyle/>
                    <a:p>
                      <a:pPr algn="ctr"/>
                      <a:r>
                        <a:rPr lang="en-US" sz="1400" b="1" spc="-150" dirty="0"/>
                        <a:t>-5</a:t>
                      </a:r>
                    </a:p>
                    <a:p>
                      <a:pPr algn="ctr"/>
                      <a:r>
                        <a:rPr lang="en-US" sz="1400" b="1" spc="-150" dirty="0">
                          <a:solidFill>
                            <a:srgbClr val="FF0000"/>
                          </a:solidFill>
                        </a:rPr>
                        <a:t>2.65</a:t>
                      </a:r>
                    </a:p>
                  </a:txBody>
                  <a:tcPr marT="45664" marB="45664"/>
                </a:tc>
                <a:tc>
                  <a:txBody>
                    <a:bodyPr/>
                    <a:lstStyle/>
                    <a:p>
                      <a:pPr algn="ctr"/>
                      <a:r>
                        <a:rPr lang="en-US" sz="1400" b="1" spc="-150" dirty="0"/>
                        <a:t>-3.75</a:t>
                      </a:r>
                    </a:p>
                    <a:p>
                      <a:pPr algn="ctr"/>
                      <a:r>
                        <a:rPr lang="en-US" sz="1400" b="1" spc="-150" dirty="0">
                          <a:solidFill>
                            <a:srgbClr val="FF0000"/>
                          </a:solidFill>
                        </a:rPr>
                        <a:t>-6.86</a:t>
                      </a:r>
                    </a:p>
                  </a:txBody>
                  <a:tcPr marT="45664" marB="45664"/>
                </a:tc>
                <a:tc>
                  <a:txBody>
                    <a:bodyPr/>
                    <a:lstStyle/>
                    <a:p>
                      <a:pPr algn="ctr"/>
                      <a:r>
                        <a:rPr lang="en-US" sz="1400" b="1" spc="-150" dirty="0"/>
                        <a:t>16</a:t>
                      </a:r>
                    </a:p>
                    <a:p>
                      <a:pPr algn="ctr"/>
                      <a:r>
                        <a:rPr lang="en-US" sz="1400" b="1" spc="-150" dirty="0">
                          <a:solidFill>
                            <a:srgbClr val="FF0000"/>
                          </a:solidFill>
                        </a:rPr>
                        <a:t>-5.39</a:t>
                      </a:r>
                    </a:p>
                  </a:txBody>
                  <a:tcPr marT="45664" marB="45664"/>
                </a:tc>
                <a:tc>
                  <a:txBody>
                    <a:bodyPr/>
                    <a:lstStyle/>
                    <a:p>
                      <a:pPr algn="ctr"/>
                      <a:r>
                        <a:rPr lang="en-US" sz="1400" b="1" spc="-150" dirty="0"/>
                        <a:t>-4</a:t>
                      </a:r>
                    </a:p>
                    <a:p>
                      <a:pPr algn="ctr"/>
                      <a:r>
                        <a:rPr lang="en-US" sz="1400" b="1" spc="-150" dirty="0">
                          <a:solidFill>
                            <a:srgbClr val="FF0000"/>
                          </a:solidFill>
                        </a:rPr>
                        <a:t>4</a:t>
                      </a:r>
                    </a:p>
                  </a:txBody>
                  <a:tcPr marT="45664" marB="45664"/>
                </a:tc>
                <a:extLst>
                  <a:ext uri="{0D108BD9-81ED-4DB2-BD59-A6C34878D82A}">
                    <a16:rowId xmlns:a16="http://schemas.microsoft.com/office/drawing/2014/main" val="10000"/>
                  </a:ext>
                </a:extLst>
              </a:tr>
            </a:tbl>
          </a:graphicData>
        </a:graphic>
      </p:graphicFrame>
      <p:graphicFrame>
        <p:nvGraphicFramePr>
          <p:cNvPr id="46" name="Table 45">
            <a:extLst>
              <a:ext uri="{FF2B5EF4-FFF2-40B4-BE49-F238E27FC236}">
                <a16:creationId xmlns:a16="http://schemas.microsoft.com/office/drawing/2014/main" id="{3FF00890-51B0-4E25-8D3D-9877116851B2}"/>
              </a:ext>
            </a:extLst>
          </p:cNvPr>
          <p:cNvGraphicFramePr>
            <a:graphicFrameLocks noGrp="1"/>
          </p:cNvGraphicFramePr>
          <p:nvPr/>
        </p:nvGraphicFramePr>
        <p:xfrm>
          <a:off x="3276600" y="5534025"/>
          <a:ext cx="5283200" cy="517525"/>
        </p:xfrm>
        <a:graphic>
          <a:graphicData uri="http://schemas.openxmlformats.org/drawingml/2006/table">
            <a:tbl>
              <a:tblPr firstRow="1" bandRow="1">
                <a:tableStyleId>{5940675A-B579-460E-94D1-54222C63F5DA}</a:tableStyleId>
              </a:tblPr>
              <a:tblGrid>
                <a:gridCol w="5080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tblGrid>
              <a:tr h="517525">
                <a:tc>
                  <a:txBody>
                    <a:bodyPr/>
                    <a:lstStyle/>
                    <a:p>
                      <a:pPr algn="ctr"/>
                      <a:r>
                        <a:rPr lang="en-US" sz="1400" b="1" spc="-150" dirty="0"/>
                        <a:t>3</a:t>
                      </a:r>
                      <a:r>
                        <a:rPr lang="en-US" sz="1400" b="1" spc="-150" baseline="30000" dirty="0"/>
                        <a:t>rd</a:t>
                      </a:r>
                      <a:r>
                        <a:rPr lang="en-US" sz="1400" b="1" spc="-150" dirty="0"/>
                        <a:t> </a:t>
                      </a:r>
                      <a:r>
                        <a:rPr lang="en-US" sz="1400" b="1" spc="-150" dirty="0" err="1"/>
                        <a:t>cyc</a:t>
                      </a:r>
                      <a:endParaRPr lang="en-US" sz="1400" b="1" spc="-150" dirty="0">
                        <a:solidFill>
                          <a:schemeClr val="bg1"/>
                        </a:solidFill>
                      </a:endParaRPr>
                    </a:p>
                  </a:txBody>
                  <a:tcPr marT="45664" marB="45664"/>
                </a:tc>
                <a:tc>
                  <a:txBody>
                    <a:bodyPr/>
                    <a:lstStyle/>
                    <a:p>
                      <a:pPr algn="ctr"/>
                      <a:r>
                        <a:rPr lang="en-US" sz="1400" b="1" spc="-150" dirty="0"/>
                        <a:t>Co</a:t>
                      </a:r>
                    </a:p>
                    <a:p>
                      <a:pPr algn="ctr"/>
                      <a:r>
                        <a:rPr lang="en-US" sz="1400" b="1" spc="-150" dirty="0">
                          <a:solidFill>
                            <a:srgbClr val="FF0000"/>
                          </a:solidFill>
                        </a:rPr>
                        <a:t>Balance</a:t>
                      </a:r>
                    </a:p>
                  </a:txBody>
                  <a:tcPr marT="45664" marB="45664"/>
                </a:tc>
                <a:tc>
                  <a:txBody>
                    <a:bodyPr/>
                    <a:lstStyle/>
                    <a:p>
                      <a:pPr algn="ctr"/>
                      <a:r>
                        <a:rPr lang="en-US" sz="1400" b="1" spc="-150" dirty="0"/>
                        <a:t>1.17</a:t>
                      </a:r>
                    </a:p>
                    <a:p>
                      <a:pPr algn="ctr"/>
                      <a:r>
                        <a:rPr lang="en-US" sz="1400" b="1" spc="-150" dirty="0">
                          <a:solidFill>
                            <a:srgbClr val="FF0000"/>
                          </a:solidFill>
                        </a:rPr>
                        <a:t>-----</a:t>
                      </a:r>
                    </a:p>
                  </a:txBody>
                  <a:tcPr marT="45664" marB="45664"/>
                </a:tc>
                <a:tc>
                  <a:txBody>
                    <a:bodyPr/>
                    <a:lstStyle/>
                    <a:p>
                      <a:pPr algn="ctr"/>
                      <a:r>
                        <a:rPr lang="en-US" sz="1400" b="1" spc="-150" dirty="0"/>
                        <a:t>-------</a:t>
                      </a:r>
                    </a:p>
                    <a:p>
                      <a:pPr algn="ctr"/>
                      <a:r>
                        <a:rPr lang="en-US" sz="1400" b="1" spc="-150" dirty="0">
                          <a:solidFill>
                            <a:srgbClr val="FF0000"/>
                          </a:solidFill>
                        </a:rPr>
                        <a:t>1.61</a:t>
                      </a:r>
                    </a:p>
                  </a:txBody>
                  <a:tcPr marT="45664" marB="45664"/>
                </a:tc>
                <a:tc>
                  <a:txBody>
                    <a:bodyPr/>
                    <a:lstStyle/>
                    <a:p>
                      <a:pPr algn="ctr"/>
                      <a:r>
                        <a:rPr lang="en-US" sz="1400" b="1" spc="-150" dirty="0"/>
                        <a:t>-3.43</a:t>
                      </a:r>
                    </a:p>
                    <a:p>
                      <a:pPr algn="ctr"/>
                      <a:r>
                        <a:rPr lang="en-US" sz="1400" b="1" spc="-150" dirty="0">
                          <a:solidFill>
                            <a:srgbClr val="FF0000"/>
                          </a:solidFill>
                        </a:rPr>
                        <a:t>1.82</a:t>
                      </a:r>
                    </a:p>
                  </a:txBody>
                  <a:tcPr marT="45664" marB="45664"/>
                </a:tc>
                <a:tc>
                  <a:txBody>
                    <a:bodyPr/>
                    <a:lstStyle/>
                    <a:p>
                      <a:pPr algn="ctr"/>
                      <a:r>
                        <a:rPr lang="en-US" sz="1400" b="1" spc="-150" dirty="0"/>
                        <a:t>1.32</a:t>
                      </a:r>
                    </a:p>
                    <a:p>
                      <a:pPr algn="ctr"/>
                      <a:r>
                        <a:rPr lang="en-US" sz="1400" b="1" spc="-150" dirty="0">
                          <a:solidFill>
                            <a:srgbClr val="FF0000"/>
                          </a:solidFill>
                        </a:rPr>
                        <a:t>-1.86</a:t>
                      </a:r>
                    </a:p>
                  </a:txBody>
                  <a:tcPr marT="45664" marB="45664"/>
                </a:tc>
                <a:tc>
                  <a:txBody>
                    <a:bodyPr/>
                    <a:lstStyle/>
                    <a:p>
                      <a:pPr algn="ctr"/>
                      <a:r>
                        <a:rPr lang="en-US" sz="1400" b="1" spc="-150" dirty="0"/>
                        <a:t>2</a:t>
                      </a:r>
                    </a:p>
                    <a:p>
                      <a:pPr algn="ctr"/>
                      <a:r>
                        <a:rPr lang="en-US" sz="1400" b="1" spc="-150" dirty="0">
                          <a:solidFill>
                            <a:srgbClr val="FF0000"/>
                          </a:solidFill>
                        </a:rPr>
                        <a:t>-1.46</a:t>
                      </a:r>
                    </a:p>
                  </a:txBody>
                  <a:tcPr marT="45664" marB="45664"/>
                </a:tc>
                <a:tc>
                  <a:txBody>
                    <a:bodyPr/>
                    <a:lstStyle/>
                    <a:p>
                      <a:pPr algn="ctr"/>
                      <a:r>
                        <a:rPr lang="en-US" sz="1400" b="1" spc="-150" dirty="0"/>
                        <a:t>-2.69</a:t>
                      </a:r>
                    </a:p>
                    <a:p>
                      <a:pPr algn="ctr"/>
                      <a:r>
                        <a:rPr lang="en-US" sz="1400" b="1" spc="-150" dirty="0">
                          <a:solidFill>
                            <a:srgbClr val="FF0000"/>
                          </a:solidFill>
                        </a:rPr>
                        <a:t>2.69</a:t>
                      </a:r>
                    </a:p>
                  </a:txBody>
                  <a:tcPr marT="45664" marB="45664"/>
                </a:tc>
                <a:extLst>
                  <a:ext uri="{0D108BD9-81ED-4DB2-BD59-A6C34878D82A}">
                    <a16:rowId xmlns:a16="http://schemas.microsoft.com/office/drawing/2014/main" val="10000"/>
                  </a:ext>
                </a:extLst>
              </a:tr>
            </a:tbl>
          </a:graphicData>
        </a:graphic>
      </p:graphicFrame>
      <p:grpSp>
        <p:nvGrpSpPr>
          <p:cNvPr id="2" name="Group 53">
            <a:extLst>
              <a:ext uri="{FF2B5EF4-FFF2-40B4-BE49-F238E27FC236}">
                <a16:creationId xmlns:a16="http://schemas.microsoft.com/office/drawing/2014/main" id="{BCA5DDC9-D82D-4DA5-916C-DC922C354546}"/>
              </a:ext>
            </a:extLst>
          </p:cNvPr>
          <p:cNvGrpSpPr>
            <a:grpSpLocks/>
          </p:cNvGrpSpPr>
          <p:nvPr/>
        </p:nvGrpSpPr>
        <p:grpSpPr bwMode="auto">
          <a:xfrm>
            <a:off x="817563" y="228600"/>
            <a:ext cx="4135437" cy="2057400"/>
            <a:chOff x="817418" y="228600"/>
            <a:chExt cx="4135582" cy="2057400"/>
          </a:xfrm>
        </p:grpSpPr>
        <p:cxnSp>
          <p:nvCxnSpPr>
            <p:cNvPr id="6" name="Straight Connector 5">
              <a:extLst>
                <a:ext uri="{FF2B5EF4-FFF2-40B4-BE49-F238E27FC236}">
                  <a16:creationId xmlns:a16="http://schemas.microsoft.com/office/drawing/2014/main" id="{4871A2BF-3A68-437D-95D4-763DDA881068}"/>
                </a:ext>
              </a:extLst>
            </p:cNvPr>
            <p:cNvCxnSpPr/>
            <p:nvPr/>
          </p:nvCxnSpPr>
          <p:spPr>
            <a:xfrm>
              <a:off x="1828690" y="914400"/>
              <a:ext cx="2133675"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8A37960-1878-4249-AF0B-A838D19E6894}"/>
                </a:ext>
              </a:extLst>
            </p:cNvPr>
            <p:cNvCxnSpPr/>
            <p:nvPr/>
          </p:nvCxnSpPr>
          <p:spPr>
            <a:xfrm rot="5400000">
              <a:off x="647573" y="1104883"/>
              <a:ext cx="1371600" cy="9906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576847-FD12-4512-8F5B-3E8552D5306C}"/>
                </a:ext>
              </a:extLst>
            </p:cNvPr>
            <p:cNvCxnSpPr/>
            <p:nvPr/>
          </p:nvCxnSpPr>
          <p:spPr>
            <a:xfrm rot="16200000" flipH="1">
              <a:off x="3771883" y="1104883"/>
              <a:ext cx="1371600" cy="9906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8CC652-22A2-4268-BDB9-10D2A28ED070}"/>
                </a:ext>
              </a:extLst>
            </p:cNvPr>
            <p:cNvCxnSpPr/>
            <p:nvPr/>
          </p:nvCxnSpPr>
          <p:spPr>
            <a:xfrm>
              <a:off x="1371474" y="685800"/>
              <a:ext cx="457216"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C57B9B2-D3C6-474F-AE46-205C9F5A4D8E}"/>
                </a:ext>
              </a:extLst>
            </p:cNvPr>
            <p:cNvCxnSpPr/>
            <p:nvPr/>
          </p:nvCxnSpPr>
          <p:spPr>
            <a:xfrm rot="5400000" flipH="1" flipV="1">
              <a:off x="304665" y="1219191"/>
              <a:ext cx="1600200" cy="533419"/>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63E673E-0E3F-4F95-BA6D-B3F61724D01D}"/>
                </a:ext>
              </a:extLst>
            </p:cNvPr>
            <p:cNvCxnSpPr/>
            <p:nvPr/>
          </p:nvCxnSpPr>
          <p:spPr>
            <a:xfrm rot="5400000" flipH="1" flipV="1">
              <a:off x="1715184" y="800894"/>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36D795-EB1C-4D22-A671-F0D3F7BD973B}"/>
                </a:ext>
              </a:extLst>
            </p:cNvPr>
            <p:cNvCxnSpPr/>
            <p:nvPr/>
          </p:nvCxnSpPr>
          <p:spPr>
            <a:xfrm>
              <a:off x="1371474" y="685800"/>
              <a:ext cx="45721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067AFA-D1BC-4238-9236-B1014B99F96D}"/>
                </a:ext>
              </a:extLst>
            </p:cNvPr>
            <p:cNvCxnSpPr/>
            <p:nvPr/>
          </p:nvCxnSpPr>
          <p:spPr>
            <a:xfrm rot="10800000">
              <a:off x="3657555" y="1295400"/>
              <a:ext cx="1295445" cy="9906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8AB663-9008-40AB-BCCD-21A991AAD170}"/>
                </a:ext>
              </a:extLst>
            </p:cNvPr>
            <p:cNvCxnSpPr/>
            <p:nvPr/>
          </p:nvCxnSpPr>
          <p:spPr>
            <a:xfrm rot="5400000" flipH="1" flipV="1">
              <a:off x="3619460" y="952495"/>
              <a:ext cx="381000" cy="304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77F71D7-C111-4819-B2AB-E67A67CA1D77}"/>
                </a:ext>
              </a:extLst>
            </p:cNvPr>
            <p:cNvCxnSpPr/>
            <p:nvPr/>
          </p:nvCxnSpPr>
          <p:spPr>
            <a:xfrm rot="5400000" flipH="1" flipV="1">
              <a:off x="3467849" y="1105694"/>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6F271EB-72B7-4B59-A191-C09ADC0AEF09}"/>
                </a:ext>
              </a:extLst>
            </p:cNvPr>
            <p:cNvCxnSpPr/>
            <p:nvPr/>
          </p:nvCxnSpPr>
          <p:spPr>
            <a:xfrm rot="10800000">
              <a:off x="1371474" y="685800"/>
              <a:ext cx="2286080" cy="6096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DFF44E-44C8-48A7-ACDA-8D56E0C01DCB}"/>
                </a:ext>
              </a:extLst>
            </p:cNvPr>
            <p:cNvCxnSpPr/>
            <p:nvPr/>
          </p:nvCxnSpPr>
          <p:spPr>
            <a:xfrm rot="5400000" flipH="1" flipV="1">
              <a:off x="1257968" y="496094"/>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3298287-9554-421B-A7F8-017A5C9633AA}"/>
                </a:ext>
              </a:extLst>
            </p:cNvPr>
            <p:cNvCxnSpPr/>
            <p:nvPr/>
          </p:nvCxnSpPr>
          <p:spPr>
            <a:xfrm rot="5400000" flipH="1" flipV="1">
              <a:off x="1713596" y="496094"/>
              <a:ext cx="230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2BF9DE6-DDB8-433B-A2B4-27470D06C24C}"/>
                </a:ext>
              </a:extLst>
            </p:cNvPr>
            <p:cNvCxnSpPr/>
            <p:nvPr/>
          </p:nvCxnSpPr>
          <p:spPr>
            <a:xfrm>
              <a:off x="1371474" y="533400"/>
              <a:ext cx="457216" cy="1588"/>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B6C0B76-E8E9-4CDF-9CD4-26435DB10ABE}"/>
                </a:ext>
              </a:extLst>
            </p:cNvPr>
            <p:cNvCxnSpPr/>
            <p:nvPr/>
          </p:nvCxnSpPr>
          <p:spPr>
            <a:xfrm rot="5400000" flipH="1" flipV="1">
              <a:off x="3506743" y="685800"/>
              <a:ext cx="3032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873056F-4E4E-4D55-BC4F-3CE9FC13EE4E}"/>
                </a:ext>
              </a:extLst>
            </p:cNvPr>
            <p:cNvCxnSpPr/>
            <p:nvPr/>
          </p:nvCxnSpPr>
          <p:spPr>
            <a:xfrm rot="5400000" flipH="1" flipV="1">
              <a:off x="3810759" y="686594"/>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7868346-F3C9-440F-8220-B067A32AE62F}"/>
                </a:ext>
              </a:extLst>
            </p:cNvPr>
            <p:cNvCxnSpPr/>
            <p:nvPr/>
          </p:nvCxnSpPr>
          <p:spPr>
            <a:xfrm>
              <a:off x="3657555" y="685800"/>
              <a:ext cx="304811" cy="1588"/>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471" name="TextBox 22">
              <a:extLst>
                <a:ext uri="{FF2B5EF4-FFF2-40B4-BE49-F238E27FC236}">
                  <a16:creationId xmlns:a16="http://schemas.microsoft.com/office/drawing/2014/main" id="{FFFC4A08-1880-48F4-9F1A-6989B0C754B7}"/>
                </a:ext>
              </a:extLst>
            </p:cNvPr>
            <p:cNvSpPr txBox="1">
              <a:spLocks noChangeArrowheads="1"/>
            </p:cNvSpPr>
            <p:nvPr/>
          </p:nvSpPr>
          <p:spPr bwMode="auto">
            <a:xfrm>
              <a:off x="1066800" y="5334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sp>
          <p:nvSpPr>
            <p:cNvPr id="56472" name="TextBox 24">
              <a:extLst>
                <a:ext uri="{FF2B5EF4-FFF2-40B4-BE49-F238E27FC236}">
                  <a16:creationId xmlns:a16="http://schemas.microsoft.com/office/drawing/2014/main" id="{86FECEC9-664C-436C-A0F5-4592D525CAF5}"/>
                </a:ext>
              </a:extLst>
            </p:cNvPr>
            <p:cNvSpPr txBox="1">
              <a:spLocks noChangeArrowheads="1"/>
            </p:cNvSpPr>
            <p:nvPr/>
          </p:nvSpPr>
          <p:spPr bwMode="auto">
            <a:xfrm>
              <a:off x="3352800" y="12954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a:t>
              </a:r>
            </a:p>
          </p:txBody>
        </p:sp>
        <p:sp>
          <p:nvSpPr>
            <p:cNvPr id="56473" name="TextBox 25">
              <a:extLst>
                <a:ext uri="{FF2B5EF4-FFF2-40B4-BE49-F238E27FC236}">
                  <a16:creationId xmlns:a16="http://schemas.microsoft.com/office/drawing/2014/main" id="{EFBC67B2-78D6-4A55-8CBF-F5F29030190A}"/>
                </a:ext>
              </a:extLst>
            </p:cNvPr>
            <p:cNvSpPr txBox="1">
              <a:spLocks noChangeArrowheads="1"/>
            </p:cNvSpPr>
            <p:nvPr/>
          </p:nvSpPr>
          <p:spPr bwMode="auto">
            <a:xfrm>
              <a:off x="1447800" y="228600"/>
              <a:ext cx="45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lgerian" panose="020B0604020202020204" pitchFamily="82" charset="0"/>
                </a:rPr>
                <a:t>∆</a:t>
              </a:r>
              <a:endParaRPr lang="en-US" altLang="en-US" sz="1400"/>
            </a:p>
          </p:txBody>
        </p:sp>
        <p:sp>
          <p:nvSpPr>
            <p:cNvPr id="56474" name="TextBox 26">
              <a:extLst>
                <a:ext uri="{FF2B5EF4-FFF2-40B4-BE49-F238E27FC236}">
                  <a16:creationId xmlns:a16="http://schemas.microsoft.com/office/drawing/2014/main" id="{20CE8906-B64E-4749-B5AC-FB6BB65FC168}"/>
                </a:ext>
              </a:extLst>
            </p:cNvPr>
            <p:cNvSpPr txBox="1">
              <a:spLocks noChangeArrowheads="1"/>
            </p:cNvSpPr>
            <p:nvPr/>
          </p:nvSpPr>
          <p:spPr bwMode="auto">
            <a:xfrm>
              <a:off x="3581400" y="381000"/>
              <a:ext cx="45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lgerian" panose="020B0604020202020204" pitchFamily="82" charset="0"/>
                </a:rPr>
                <a:t>∆</a:t>
              </a:r>
              <a:endParaRPr lang="en-US" altLang="en-US" sz="1400"/>
            </a:p>
          </p:txBody>
        </p:sp>
        <p:sp>
          <p:nvSpPr>
            <p:cNvPr id="28" name="Freeform 27">
              <a:extLst>
                <a:ext uri="{FF2B5EF4-FFF2-40B4-BE49-F238E27FC236}">
                  <a16:creationId xmlns:a16="http://schemas.microsoft.com/office/drawing/2014/main" id="{3875F297-5C86-47C0-94ED-A76FE4308965}"/>
                </a:ext>
              </a:extLst>
            </p:cNvPr>
            <p:cNvSpPr/>
            <p:nvPr/>
          </p:nvSpPr>
          <p:spPr>
            <a:xfrm>
              <a:off x="1828690" y="539750"/>
              <a:ext cx="430228" cy="249238"/>
            </a:xfrm>
            <a:custGeom>
              <a:avLst/>
              <a:gdLst>
                <a:gd name="connsiteX0" fmla="*/ 0 w 429491"/>
                <a:gd name="connsiteY0" fmla="*/ 249382 h 249382"/>
                <a:gd name="connsiteX1" fmla="*/ 304800 w 429491"/>
                <a:gd name="connsiteY1" fmla="*/ 193964 h 249382"/>
                <a:gd name="connsiteX2" fmla="*/ 429491 w 429491"/>
                <a:gd name="connsiteY2" fmla="*/ 0 h 249382"/>
                <a:gd name="connsiteX3" fmla="*/ 429491 w 429491"/>
                <a:gd name="connsiteY3" fmla="*/ 0 h 249382"/>
              </a:gdLst>
              <a:ahLst/>
              <a:cxnLst>
                <a:cxn ang="0">
                  <a:pos x="connsiteX0" y="connsiteY0"/>
                </a:cxn>
                <a:cxn ang="0">
                  <a:pos x="connsiteX1" y="connsiteY1"/>
                </a:cxn>
                <a:cxn ang="0">
                  <a:pos x="connsiteX2" y="connsiteY2"/>
                </a:cxn>
                <a:cxn ang="0">
                  <a:pos x="connsiteX3" y="connsiteY3"/>
                </a:cxn>
              </a:cxnLst>
              <a:rect l="l" t="t" r="r" b="b"/>
              <a:pathLst>
                <a:path w="429491" h="249382">
                  <a:moveTo>
                    <a:pt x="0" y="249382"/>
                  </a:moveTo>
                  <a:cubicBezTo>
                    <a:pt x="116609" y="242455"/>
                    <a:pt x="233218" y="235528"/>
                    <a:pt x="304800" y="193964"/>
                  </a:cubicBezTo>
                  <a:cubicBezTo>
                    <a:pt x="376382" y="152400"/>
                    <a:pt x="429491" y="0"/>
                    <a:pt x="429491" y="0"/>
                  </a:cubicBezTo>
                  <a:lnTo>
                    <a:pt x="429491" y="0"/>
                  </a:lnTo>
                </a:path>
              </a:pathLst>
            </a:cu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1" name="Freeform 30">
              <a:extLst>
                <a:ext uri="{FF2B5EF4-FFF2-40B4-BE49-F238E27FC236}">
                  <a16:creationId xmlns:a16="http://schemas.microsoft.com/office/drawing/2014/main" id="{E51B9621-38E2-4237-A4F6-14567EC60BA7}"/>
                </a:ext>
              </a:extLst>
            </p:cNvPr>
            <p:cNvSpPr/>
            <p:nvPr/>
          </p:nvSpPr>
          <p:spPr>
            <a:xfrm>
              <a:off x="817418" y="747713"/>
              <a:ext cx="817591" cy="266700"/>
            </a:xfrm>
            <a:custGeom>
              <a:avLst/>
              <a:gdLst>
                <a:gd name="connsiteX0" fmla="*/ 817418 w 817418"/>
                <a:gd name="connsiteY0" fmla="*/ 96982 h 265546"/>
                <a:gd name="connsiteX1" fmla="*/ 235527 w 817418"/>
                <a:gd name="connsiteY1" fmla="*/ 249382 h 265546"/>
                <a:gd name="connsiteX2" fmla="*/ 0 w 817418"/>
                <a:gd name="connsiteY2" fmla="*/ 0 h 265546"/>
                <a:gd name="connsiteX3" fmla="*/ 0 w 817418"/>
                <a:gd name="connsiteY3" fmla="*/ 0 h 265546"/>
              </a:gdLst>
              <a:ahLst/>
              <a:cxnLst>
                <a:cxn ang="0">
                  <a:pos x="connsiteX0" y="connsiteY0"/>
                </a:cxn>
                <a:cxn ang="0">
                  <a:pos x="connsiteX1" y="connsiteY1"/>
                </a:cxn>
                <a:cxn ang="0">
                  <a:pos x="connsiteX2" y="connsiteY2"/>
                </a:cxn>
                <a:cxn ang="0">
                  <a:pos x="connsiteX3" y="connsiteY3"/>
                </a:cxn>
              </a:cxnLst>
              <a:rect l="l" t="t" r="r" b="b"/>
              <a:pathLst>
                <a:path w="817418" h="265546">
                  <a:moveTo>
                    <a:pt x="817418" y="96982"/>
                  </a:moveTo>
                  <a:cubicBezTo>
                    <a:pt x="594590" y="181264"/>
                    <a:pt x="371763" y="265546"/>
                    <a:pt x="235527" y="249382"/>
                  </a:cubicBezTo>
                  <a:cubicBezTo>
                    <a:pt x="99291" y="233218"/>
                    <a:pt x="0" y="0"/>
                    <a:pt x="0" y="0"/>
                  </a:cubicBezTo>
                  <a:lnTo>
                    <a:pt x="0" y="0"/>
                  </a:lnTo>
                </a:path>
              </a:pathLst>
            </a:cu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3" name="Freeform 32">
              <a:extLst>
                <a:ext uri="{FF2B5EF4-FFF2-40B4-BE49-F238E27FC236}">
                  <a16:creationId xmlns:a16="http://schemas.microsoft.com/office/drawing/2014/main" id="{45456087-29CA-4372-A970-E42996FCF25F}"/>
                </a:ext>
              </a:extLst>
            </p:cNvPr>
            <p:cNvSpPr/>
            <p:nvPr/>
          </p:nvSpPr>
          <p:spPr>
            <a:xfrm>
              <a:off x="3159062" y="1093788"/>
              <a:ext cx="484205" cy="512762"/>
            </a:xfrm>
            <a:custGeom>
              <a:avLst/>
              <a:gdLst>
                <a:gd name="connsiteX0" fmla="*/ 484909 w 484909"/>
                <a:gd name="connsiteY0" fmla="*/ 0 h 512618"/>
                <a:gd name="connsiteX1" fmla="*/ 110837 w 484909"/>
                <a:gd name="connsiteY1" fmla="*/ 290946 h 512618"/>
                <a:gd name="connsiteX2" fmla="*/ 0 w 484909"/>
                <a:gd name="connsiteY2" fmla="*/ 512618 h 512618"/>
                <a:gd name="connsiteX3" fmla="*/ 0 w 484909"/>
                <a:gd name="connsiteY3" fmla="*/ 512618 h 512618"/>
              </a:gdLst>
              <a:ahLst/>
              <a:cxnLst>
                <a:cxn ang="0">
                  <a:pos x="connsiteX0" y="connsiteY0"/>
                </a:cxn>
                <a:cxn ang="0">
                  <a:pos x="connsiteX1" y="connsiteY1"/>
                </a:cxn>
                <a:cxn ang="0">
                  <a:pos x="connsiteX2" y="connsiteY2"/>
                </a:cxn>
                <a:cxn ang="0">
                  <a:pos x="connsiteX3" y="connsiteY3"/>
                </a:cxn>
              </a:cxnLst>
              <a:rect l="l" t="t" r="r" b="b"/>
              <a:pathLst>
                <a:path w="484909" h="512618">
                  <a:moveTo>
                    <a:pt x="484909" y="0"/>
                  </a:moveTo>
                  <a:cubicBezTo>
                    <a:pt x="338282" y="102755"/>
                    <a:pt x="191655" y="205510"/>
                    <a:pt x="110837" y="290946"/>
                  </a:cubicBezTo>
                  <a:cubicBezTo>
                    <a:pt x="30019" y="376382"/>
                    <a:pt x="0" y="512618"/>
                    <a:pt x="0" y="512618"/>
                  </a:cubicBezTo>
                  <a:lnTo>
                    <a:pt x="0" y="512618"/>
                  </a:lnTo>
                </a:path>
              </a:pathLst>
            </a:cu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37" name="Freeform 36">
              <a:extLst>
                <a:ext uri="{FF2B5EF4-FFF2-40B4-BE49-F238E27FC236}">
                  <a16:creationId xmlns:a16="http://schemas.microsoft.com/office/drawing/2014/main" id="{4E3A5BA4-5066-493C-8B4B-3A94B86FC4E5}"/>
                </a:ext>
              </a:extLst>
            </p:cNvPr>
            <p:cNvSpPr/>
            <p:nvPr/>
          </p:nvSpPr>
          <p:spPr>
            <a:xfrm>
              <a:off x="3836949" y="941388"/>
              <a:ext cx="804890" cy="247650"/>
            </a:xfrm>
            <a:custGeom>
              <a:avLst/>
              <a:gdLst>
                <a:gd name="connsiteX0" fmla="*/ 0 w 803564"/>
                <a:gd name="connsiteY0" fmla="*/ 152400 h 247073"/>
                <a:gd name="connsiteX1" fmla="*/ 512618 w 803564"/>
                <a:gd name="connsiteY1" fmla="*/ 221673 h 247073"/>
                <a:gd name="connsiteX2" fmla="*/ 803564 w 803564"/>
                <a:gd name="connsiteY2" fmla="*/ 0 h 247073"/>
                <a:gd name="connsiteX3" fmla="*/ 803564 w 803564"/>
                <a:gd name="connsiteY3" fmla="*/ 0 h 247073"/>
              </a:gdLst>
              <a:ahLst/>
              <a:cxnLst>
                <a:cxn ang="0">
                  <a:pos x="connsiteX0" y="connsiteY0"/>
                </a:cxn>
                <a:cxn ang="0">
                  <a:pos x="connsiteX1" y="connsiteY1"/>
                </a:cxn>
                <a:cxn ang="0">
                  <a:pos x="connsiteX2" y="connsiteY2"/>
                </a:cxn>
                <a:cxn ang="0">
                  <a:pos x="connsiteX3" y="connsiteY3"/>
                </a:cxn>
              </a:cxnLst>
              <a:rect l="l" t="t" r="r" b="b"/>
              <a:pathLst>
                <a:path w="803564" h="247073">
                  <a:moveTo>
                    <a:pt x="0" y="152400"/>
                  </a:moveTo>
                  <a:cubicBezTo>
                    <a:pt x="189345" y="199736"/>
                    <a:pt x="378691" y="247073"/>
                    <a:pt x="512618" y="221673"/>
                  </a:cubicBezTo>
                  <a:cubicBezTo>
                    <a:pt x="646545" y="196273"/>
                    <a:pt x="803564" y="0"/>
                    <a:pt x="803564" y="0"/>
                  </a:cubicBezTo>
                  <a:lnTo>
                    <a:pt x="803564" y="0"/>
                  </a:lnTo>
                </a:path>
              </a:pathLst>
            </a:cu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49" name="Straight Arrow Connector 48">
              <a:extLst>
                <a:ext uri="{FF2B5EF4-FFF2-40B4-BE49-F238E27FC236}">
                  <a16:creationId xmlns:a16="http://schemas.microsoft.com/office/drawing/2014/main" id="{7DF98EDF-F106-4867-9D1C-5FAEB84846B9}"/>
                </a:ext>
              </a:extLst>
            </p:cNvPr>
            <p:cNvCxnSpPr/>
            <p:nvPr/>
          </p:nvCxnSpPr>
          <p:spPr>
            <a:xfrm rot="10800000">
              <a:off x="4038568" y="914400"/>
              <a:ext cx="533419"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6480" name="TextBox 49">
              <a:extLst>
                <a:ext uri="{FF2B5EF4-FFF2-40B4-BE49-F238E27FC236}">
                  <a16:creationId xmlns:a16="http://schemas.microsoft.com/office/drawing/2014/main" id="{C05722B6-367B-4897-A70B-AC80F19727D1}"/>
                </a:ext>
              </a:extLst>
            </p:cNvPr>
            <p:cNvSpPr txBox="1">
              <a:spLocks noChangeArrowheads="1"/>
            </p:cNvSpPr>
            <p:nvPr/>
          </p:nvSpPr>
          <p:spPr bwMode="auto">
            <a:xfrm>
              <a:off x="4343400" y="6212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P</a:t>
              </a:r>
            </a:p>
          </p:txBody>
        </p:sp>
        <p:sp>
          <p:nvSpPr>
            <p:cNvPr id="56481" name="TextBox 46">
              <a:extLst>
                <a:ext uri="{FF2B5EF4-FFF2-40B4-BE49-F238E27FC236}">
                  <a16:creationId xmlns:a16="http://schemas.microsoft.com/office/drawing/2014/main" id="{157B6F7F-EF84-440D-82D0-26C0AFB30DF8}"/>
                </a:ext>
              </a:extLst>
            </p:cNvPr>
            <p:cNvSpPr txBox="1">
              <a:spLocks noChangeArrowheads="1"/>
            </p:cNvSpPr>
            <p:nvPr/>
          </p:nvSpPr>
          <p:spPr bwMode="auto">
            <a:xfrm>
              <a:off x="3886200" y="630380"/>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a:t>
              </a:r>
            </a:p>
          </p:txBody>
        </p:sp>
        <p:sp>
          <p:nvSpPr>
            <p:cNvPr id="56482" name="TextBox 50">
              <a:extLst>
                <a:ext uri="{FF2B5EF4-FFF2-40B4-BE49-F238E27FC236}">
                  <a16:creationId xmlns:a16="http://schemas.microsoft.com/office/drawing/2014/main" id="{E6FD0FE1-D06B-41D2-9702-88619060CD49}"/>
                </a:ext>
              </a:extLst>
            </p:cNvPr>
            <p:cNvSpPr txBox="1">
              <a:spLocks noChangeArrowheads="1"/>
            </p:cNvSpPr>
            <p:nvPr/>
          </p:nvSpPr>
          <p:spPr bwMode="auto">
            <a:xfrm>
              <a:off x="3304305" y="630380"/>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a:t>
              </a:r>
            </a:p>
          </p:txBody>
        </p:sp>
        <p:sp>
          <p:nvSpPr>
            <p:cNvPr id="56483" name="TextBox 51">
              <a:extLst>
                <a:ext uri="{FF2B5EF4-FFF2-40B4-BE49-F238E27FC236}">
                  <a16:creationId xmlns:a16="http://schemas.microsoft.com/office/drawing/2014/main" id="{7823EF56-2F9D-4008-84B7-B70354D20223}"/>
                </a:ext>
              </a:extLst>
            </p:cNvPr>
            <p:cNvSpPr txBox="1">
              <a:spLocks noChangeArrowheads="1"/>
            </p:cNvSpPr>
            <p:nvPr/>
          </p:nvSpPr>
          <p:spPr bwMode="auto">
            <a:xfrm>
              <a:off x="1752600" y="9144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sp>
          <p:nvSpPr>
            <p:cNvPr id="56484" name="TextBox 52">
              <a:extLst>
                <a:ext uri="{FF2B5EF4-FFF2-40B4-BE49-F238E27FC236}">
                  <a16:creationId xmlns:a16="http://schemas.microsoft.com/office/drawing/2014/main" id="{DA7E7B3B-F15E-49BA-91DC-8A2968AEBE1B}"/>
                </a:ext>
              </a:extLst>
            </p:cNvPr>
            <p:cNvSpPr txBox="1">
              <a:spLocks noChangeArrowheads="1"/>
            </p:cNvSpPr>
            <p:nvPr/>
          </p:nvSpPr>
          <p:spPr bwMode="auto">
            <a:xfrm>
              <a:off x="1752600" y="477980"/>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grpSp>
      <p:sp>
        <p:nvSpPr>
          <p:cNvPr id="55" name="TextBox 54">
            <a:extLst>
              <a:ext uri="{FF2B5EF4-FFF2-40B4-BE49-F238E27FC236}">
                <a16:creationId xmlns:a16="http://schemas.microsoft.com/office/drawing/2014/main" id="{47ADBE10-9E5B-4507-8BE0-DDD4103743B9}"/>
              </a:ext>
            </a:extLst>
          </p:cNvPr>
          <p:cNvSpPr txBox="1">
            <a:spLocks noChangeArrowheads="1"/>
          </p:cNvSpPr>
          <p:nvPr/>
        </p:nvSpPr>
        <p:spPr bwMode="auto">
          <a:xfrm>
            <a:off x="2819400" y="15240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0.75</a:t>
            </a:r>
            <a:r>
              <a:rPr lang="en-US" altLang="en-US" sz="1400">
                <a:latin typeface="Algerian" panose="020B0604020202020204" pitchFamily="82" charset="0"/>
              </a:rPr>
              <a:t>∆</a:t>
            </a:r>
            <a:endParaRPr lang="en-US" altLang="en-US" sz="1400"/>
          </a:p>
        </p:txBody>
      </p:sp>
      <p:sp>
        <p:nvSpPr>
          <p:cNvPr id="56" name="TextBox 55">
            <a:extLst>
              <a:ext uri="{FF2B5EF4-FFF2-40B4-BE49-F238E27FC236}">
                <a16:creationId xmlns:a16="http://schemas.microsoft.com/office/drawing/2014/main" id="{2C621813-CF67-4933-93BC-C7D32CDB8450}"/>
              </a:ext>
            </a:extLst>
          </p:cNvPr>
          <p:cNvSpPr txBox="1">
            <a:spLocks noChangeArrowheads="1"/>
          </p:cNvSpPr>
          <p:nvPr/>
        </p:nvSpPr>
        <p:spPr bwMode="auto">
          <a:xfrm>
            <a:off x="2209800" y="3810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t>0.5</a:t>
            </a:r>
            <a:r>
              <a:rPr lang="en-US" altLang="en-US" sz="1400">
                <a:latin typeface="Algerian" panose="020B0604020202020204" pitchFamily="82" charset="0"/>
              </a:rPr>
              <a:t>∆</a:t>
            </a:r>
            <a:endParaRPr lang="en-US" altLang="en-US" sz="1400"/>
          </a:p>
        </p:txBody>
      </p:sp>
      <p:graphicFrame>
        <p:nvGraphicFramePr>
          <p:cNvPr id="57" name="Table 56">
            <a:extLst>
              <a:ext uri="{FF2B5EF4-FFF2-40B4-BE49-F238E27FC236}">
                <a16:creationId xmlns:a16="http://schemas.microsoft.com/office/drawing/2014/main" id="{5E16655A-8E4A-4F7D-8225-EFC60ACC022E}"/>
              </a:ext>
            </a:extLst>
          </p:cNvPr>
          <p:cNvGraphicFramePr>
            <a:graphicFrameLocks noGrp="1"/>
          </p:cNvGraphicFramePr>
          <p:nvPr/>
        </p:nvGraphicFramePr>
        <p:xfrm>
          <a:off x="3276600" y="4495800"/>
          <a:ext cx="5283200" cy="517525"/>
        </p:xfrm>
        <a:graphic>
          <a:graphicData uri="http://schemas.openxmlformats.org/drawingml/2006/table">
            <a:tbl>
              <a:tblPr firstRow="1" bandRow="1">
                <a:tableStyleId>{5940675A-B579-460E-94D1-54222C63F5DA}</a:tableStyleId>
              </a:tblPr>
              <a:tblGrid>
                <a:gridCol w="5080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tblGrid>
              <a:tr h="517525">
                <a:tc>
                  <a:txBody>
                    <a:bodyPr/>
                    <a:lstStyle/>
                    <a:p>
                      <a:pPr algn="ctr"/>
                      <a:r>
                        <a:rPr lang="en-US" sz="1400" b="1" spc="-150" dirty="0"/>
                        <a:t>1</a:t>
                      </a:r>
                      <a:r>
                        <a:rPr lang="en-US" sz="1400" b="1" spc="-150" baseline="30000" dirty="0"/>
                        <a:t>st</a:t>
                      </a:r>
                      <a:endParaRPr lang="en-US" sz="1400" b="1" spc="-150" dirty="0"/>
                    </a:p>
                    <a:p>
                      <a:pPr algn="ctr"/>
                      <a:r>
                        <a:rPr lang="en-US" sz="1400" b="1" spc="-150" dirty="0" err="1"/>
                        <a:t>Cyc</a:t>
                      </a:r>
                      <a:endParaRPr lang="en-US" sz="1400" b="1" spc="-150" dirty="0">
                        <a:solidFill>
                          <a:schemeClr val="bg1"/>
                        </a:solidFill>
                      </a:endParaRPr>
                    </a:p>
                  </a:txBody>
                  <a:tcPr marT="45664" marB="45664"/>
                </a:tc>
                <a:tc>
                  <a:txBody>
                    <a:bodyPr/>
                    <a:lstStyle/>
                    <a:p>
                      <a:pPr algn="ctr"/>
                      <a:r>
                        <a:rPr lang="en-US" sz="1400" b="1" spc="-150" dirty="0"/>
                        <a:t>FEM</a:t>
                      </a:r>
                    </a:p>
                    <a:p>
                      <a:pPr algn="ctr"/>
                      <a:r>
                        <a:rPr lang="en-US" sz="1400" b="1" spc="-150" dirty="0">
                          <a:solidFill>
                            <a:srgbClr val="FF0000"/>
                          </a:solidFill>
                        </a:rPr>
                        <a:t>Balance</a:t>
                      </a:r>
                    </a:p>
                  </a:txBody>
                  <a:tcPr marT="45664" marB="45664"/>
                </a:tc>
                <a:tc>
                  <a:txBody>
                    <a:bodyPr/>
                    <a:lstStyle/>
                    <a:p>
                      <a:pPr algn="ctr"/>
                      <a:r>
                        <a:rPr lang="en-US" sz="1400" b="1" spc="-150" dirty="0"/>
                        <a:t>-35.84</a:t>
                      </a:r>
                    </a:p>
                    <a:p>
                      <a:pPr algn="ctr"/>
                      <a:r>
                        <a:rPr lang="en-US" sz="1400" b="1" spc="-150" dirty="0">
                          <a:solidFill>
                            <a:srgbClr val="FF0000"/>
                          </a:solidFill>
                        </a:rPr>
                        <a:t>---------</a:t>
                      </a:r>
                    </a:p>
                  </a:txBody>
                  <a:tcPr marT="45664" marB="45664"/>
                </a:tc>
                <a:tc>
                  <a:txBody>
                    <a:bodyPr/>
                    <a:lstStyle/>
                    <a:p>
                      <a:pPr algn="ctr"/>
                      <a:r>
                        <a:rPr lang="en-US" sz="1400" b="1" spc="-150" dirty="0"/>
                        <a:t>-35.84</a:t>
                      </a:r>
                    </a:p>
                    <a:p>
                      <a:pPr algn="ctr"/>
                      <a:r>
                        <a:rPr lang="en-US" sz="1400" b="1" spc="-150" dirty="0">
                          <a:solidFill>
                            <a:srgbClr val="FF0000"/>
                          </a:solidFill>
                        </a:rPr>
                        <a:t>-6.65</a:t>
                      </a:r>
                    </a:p>
                  </a:txBody>
                  <a:tcPr marT="45664" marB="45664"/>
                </a:tc>
                <a:tc>
                  <a:txBody>
                    <a:bodyPr/>
                    <a:lstStyle/>
                    <a:p>
                      <a:pPr algn="ctr"/>
                      <a:r>
                        <a:rPr lang="en-US" sz="1400" b="1" spc="-150" dirty="0"/>
                        <a:t>50</a:t>
                      </a:r>
                    </a:p>
                    <a:p>
                      <a:pPr algn="ctr"/>
                      <a:r>
                        <a:rPr lang="en-US" sz="1400" b="1" spc="-150" dirty="0">
                          <a:solidFill>
                            <a:srgbClr val="FF0000"/>
                          </a:solidFill>
                        </a:rPr>
                        <a:t>-7.51</a:t>
                      </a:r>
                    </a:p>
                  </a:txBody>
                  <a:tcPr marT="45664" marB="45664"/>
                </a:tc>
                <a:tc>
                  <a:txBody>
                    <a:bodyPr/>
                    <a:lstStyle/>
                    <a:p>
                      <a:pPr algn="ctr"/>
                      <a:r>
                        <a:rPr lang="en-US" sz="1400" b="1" spc="-150" dirty="0"/>
                        <a:t>50</a:t>
                      </a:r>
                    </a:p>
                    <a:p>
                      <a:pPr algn="ctr"/>
                      <a:r>
                        <a:rPr lang="en-US" sz="1400" b="1" spc="-150" dirty="0">
                          <a:solidFill>
                            <a:srgbClr val="FF0000"/>
                          </a:solidFill>
                        </a:rPr>
                        <a:t>-10</a:t>
                      </a:r>
                    </a:p>
                  </a:txBody>
                  <a:tcPr marT="45664" marB="45664"/>
                </a:tc>
                <a:tc>
                  <a:txBody>
                    <a:bodyPr/>
                    <a:lstStyle/>
                    <a:p>
                      <a:pPr algn="ctr"/>
                      <a:r>
                        <a:rPr lang="en-US" sz="1400" b="1" spc="-150" dirty="0"/>
                        <a:t>-32</a:t>
                      </a:r>
                    </a:p>
                    <a:p>
                      <a:pPr algn="ctr"/>
                      <a:r>
                        <a:rPr lang="en-US" sz="1400" b="1" spc="-150" dirty="0">
                          <a:solidFill>
                            <a:srgbClr val="FF0000"/>
                          </a:solidFill>
                        </a:rPr>
                        <a:t>-8</a:t>
                      </a:r>
                    </a:p>
                  </a:txBody>
                  <a:tcPr marT="45664" marB="45664"/>
                </a:tc>
                <a:tc>
                  <a:txBody>
                    <a:bodyPr/>
                    <a:lstStyle/>
                    <a:p>
                      <a:pPr algn="ctr"/>
                      <a:r>
                        <a:rPr lang="en-US" sz="1400" b="1" spc="-150" dirty="0"/>
                        <a:t>-32</a:t>
                      </a:r>
                    </a:p>
                    <a:p>
                      <a:pPr algn="ctr"/>
                      <a:r>
                        <a:rPr lang="en-US" sz="1400" b="1" spc="-150" dirty="0">
                          <a:solidFill>
                            <a:srgbClr val="FF0000"/>
                          </a:solidFill>
                        </a:rPr>
                        <a:t>32</a:t>
                      </a:r>
                    </a:p>
                  </a:txBody>
                  <a:tcPr marT="45664" marB="45664"/>
                </a:tc>
                <a:extLst>
                  <a:ext uri="{0D108BD9-81ED-4DB2-BD59-A6C34878D82A}">
                    <a16:rowId xmlns:a16="http://schemas.microsoft.com/office/drawing/2014/main" val="10000"/>
                  </a:ext>
                </a:extLst>
              </a:tr>
            </a:tbl>
          </a:graphicData>
        </a:graphic>
      </p:graphicFrame>
      <p:sp>
        <p:nvSpPr>
          <p:cNvPr id="58" name="TextBox 57">
            <a:extLst>
              <a:ext uri="{FF2B5EF4-FFF2-40B4-BE49-F238E27FC236}">
                <a16:creationId xmlns:a16="http://schemas.microsoft.com/office/drawing/2014/main" id="{41EB2775-2F92-4BFD-8040-6AE1CE6D9673}"/>
              </a:ext>
            </a:extLst>
          </p:cNvPr>
          <p:cNvSpPr txBox="1">
            <a:spLocks noChangeArrowheads="1"/>
          </p:cNvSpPr>
          <p:nvPr/>
        </p:nvSpPr>
        <p:spPr bwMode="auto">
          <a:xfrm>
            <a:off x="5257800" y="22860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33CC"/>
                </a:solidFill>
              </a:rPr>
              <a:t>F</a:t>
            </a:r>
            <a:r>
              <a:rPr lang="en-US" altLang="en-US" baseline="-25000">
                <a:solidFill>
                  <a:srgbClr val="FF33CC"/>
                </a:solidFill>
              </a:rPr>
              <a:t>BC</a:t>
            </a:r>
            <a:r>
              <a:rPr lang="en-US" altLang="en-US">
                <a:solidFill>
                  <a:srgbClr val="FF33CC"/>
                </a:solidFill>
              </a:rPr>
              <a:t>=F</a:t>
            </a:r>
            <a:r>
              <a:rPr lang="en-US" altLang="en-US" baseline="-25000">
                <a:solidFill>
                  <a:srgbClr val="FF33CC"/>
                </a:solidFill>
              </a:rPr>
              <a:t>CB</a:t>
            </a:r>
            <a:r>
              <a:rPr lang="en-US" altLang="en-US">
                <a:solidFill>
                  <a:srgbClr val="FF33CC"/>
                </a:solidFill>
              </a:rPr>
              <a:t>= 6EI(1.25</a:t>
            </a:r>
            <a:r>
              <a:rPr lang="en-US" altLang="en-US">
                <a:solidFill>
                  <a:srgbClr val="FF33CC"/>
                </a:solidFill>
                <a:latin typeface="Algerian" panose="020B0604020202020204" pitchFamily="82" charset="0"/>
              </a:rPr>
              <a:t>∆</a:t>
            </a:r>
            <a:r>
              <a:rPr lang="en-US" altLang="en-US">
                <a:solidFill>
                  <a:srgbClr val="FF33CC"/>
                </a:solidFill>
                <a:latin typeface="Times New Roman" panose="02020603050405020304" pitchFamily="18" charset="0"/>
                <a:cs typeface="Times New Roman" panose="02020603050405020304" pitchFamily="18" charset="0"/>
              </a:rPr>
              <a:t>)/L</a:t>
            </a:r>
            <a:r>
              <a:rPr lang="en-US" altLang="en-US" baseline="30000">
                <a:solidFill>
                  <a:srgbClr val="FF33CC"/>
                </a:solidFill>
                <a:latin typeface="Times New Roman" panose="02020603050405020304" pitchFamily="18" charset="0"/>
                <a:cs typeface="Times New Roman" panose="02020603050405020304" pitchFamily="18" charset="0"/>
              </a:rPr>
              <a:t>2</a:t>
            </a:r>
            <a:r>
              <a:rPr lang="en-US" altLang="en-US">
                <a:solidFill>
                  <a:srgbClr val="FF33CC"/>
                </a:solidFill>
              </a:rPr>
              <a:t> = 50kft</a:t>
            </a:r>
            <a:endParaRPr lang="en-US" altLang="en-US" baseline="30000">
              <a:solidFill>
                <a:srgbClr val="FF33CC"/>
              </a:solidFill>
              <a:latin typeface="Times New Roman" panose="02020603050405020304" pitchFamily="18"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id="{DA892995-8F2D-43E6-A5D7-FB64F52569F1}"/>
              </a:ext>
            </a:extLst>
          </p:cNvPr>
          <p:cNvCxnSpPr/>
          <p:nvPr/>
        </p:nvCxnSpPr>
        <p:spPr>
          <a:xfrm rot="10800000" flipV="1">
            <a:off x="3684588" y="928688"/>
            <a:ext cx="274637"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500" fill="hold"/>
                                        <p:tgtEl>
                                          <p:spTgt spid="56"/>
                                        </p:tgtEl>
                                        <p:attrNameLst>
                                          <p:attrName>ppt_x</p:attrName>
                                        </p:attrNameLst>
                                      </p:cBhvr>
                                      <p:tavLst>
                                        <p:tav tm="0">
                                          <p:val>
                                            <p:strVal val="#ppt_x"/>
                                          </p:val>
                                        </p:tav>
                                        <p:tav tm="100000">
                                          <p:val>
                                            <p:strVal val="#ppt_x"/>
                                          </p:val>
                                        </p:tav>
                                      </p:tavLst>
                                    </p:anim>
                                    <p:anim calcmode="lin" valueType="num">
                                      <p:cBhvr additive="base">
                                        <p:cTn id="1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ppt_x"/>
                                          </p:val>
                                        </p:tav>
                                        <p:tav tm="100000">
                                          <p:val>
                                            <p:strVal val="#ppt_x"/>
                                          </p:val>
                                        </p:tav>
                                      </p:tavLst>
                                    </p:anim>
                                    <p:anim calcmode="lin" valueType="num">
                                      <p:cBhvr additive="base">
                                        <p:cTn id="2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box(in)">
                                      <p:cBhvr>
                                        <p:cTn id="37" dur="500"/>
                                        <p:tgtEl>
                                          <p:spTgt spid="5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linds(horizontal)">
                                      <p:cBhvr>
                                        <p:cTn id="42" dur="500"/>
                                        <p:tgtEl>
                                          <p:spTgt spid="4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blinds(horizontal)">
                                      <p:cBhvr>
                                        <p:cTn id="47" dur="500"/>
                                        <p:tgtEl>
                                          <p:spTgt spid="5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linds(horizontal)">
                                      <p:cBhvr>
                                        <p:cTn id="52" dur="500"/>
                                        <p:tgtEl>
                                          <p:spTgt spid="4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blinds(horizontal)">
                                      <p:cBhvr>
                                        <p:cTn id="57" dur="500"/>
                                        <p:tgtEl>
                                          <p:spTgt spid="4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linds(horizontal)">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p:bldP spid="55" grpId="0"/>
      <p:bldP spid="56" grpId="0"/>
      <p:bldP spid="5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a:extLst>
              <a:ext uri="{FF2B5EF4-FFF2-40B4-BE49-F238E27FC236}">
                <a16:creationId xmlns:a16="http://schemas.microsoft.com/office/drawing/2014/main" id="{C206A299-A8CB-4E69-BA8E-BD3AC3F18331}"/>
              </a:ext>
            </a:extLst>
          </p:cNvPr>
          <p:cNvGrpSpPr>
            <a:grpSpLocks/>
          </p:cNvGrpSpPr>
          <p:nvPr/>
        </p:nvGrpSpPr>
        <p:grpSpPr bwMode="auto">
          <a:xfrm>
            <a:off x="1392238" y="598488"/>
            <a:ext cx="1524000" cy="631825"/>
            <a:chOff x="1393025" y="1970304"/>
            <a:chExt cx="1523849" cy="631571"/>
          </a:xfrm>
        </p:grpSpPr>
        <p:sp>
          <p:nvSpPr>
            <p:cNvPr id="20" name="Arc 19">
              <a:extLst>
                <a:ext uri="{FF2B5EF4-FFF2-40B4-BE49-F238E27FC236}">
                  <a16:creationId xmlns:a16="http://schemas.microsoft.com/office/drawing/2014/main" id="{96618EA6-A163-4C22-A5CE-46CE3C078997}"/>
                </a:ext>
              </a:extLst>
            </p:cNvPr>
            <p:cNvSpPr/>
            <p:nvPr/>
          </p:nvSpPr>
          <p:spPr>
            <a:xfrm rot="13654785" flipV="1">
              <a:off x="2341558" y="2026559"/>
              <a:ext cx="631571" cy="519062"/>
            </a:xfrm>
            <a:prstGeom prst="arc">
              <a:avLst>
                <a:gd name="adj1" fmla="val 10812104"/>
                <a:gd name="adj2" fmla="val 16121171"/>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1" name="Arc 20">
              <a:extLst>
                <a:ext uri="{FF2B5EF4-FFF2-40B4-BE49-F238E27FC236}">
                  <a16:creationId xmlns:a16="http://schemas.microsoft.com/office/drawing/2014/main" id="{08F76565-5B2D-478D-B825-3735643C4962}"/>
                </a:ext>
              </a:extLst>
            </p:cNvPr>
            <p:cNvSpPr/>
            <p:nvPr/>
          </p:nvSpPr>
          <p:spPr>
            <a:xfrm rot="3214353" flipV="1">
              <a:off x="1336769" y="2026560"/>
              <a:ext cx="631571" cy="519061"/>
            </a:xfrm>
            <a:prstGeom prst="arc">
              <a:avLst>
                <a:gd name="adj1" fmla="val 10812104"/>
                <a:gd name="adj2" fmla="val 16550491"/>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grpSp>
        <p:nvGrpSpPr>
          <p:cNvPr id="3" name="Group 40">
            <a:extLst>
              <a:ext uri="{FF2B5EF4-FFF2-40B4-BE49-F238E27FC236}">
                <a16:creationId xmlns:a16="http://schemas.microsoft.com/office/drawing/2014/main" id="{4C232159-BC61-4596-BCD8-4B82C8AC6D70}"/>
              </a:ext>
            </a:extLst>
          </p:cNvPr>
          <p:cNvGrpSpPr>
            <a:grpSpLocks/>
          </p:cNvGrpSpPr>
          <p:nvPr/>
        </p:nvGrpSpPr>
        <p:grpSpPr bwMode="auto">
          <a:xfrm>
            <a:off x="1106488" y="152400"/>
            <a:ext cx="2416175" cy="379413"/>
            <a:chOff x="1106773" y="1524000"/>
            <a:chExt cx="2415309" cy="379591"/>
          </a:xfrm>
        </p:grpSpPr>
        <p:sp>
          <p:nvSpPr>
            <p:cNvPr id="57476" name="TextBox 23">
              <a:extLst>
                <a:ext uri="{FF2B5EF4-FFF2-40B4-BE49-F238E27FC236}">
                  <a16:creationId xmlns:a16="http://schemas.microsoft.com/office/drawing/2014/main" id="{4AF5D7AA-A259-4496-8B7B-160DE4E59D41}"/>
                </a:ext>
              </a:extLst>
            </p:cNvPr>
            <p:cNvSpPr txBox="1">
              <a:spLocks noChangeArrowheads="1"/>
            </p:cNvSpPr>
            <p:nvPr/>
          </p:nvSpPr>
          <p:spPr bwMode="auto">
            <a:xfrm>
              <a:off x="2667000" y="1524000"/>
              <a:ext cx="855082"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3.37</a:t>
              </a:r>
            </a:p>
          </p:txBody>
        </p:sp>
        <p:sp>
          <p:nvSpPr>
            <p:cNvPr id="57477" name="TextBox 24">
              <a:extLst>
                <a:ext uri="{FF2B5EF4-FFF2-40B4-BE49-F238E27FC236}">
                  <a16:creationId xmlns:a16="http://schemas.microsoft.com/office/drawing/2014/main" id="{69DA1BE0-4EBF-4B29-8946-DA99FD4DCF91}"/>
                </a:ext>
              </a:extLst>
            </p:cNvPr>
            <p:cNvSpPr txBox="1">
              <a:spLocks noChangeArrowheads="1"/>
            </p:cNvSpPr>
            <p:nvPr/>
          </p:nvSpPr>
          <p:spPr bwMode="auto">
            <a:xfrm>
              <a:off x="1106773" y="1524000"/>
              <a:ext cx="722027" cy="36933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3.37</a:t>
              </a:r>
            </a:p>
          </p:txBody>
        </p:sp>
      </p:grpSp>
      <p:grpSp>
        <p:nvGrpSpPr>
          <p:cNvPr id="4" name="Group 39">
            <a:extLst>
              <a:ext uri="{FF2B5EF4-FFF2-40B4-BE49-F238E27FC236}">
                <a16:creationId xmlns:a16="http://schemas.microsoft.com/office/drawing/2014/main" id="{6F16881B-2DDE-436D-A132-76C47834E006}"/>
              </a:ext>
            </a:extLst>
          </p:cNvPr>
          <p:cNvGrpSpPr>
            <a:grpSpLocks/>
          </p:cNvGrpSpPr>
          <p:nvPr/>
        </p:nvGrpSpPr>
        <p:grpSpPr bwMode="auto">
          <a:xfrm>
            <a:off x="1022350" y="457200"/>
            <a:ext cx="2349500" cy="817563"/>
            <a:chOff x="1022753" y="1828800"/>
            <a:chExt cx="2348304" cy="818121"/>
          </a:xfrm>
        </p:grpSpPr>
        <p:cxnSp>
          <p:nvCxnSpPr>
            <p:cNvPr id="6" name="Straight Connector 5">
              <a:extLst>
                <a:ext uri="{FF2B5EF4-FFF2-40B4-BE49-F238E27FC236}">
                  <a16:creationId xmlns:a16="http://schemas.microsoft.com/office/drawing/2014/main" id="{6DE134E0-1D00-4EFA-8EC2-0A405108C047}"/>
                </a:ext>
              </a:extLst>
            </p:cNvPr>
            <p:cNvCxnSpPr/>
            <p:nvPr/>
          </p:nvCxnSpPr>
          <p:spPr>
            <a:xfrm>
              <a:off x="1443227" y="2264072"/>
              <a:ext cx="1442302" cy="15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470" name="TextBox 8">
              <a:extLst>
                <a:ext uri="{FF2B5EF4-FFF2-40B4-BE49-F238E27FC236}">
                  <a16:creationId xmlns:a16="http://schemas.microsoft.com/office/drawing/2014/main" id="{996D55E7-F278-4F4E-9A4F-B3C29B47C6D2}"/>
                </a:ext>
              </a:extLst>
            </p:cNvPr>
            <p:cNvSpPr txBox="1">
              <a:spLocks noChangeArrowheads="1"/>
            </p:cNvSpPr>
            <p:nvPr/>
          </p:nvSpPr>
          <p:spPr bwMode="auto">
            <a:xfrm>
              <a:off x="1198815" y="2248480"/>
              <a:ext cx="274801" cy="39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sp>
          <p:nvSpPr>
            <p:cNvPr id="57471" name="TextBox 9">
              <a:extLst>
                <a:ext uri="{FF2B5EF4-FFF2-40B4-BE49-F238E27FC236}">
                  <a16:creationId xmlns:a16="http://schemas.microsoft.com/office/drawing/2014/main" id="{507E1025-C94D-45C8-AA0A-3633599E0D11}"/>
                </a:ext>
              </a:extLst>
            </p:cNvPr>
            <p:cNvSpPr txBox="1">
              <a:spLocks noChangeArrowheads="1"/>
            </p:cNvSpPr>
            <p:nvPr/>
          </p:nvSpPr>
          <p:spPr bwMode="auto">
            <a:xfrm>
              <a:off x="2885693" y="2112212"/>
              <a:ext cx="274801" cy="39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a:t>
              </a:r>
            </a:p>
          </p:txBody>
        </p:sp>
        <p:cxnSp>
          <p:nvCxnSpPr>
            <p:cNvPr id="22" name="Straight Arrow Connector 21">
              <a:extLst>
                <a:ext uri="{FF2B5EF4-FFF2-40B4-BE49-F238E27FC236}">
                  <a16:creationId xmlns:a16="http://schemas.microsoft.com/office/drawing/2014/main" id="{0DD6BF43-C7BC-46E9-865A-E095C7F62B92}"/>
                </a:ext>
              </a:extLst>
            </p:cNvPr>
            <p:cNvCxnSpPr>
              <a:stCxn id="57470" idx="3"/>
            </p:cNvCxnSpPr>
            <p:nvPr/>
          </p:nvCxnSpPr>
          <p:spPr>
            <a:xfrm flipH="1" flipV="1">
              <a:off x="1473373" y="1860572"/>
              <a:ext cx="0" cy="587776"/>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40F8E68-0D40-4A63-8904-65B14F3F3C33}"/>
                </a:ext>
              </a:extLst>
            </p:cNvPr>
            <p:cNvCxnSpPr/>
            <p:nvPr/>
          </p:nvCxnSpPr>
          <p:spPr>
            <a:xfrm rot="16200000" flipV="1">
              <a:off x="2476548" y="2171140"/>
              <a:ext cx="684680" cy="0"/>
            </a:xfrm>
            <a:prstGeom prst="straightConnector1">
              <a:avLst/>
            </a:prstGeom>
            <a:ln>
              <a:solidFill>
                <a:srgbClr val="FF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F199AB8-E4A4-40BE-9E15-B16BB8E272B4}"/>
                </a:ext>
              </a:extLst>
            </p:cNvPr>
            <p:cNvCxnSpPr/>
            <p:nvPr/>
          </p:nvCxnSpPr>
          <p:spPr>
            <a:xfrm rot="10800000">
              <a:off x="3077519" y="2291078"/>
              <a:ext cx="293538" cy="1588"/>
            </a:xfrm>
            <a:prstGeom prst="straightConnector1">
              <a:avLst/>
            </a:prstGeom>
            <a:ln w="28575">
              <a:solidFill>
                <a:srgbClr val="FF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0427C1E-9AFE-4797-9845-335A2A77CA75}"/>
                </a:ext>
              </a:extLst>
            </p:cNvPr>
            <p:cNvCxnSpPr/>
            <p:nvPr/>
          </p:nvCxnSpPr>
          <p:spPr>
            <a:xfrm>
              <a:off x="1022753" y="2291078"/>
              <a:ext cx="334792" cy="1588"/>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8" name="Group 43">
            <a:extLst>
              <a:ext uri="{FF2B5EF4-FFF2-40B4-BE49-F238E27FC236}">
                <a16:creationId xmlns:a16="http://schemas.microsoft.com/office/drawing/2014/main" id="{B81E54E0-568C-4E21-9185-4192C46E3D97}"/>
              </a:ext>
            </a:extLst>
          </p:cNvPr>
          <p:cNvGrpSpPr>
            <a:grpSpLocks/>
          </p:cNvGrpSpPr>
          <p:nvPr/>
        </p:nvGrpSpPr>
        <p:grpSpPr bwMode="auto">
          <a:xfrm>
            <a:off x="3495675" y="609600"/>
            <a:ext cx="1152525" cy="347663"/>
            <a:chOff x="3496386" y="1981200"/>
            <a:chExt cx="1151814" cy="347958"/>
          </a:xfrm>
        </p:grpSpPr>
        <p:cxnSp>
          <p:nvCxnSpPr>
            <p:cNvPr id="35" name="Straight Arrow Connector 34">
              <a:extLst>
                <a:ext uri="{FF2B5EF4-FFF2-40B4-BE49-F238E27FC236}">
                  <a16:creationId xmlns:a16="http://schemas.microsoft.com/office/drawing/2014/main" id="{CAA2034A-4A2F-4443-A99A-C6507753A9D4}"/>
                </a:ext>
              </a:extLst>
            </p:cNvPr>
            <p:cNvCxnSpPr>
              <a:endCxn id="57468" idx="2"/>
            </p:cNvCxnSpPr>
            <p:nvPr/>
          </p:nvCxnSpPr>
          <p:spPr>
            <a:xfrm>
              <a:off x="3496386" y="2302147"/>
              <a:ext cx="625089" cy="0"/>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7468" name="TextBox 35">
              <a:extLst>
                <a:ext uri="{FF2B5EF4-FFF2-40B4-BE49-F238E27FC236}">
                  <a16:creationId xmlns:a16="http://schemas.microsoft.com/office/drawing/2014/main" id="{49B3BCE2-A2BA-4FF4-AF81-00C0F40DA8CF}"/>
                </a:ext>
              </a:extLst>
            </p:cNvPr>
            <p:cNvSpPr txBox="1">
              <a:spLocks noChangeArrowheads="1"/>
            </p:cNvSpPr>
            <p:nvPr/>
          </p:nvSpPr>
          <p:spPr bwMode="auto">
            <a:xfrm>
              <a:off x="3595354" y="1981200"/>
              <a:ext cx="1052846" cy="34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t>CJF=9.58</a:t>
              </a:r>
            </a:p>
          </p:txBody>
        </p:sp>
      </p:grpSp>
      <p:sp>
        <p:nvSpPr>
          <p:cNvPr id="39" name="TextBox 38">
            <a:extLst>
              <a:ext uri="{FF2B5EF4-FFF2-40B4-BE49-F238E27FC236}">
                <a16:creationId xmlns:a16="http://schemas.microsoft.com/office/drawing/2014/main" id="{F01288C6-97B1-46A3-8797-9A9EBABC6432}"/>
              </a:ext>
            </a:extLst>
          </p:cNvPr>
          <p:cNvSpPr txBox="1">
            <a:spLocks noChangeArrowheads="1"/>
          </p:cNvSpPr>
          <p:nvPr/>
        </p:nvSpPr>
        <p:spPr bwMode="auto">
          <a:xfrm>
            <a:off x="1358900" y="3475038"/>
            <a:ext cx="1443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a:solidFill>
                  <a:srgbClr val="FF0000"/>
                </a:solidFill>
              </a:rPr>
              <a:t>Z= 0.332</a:t>
            </a:r>
          </a:p>
        </p:txBody>
      </p:sp>
      <p:grpSp>
        <p:nvGrpSpPr>
          <p:cNvPr id="9" name="Group 42">
            <a:extLst>
              <a:ext uri="{FF2B5EF4-FFF2-40B4-BE49-F238E27FC236}">
                <a16:creationId xmlns:a16="http://schemas.microsoft.com/office/drawing/2014/main" id="{FD23C434-0F31-4B11-97DB-6E877AF172D7}"/>
              </a:ext>
            </a:extLst>
          </p:cNvPr>
          <p:cNvGrpSpPr>
            <a:grpSpLocks/>
          </p:cNvGrpSpPr>
          <p:nvPr/>
        </p:nvGrpSpPr>
        <p:grpSpPr bwMode="auto">
          <a:xfrm>
            <a:off x="304800" y="1106488"/>
            <a:ext cx="3886200" cy="2017712"/>
            <a:chOff x="304800" y="2478877"/>
            <a:chExt cx="3886200" cy="2016923"/>
          </a:xfrm>
        </p:grpSpPr>
        <p:sp>
          <p:nvSpPr>
            <p:cNvPr id="18" name="Arc 17">
              <a:extLst>
                <a:ext uri="{FF2B5EF4-FFF2-40B4-BE49-F238E27FC236}">
                  <a16:creationId xmlns:a16="http://schemas.microsoft.com/office/drawing/2014/main" id="{6DA1FF85-623F-4E70-85EC-C5129A48FCBF}"/>
                </a:ext>
              </a:extLst>
            </p:cNvPr>
            <p:cNvSpPr/>
            <p:nvPr/>
          </p:nvSpPr>
          <p:spPr>
            <a:xfrm rot="19757923" flipV="1">
              <a:off x="346075" y="3730924"/>
              <a:ext cx="900113" cy="739486"/>
            </a:xfrm>
            <a:prstGeom prst="arc">
              <a:avLst>
                <a:gd name="adj1" fmla="val 10812104"/>
                <a:gd name="adj2" fmla="val 16002823"/>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93C29B41-26CE-4BC8-B839-38BFABE5F057}"/>
                </a:ext>
              </a:extLst>
            </p:cNvPr>
            <p:cNvCxnSpPr/>
            <p:nvPr/>
          </p:nvCxnSpPr>
          <p:spPr>
            <a:xfrm rot="5400000">
              <a:off x="63012" y="3449158"/>
              <a:ext cx="1561489" cy="4810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9BD3B55-71D9-4BD6-813C-3F4A78695755}"/>
                </a:ext>
              </a:extLst>
            </p:cNvPr>
            <p:cNvCxnSpPr/>
            <p:nvPr/>
          </p:nvCxnSpPr>
          <p:spPr>
            <a:xfrm rot="16200000" flipH="1">
              <a:off x="2716518" y="3254713"/>
              <a:ext cx="1561489" cy="75565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7455" name="TextBox 7">
              <a:extLst>
                <a:ext uri="{FF2B5EF4-FFF2-40B4-BE49-F238E27FC236}">
                  <a16:creationId xmlns:a16="http://schemas.microsoft.com/office/drawing/2014/main" id="{E332AAF2-4806-4F64-959A-F371C126C219}"/>
                </a:ext>
              </a:extLst>
            </p:cNvPr>
            <p:cNvSpPr txBox="1">
              <a:spLocks noChangeArrowheads="1"/>
            </p:cNvSpPr>
            <p:nvPr/>
          </p:nvSpPr>
          <p:spPr bwMode="auto">
            <a:xfrm>
              <a:off x="381000" y="4035084"/>
              <a:ext cx="274801" cy="39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sp>
          <p:nvSpPr>
            <p:cNvPr id="57456" name="TextBox 10">
              <a:extLst>
                <a:ext uri="{FF2B5EF4-FFF2-40B4-BE49-F238E27FC236}">
                  <a16:creationId xmlns:a16="http://schemas.microsoft.com/office/drawing/2014/main" id="{A86F1CD6-BFCC-4E0E-AF2A-C9A2D7D418DF}"/>
                </a:ext>
              </a:extLst>
            </p:cNvPr>
            <p:cNvSpPr txBox="1">
              <a:spLocks noChangeArrowheads="1"/>
            </p:cNvSpPr>
            <p:nvPr/>
          </p:nvSpPr>
          <p:spPr bwMode="auto">
            <a:xfrm>
              <a:off x="3916199" y="4097359"/>
              <a:ext cx="274801" cy="39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D</a:t>
              </a:r>
            </a:p>
          </p:txBody>
        </p:sp>
        <p:sp>
          <p:nvSpPr>
            <p:cNvPr id="19" name="Arc 18">
              <a:extLst>
                <a:ext uri="{FF2B5EF4-FFF2-40B4-BE49-F238E27FC236}">
                  <a16:creationId xmlns:a16="http://schemas.microsoft.com/office/drawing/2014/main" id="{6CF5EA17-680E-4B80-AFBB-9631F6DD79A4}"/>
                </a:ext>
              </a:extLst>
            </p:cNvPr>
            <p:cNvSpPr/>
            <p:nvPr/>
          </p:nvSpPr>
          <p:spPr>
            <a:xfrm rot="8139985" flipV="1">
              <a:off x="773113" y="2924790"/>
              <a:ext cx="587375" cy="525258"/>
            </a:xfrm>
            <a:prstGeom prst="arc">
              <a:avLst>
                <a:gd name="adj1" fmla="val 9727748"/>
                <a:gd name="adj2" fmla="val 1612117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26" name="Straight Arrow Connector 25">
              <a:extLst>
                <a:ext uri="{FF2B5EF4-FFF2-40B4-BE49-F238E27FC236}">
                  <a16:creationId xmlns:a16="http://schemas.microsoft.com/office/drawing/2014/main" id="{2D87D0F1-657A-4AB1-A75C-C1D77A545093}"/>
                </a:ext>
              </a:extLst>
            </p:cNvPr>
            <p:cNvCxnSpPr/>
            <p:nvPr/>
          </p:nvCxnSpPr>
          <p:spPr>
            <a:xfrm rot="5400000">
              <a:off x="877167" y="2727223"/>
              <a:ext cx="374503" cy="1588"/>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47B310F-10CC-45B3-989A-4603DF46E25E}"/>
                </a:ext>
              </a:extLst>
            </p:cNvPr>
            <p:cNvCxnSpPr/>
            <p:nvPr/>
          </p:nvCxnSpPr>
          <p:spPr>
            <a:xfrm rot="5400000">
              <a:off x="2932980" y="2665335"/>
              <a:ext cx="372916" cy="0"/>
            </a:xfrm>
            <a:prstGeom prst="straightConnector1">
              <a:avLst/>
            </a:prstGeom>
            <a:ln>
              <a:solidFill>
                <a:srgbClr val="FF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Arc 27">
              <a:extLst>
                <a:ext uri="{FF2B5EF4-FFF2-40B4-BE49-F238E27FC236}">
                  <a16:creationId xmlns:a16="http://schemas.microsoft.com/office/drawing/2014/main" id="{C1B3D660-A090-462B-BE73-3D4D8BCCC84B}"/>
                </a:ext>
              </a:extLst>
            </p:cNvPr>
            <p:cNvSpPr/>
            <p:nvPr/>
          </p:nvSpPr>
          <p:spPr>
            <a:xfrm rot="7768734" flipV="1">
              <a:off x="2903653" y="2924687"/>
              <a:ext cx="585558" cy="525463"/>
            </a:xfrm>
            <a:prstGeom prst="arc">
              <a:avLst>
                <a:gd name="adj1" fmla="val 11414081"/>
                <a:gd name="adj2" fmla="val 1612117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29" name="Straight Arrow Connector 28">
              <a:extLst>
                <a:ext uri="{FF2B5EF4-FFF2-40B4-BE49-F238E27FC236}">
                  <a16:creationId xmlns:a16="http://schemas.microsoft.com/office/drawing/2014/main" id="{54056669-0971-4D3C-8572-8DA6AE932892}"/>
                </a:ext>
              </a:extLst>
            </p:cNvPr>
            <p:cNvCxnSpPr/>
            <p:nvPr/>
          </p:nvCxnSpPr>
          <p:spPr>
            <a:xfrm>
              <a:off x="2951163" y="2851793"/>
              <a:ext cx="503237" cy="1587"/>
            </a:xfrm>
            <a:prstGeom prst="straightConnector1">
              <a:avLst/>
            </a:prstGeom>
            <a:ln>
              <a:solidFill>
                <a:srgbClr val="FF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04F29CF-6331-45EB-B5B2-657AE0D82223}"/>
                </a:ext>
              </a:extLst>
            </p:cNvPr>
            <p:cNvCxnSpPr/>
            <p:nvPr/>
          </p:nvCxnSpPr>
          <p:spPr>
            <a:xfrm rot="10800000">
              <a:off x="646113" y="2913682"/>
              <a:ext cx="544512" cy="1586"/>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7463" name="TextBox 30">
              <a:extLst>
                <a:ext uri="{FF2B5EF4-FFF2-40B4-BE49-F238E27FC236}">
                  <a16:creationId xmlns:a16="http://schemas.microsoft.com/office/drawing/2014/main" id="{747EEB10-6EEE-48C0-823A-5E9917DF0D22}"/>
                </a:ext>
              </a:extLst>
            </p:cNvPr>
            <p:cNvSpPr txBox="1">
              <a:spLocks noChangeArrowheads="1"/>
            </p:cNvSpPr>
            <p:nvPr/>
          </p:nvSpPr>
          <p:spPr bwMode="auto">
            <a:xfrm>
              <a:off x="3412990" y="2727324"/>
              <a:ext cx="7780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t>3.97</a:t>
              </a:r>
            </a:p>
          </p:txBody>
        </p:sp>
        <p:sp>
          <p:nvSpPr>
            <p:cNvPr id="57464" name="TextBox 31">
              <a:extLst>
                <a:ext uri="{FF2B5EF4-FFF2-40B4-BE49-F238E27FC236}">
                  <a16:creationId xmlns:a16="http://schemas.microsoft.com/office/drawing/2014/main" id="{4E739FB8-34A9-438C-B3E1-1CE78112FC08}"/>
                </a:ext>
              </a:extLst>
            </p:cNvPr>
            <p:cNvSpPr txBox="1">
              <a:spLocks noChangeArrowheads="1"/>
            </p:cNvSpPr>
            <p:nvPr/>
          </p:nvSpPr>
          <p:spPr bwMode="auto">
            <a:xfrm>
              <a:off x="304800" y="2664023"/>
              <a:ext cx="5549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a:t>5.61</a:t>
              </a:r>
            </a:p>
          </p:txBody>
        </p:sp>
        <p:sp>
          <p:nvSpPr>
            <p:cNvPr id="57465" name="TextBox 36">
              <a:extLst>
                <a:ext uri="{FF2B5EF4-FFF2-40B4-BE49-F238E27FC236}">
                  <a16:creationId xmlns:a16="http://schemas.microsoft.com/office/drawing/2014/main" id="{08110762-5DEF-40F1-A8C5-4DD4D807F93C}"/>
                </a:ext>
              </a:extLst>
            </p:cNvPr>
            <p:cNvSpPr txBox="1">
              <a:spLocks noChangeArrowheads="1"/>
            </p:cNvSpPr>
            <p:nvPr/>
          </p:nvSpPr>
          <p:spPr bwMode="auto">
            <a:xfrm>
              <a:off x="1020599" y="2895600"/>
              <a:ext cx="2748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sp>
          <p:nvSpPr>
            <p:cNvPr id="57466" name="TextBox 37">
              <a:extLst>
                <a:ext uri="{FF2B5EF4-FFF2-40B4-BE49-F238E27FC236}">
                  <a16:creationId xmlns:a16="http://schemas.microsoft.com/office/drawing/2014/main" id="{4D0E5E82-AD16-45C0-89AE-BD83E9566932}"/>
                </a:ext>
              </a:extLst>
            </p:cNvPr>
            <p:cNvSpPr txBox="1">
              <a:spLocks noChangeArrowheads="1"/>
            </p:cNvSpPr>
            <p:nvPr/>
          </p:nvSpPr>
          <p:spPr bwMode="auto">
            <a:xfrm>
              <a:off x="3077999" y="2590800"/>
              <a:ext cx="2748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a:t>
              </a:r>
            </a:p>
          </p:txBody>
        </p:sp>
      </p:grpSp>
      <p:graphicFrame>
        <p:nvGraphicFramePr>
          <p:cNvPr id="46" name="Content Placeholder 5">
            <a:extLst>
              <a:ext uri="{FF2B5EF4-FFF2-40B4-BE49-F238E27FC236}">
                <a16:creationId xmlns:a16="http://schemas.microsoft.com/office/drawing/2014/main" id="{566A97A8-288E-4B2C-8307-7287BDE234CA}"/>
              </a:ext>
            </a:extLst>
          </p:cNvPr>
          <p:cNvGraphicFramePr>
            <a:graphicFrameLocks noGrp="1"/>
          </p:cNvGraphicFramePr>
          <p:nvPr>
            <p:ph idx="1"/>
          </p:nvPr>
        </p:nvGraphicFramePr>
        <p:xfrm>
          <a:off x="3505200" y="3429000"/>
          <a:ext cx="5283200" cy="1854200"/>
        </p:xfrm>
        <a:graphic>
          <a:graphicData uri="http://schemas.openxmlformats.org/drawingml/2006/table">
            <a:tbl>
              <a:tblPr firstRow="1" bandRow="1">
                <a:tableStyleId>{5940675A-B579-460E-94D1-54222C63F5DA}</a:tableStyleId>
              </a:tblPr>
              <a:tblGrid>
                <a:gridCol w="5080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tblGrid>
              <a:tr h="370840">
                <a:tc>
                  <a:txBody>
                    <a:bodyPr/>
                    <a:lstStyle/>
                    <a:p>
                      <a:pPr marL="0"/>
                      <a:endParaRPr lang="en-US" sz="1400" b="1" spc="-150" dirty="0"/>
                    </a:p>
                  </a:txBody>
                  <a:tcPr/>
                </a:tc>
                <a:tc>
                  <a:txBody>
                    <a:bodyPr/>
                    <a:lstStyle/>
                    <a:p>
                      <a:pPr marL="0"/>
                      <a:r>
                        <a:rPr lang="en-US" sz="1400" spc="-150" dirty="0"/>
                        <a:t>Joint</a:t>
                      </a:r>
                      <a:endParaRPr lang="en-US" sz="1400" b="1" spc="-150" dirty="0"/>
                    </a:p>
                  </a:txBody>
                  <a:tcPr/>
                </a:tc>
                <a:tc>
                  <a:txBody>
                    <a:bodyPr/>
                    <a:lstStyle/>
                    <a:p>
                      <a:pPr marL="0" algn="ctr"/>
                      <a:r>
                        <a:rPr lang="en-US" sz="1400" spc="-150" dirty="0"/>
                        <a:t>A</a:t>
                      </a:r>
                      <a:endParaRPr lang="en-US" sz="1400" b="1" spc="-150" dirty="0"/>
                    </a:p>
                  </a:txBody>
                  <a:tcPr/>
                </a:tc>
                <a:tc gridSpan="2">
                  <a:txBody>
                    <a:bodyPr/>
                    <a:lstStyle/>
                    <a:p>
                      <a:pPr marL="0" algn="ctr"/>
                      <a:r>
                        <a:rPr lang="en-US" sz="1400" spc="-150" dirty="0"/>
                        <a:t>B</a:t>
                      </a:r>
                      <a:endParaRPr lang="en-US" sz="1400" b="1" spc="-150" dirty="0"/>
                    </a:p>
                  </a:txBody>
                  <a:tcPr/>
                </a:tc>
                <a:tc hMerge="1">
                  <a:txBody>
                    <a:bodyPr/>
                    <a:lstStyle/>
                    <a:p>
                      <a:pPr marL="0" algn="ctr"/>
                      <a:endParaRPr lang="en-US" sz="1200" dirty="0"/>
                    </a:p>
                  </a:txBody>
                  <a:tcPr/>
                </a:tc>
                <a:tc gridSpan="2">
                  <a:txBody>
                    <a:bodyPr/>
                    <a:lstStyle/>
                    <a:p>
                      <a:pPr marL="0" algn="ctr"/>
                      <a:r>
                        <a:rPr lang="en-US" sz="1400" spc="-150" dirty="0"/>
                        <a:t>C</a:t>
                      </a:r>
                      <a:endParaRPr lang="en-US" sz="1400" b="1" spc="-150" dirty="0"/>
                    </a:p>
                  </a:txBody>
                  <a:tcPr/>
                </a:tc>
                <a:tc hMerge="1">
                  <a:txBody>
                    <a:bodyPr/>
                    <a:lstStyle/>
                    <a:p>
                      <a:pPr marL="0" algn="ctr"/>
                      <a:endParaRPr lang="en-US" sz="1200" dirty="0"/>
                    </a:p>
                  </a:txBody>
                  <a:tcPr/>
                </a:tc>
                <a:tc>
                  <a:txBody>
                    <a:bodyPr/>
                    <a:lstStyle/>
                    <a:p>
                      <a:pPr marL="0" algn="ctr"/>
                      <a:r>
                        <a:rPr lang="en-US" sz="1400" spc="-150" dirty="0"/>
                        <a:t>D</a:t>
                      </a:r>
                      <a:endParaRPr lang="en-US" sz="1400" b="1" spc="-150" dirty="0"/>
                    </a:p>
                  </a:txBody>
                  <a:tcPr/>
                </a:tc>
                <a:extLst>
                  <a:ext uri="{0D108BD9-81ED-4DB2-BD59-A6C34878D82A}">
                    <a16:rowId xmlns:a16="http://schemas.microsoft.com/office/drawing/2014/main" val="10000"/>
                  </a:ext>
                </a:extLst>
              </a:tr>
              <a:tr h="370840">
                <a:tc>
                  <a:txBody>
                    <a:bodyPr/>
                    <a:lstStyle/>
                    <a:p>
                      <a:endParaRPr lang="en-US" sz="1400" spc="-150" dirty="0"/>
                    </a:p>
                  </a:txBody>
                  <a:tcPr/>
                </a:tc>
                <a:tc>
                  <a:txBody>
                    <a:bodyPr/>
                    <a:lstStyle/>
                    <a:p>
                      <a:pPr lvl="0" algn="l"/>
                      <a:r>
                        <a:rPr lang="en-US" sz="1400" spc="-150" dirty="0"/>
                        <a:t>Member</a:t>
                      </a:r>
                    </a:p>
                  </a:txBody>
                  <a:tcPr/>
                </a:tc>
                <a:tc>
                  <a:txBody>
                    <a:bodyPr/>
                    <a:lstStyle/>
                    <a:p>
                      <a:pPr algn="ctr"/>
                      <a:r>
                        <a:rPr lang="en-US" sz="1400" spc="-150" dirty="0"/>
                        <a:t>AB</a:t>
                      </a:r>
                    </a:p>
                  </a:txBody>
                  <a:tcPr/>
                </a:tc>
                <a:tc>
                  <a:txBody>
                    <a:bodyPr/>
                    <a:lstStyle/>
                    <a:p>
                      <a:pPr algn="ctr"/>
                      <a:r>
                        <a:rPr lang="en-US" sz="1400" spc="-150" dirty="0"/>
                        <a:t>BA</a:t>
                      </a:r>
                    </a:p>
                  </a:txBody>
                  <a:tcPr/>
                </a:tc>
                <a:tc>
                  <a:txBody>
                    <a:bodyPr/>
                    <a:lstStyle/>
                    <a:p>
                      <a:pPr algn="ctr"/>
                      <a:r>
                        <a:rPr lang="en-US" sz="1400" spc="-150" dirty="0"/>
                        <a:t>BC</a:t>
                      </a:r>
                    </a:p>
                  </a:txBody>
                  <a:tcPr/>
                </a:tc>
                <a:tc>
                  <a:txBody>
                    <a:bodyPr/>
                    <a:lstStyle/>
                    <a:p>
                      <a:pPr algn="ctr"/>
                      <a:r>
                        <a:rPr lang="en-US" sz="1400" spc="-150" dirty="0"/>
                        <a:t>CB</a:t>
                      </a:r>
                    </a:p>
                  </a:txBody>
                  <a:tcPr/>
                </a:tc>
                <a:tc>
                  <a:txBody>
                    <a:bodyPr/>
                    <a:lstStyle/>
                    <a:p>
                      <a:pPr algn="ctr"/>
                      <a:r>
                        <a:rPr lang="en-US" sz="1400" spc="-150" dirty="0"/>
                        <a:t>CD</a:t>
                      </a:r>
                    </a:p>
                  </a:txBody>
                  <a:tcPr/>
                </a:tc>
                <a:tc>
                  <a:txBody>
                    <a:bodyPr/>
                    <a:lstStyle/>
                    <a:p>
                      <a:pPr algn="ctr"/>
                      <a:r>
                        <a:rPr lang="en-US" sz="1400" spc="-150" dirty="0"/>
                        <a:t>DC</a:t>
                      </a:r>
                    </a:p>
                  </a:txBody>
                  <a:tcPr/>
                </a:tc>
                <a:extLst>
                  <a:ext uri="{0D108BD9-81ED-4DB2-BD59-A6C34878D82A}">
                    <a16:rowId xmlns:a16="http://schemas.microsoft.com/office/drawing/2014/main" val="10001"/>
                  </a:ext>
                </a:extLst>
              </a:tr>
              <a:tr h="370840">
                <a:tc>
                  <a:txBody>
                    <a:bodyPr/>
                    <a:lstStyle/>
                    <a:p>
                      <a:endParaRPr lang="en-US" sz="1400" spc="-1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solidFill>
                            <a:srgbClr val="FF0000"/>
                          </a:solidFill>
                        </a:rPr>
                        <a:t>Total</a:t>
                      </a:r>
                    </a:p>
                  </a:txBody>
                  <a:tcPr anchor="ctr"/>
                </a:tc>
                <a:tc>
                  <a:txBody>
                    <a:bodyPr/>
                    <a:lstStyle/>
                    <a:p>
                      <a:r>
                        <a:rPr lang="en-US" sz="1400" spc="-150" dirty="0">
                          <a:solidFill>
                            <a:srgbClr val="FF0000"/>
                          </a:solidFill>
                        </a:rPr>
                        <a:t>-40</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solidFill>
                            <a:srgbClr val="FF0000"/>
                          </a:solidFill>
                        </a:rPr>
                        <a:t>-38.53</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solidFill>
                            <a:srgbClr val="FF0000"/>
                          </a:solidFill>
                        </a:rPr>
                        <a:t>38.53</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solidFill>
                            <a:srgbClr val="FF0000"/>
                          </a:solidFill>
                        </a:rPr>
                        <a:t>28.85</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solidFill>
                            <a:srgbClr val="FF0000"/>
                          </a:solidFill>
                        </a:rPr>
                        <a:t>-28.85</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150" dirty="0">
                          <a:solidFill>
                            <a:srgbClr val="FF0000"/>
                          </a:solidFill>
                        </a:rPr>
                        <a:t>00</a:t>
                      </a:r>
                    </a:p>
                  </a:txBody>
                  <a:tcPr anchor="ctr"/>
                </a:tc>
                <a:extLst>
                  <a:ext uri="{0D108BD9-81ED-4DB2-BD59-A6C34878D82A}">
                    <a16:rowId xmlns:a16="http://schemas.microsoft.com/office/drawing/2014/main" val="10002"/>
                  </a:ext>
                </a:extLst>
              </a:tr>
              <a:tr h="370840">
                <a:tc>
                  <a:txBody>
                    <a:bodyPr/>
                    <a:lstStyle/>
                    <a:p>
                      <a:endParaRPr lang="en-US" sz="1400" spc="-1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spc="-150" dirty="0"/>
                    </a:p>
                  </a:txBody>
                  <a:tcPr anchor="ctr"/>
                </a:tc>
                <a:tc gridSpan="3">
                  <a:txBody>
                    <a:bodyPr/>
                    <a:lstStyle/>
                    <a:p>
                      <a:pPr algn="ctr"/>
                      <a:r>
                        <a:rPr lang="en-US" sz="1800" b="1" spc="-150" dirty="0"/>
                        <a:t>Z=0.332</a:t>
                      </a:r>
                      <a:endParaRPr lang="en-US" sz="1800" b="1" spc="-150" dirty="0">
                        <a:solidFill>
                          <a:srgbClr val="FF0000"/>
                        </a:solidFill>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C0000"/>
                        </a:solidFill>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C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spc="-150" dirty="0">
                        <a:solidFill>
                          <a:srgbClr val="CC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spc="-150" dirty="0">
                        <a:solidFill>
                          <a:srgbClr val="CC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spc="-150" dirty="0">
                        <a:solidFill>
                          <a:srgbClr val="CC0000"/>
                        </a:solidFill>
                      </a:endParaRPr>
                    </a:p>
                  </a:txBody>
                  <a:tcPr anchor="ctr"/>
                </a:tc>
                <a:extLst>
                  <a:ext uri="{0D108BD9-81ED-4DB2-BD59-A6C34878D82A}">
                    <a16:rowId xmlns:a16="http://schemas.microsoft.com/office/drawing/2014/main" val="10003"/>
                  </a:ext>
                </a:extLst>
              </a:tr>
              <a:tr h="370840">
                <a:tc gridSpan="2">
                  <a:txBody>
                    <a:bodyPr/>
                    <a:lstStyle/>
                    <a:p>
                      <a:r>
                        <a:rPr lang="en-US" sz="1400" spc="-150" dirty="0"/>
                        <a:t>Z x second</a:t>
                      </a:r>
                      <a:r>
                        <a:rPr lang="en-US" sz="1400" spc="-150" baseline="0" dirty="0"/>
                        <a:t>  balance</a:t>
                      </a:r>
                      <a:endParaRPr lang="en-US" sz="1400" spc="-150"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nchor="ctr"/>
                </a:tc>
                <a:tc>
                  <a:txBody>
                    <a:bodyPr/>
                    <a:lstStyle/>
                    <a:p>
                      <a:r>
                        <a:rPr lang="en-US" sz="1400" b="1" spc="-150" dirty="0">
                          <a:solidFill>
                            <a:srgbClr val="FF0000"/>
                          </a:solidFill>
                        </a:rPr>
                        <a:t>-13.28</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spc="-150" dirty="0">
                          <a:solidFill>
                            <a:srgbClr val="FF0000"/>
                          </a:solidFill>
                        </a:rPr>
                        <a:t>-12.79</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spc="-150" dirty="0">
                          <a:solidFill>
                            <a:srgbClr val="FF0000"/>
                          </a:solidFill>
                        </a:rPr>
                        <a:t>12.79</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spc="-150" dirty="0">
                          <a:solidFill>
                            <a:srgbClr val="FF0000"/>
                          </a:solidFill>
                        </a:rPr>
                        <a:t>9.58</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spc="-150" dirty="0">
                          <a:solidFill>
                            <a:srgbClr val="FF0000"/>
                          </a:solidFill>
                        </a:rPr>
                        <a:t>-9.58</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spc="-150" dirty="0">
                          <a:solidFill>
                            <a:srgbClr val="FF0000"/>
                          </a:solidFill>
                        </a:rPr>
                        <a:t>00</a:t>
                      </a:r>
                    </a:p>
                  </a:txBody>
                  <a:tcPr anchor="ctr"/>
                </a:tc>
                <a:extLst>
                  <a:ext uri="{0D108BD9-81ED-4DB2-BD59-A6C34878D82A}">
                    <a16:rowId xmlns:a16="http://schemas.microsoft.com/office/drawing/2014/main" val="10004"/>
                  </a:ext>
                </a:extLst>
              </a:tr>
            </a:tbl>
          </a:graphicData>
        </a:graphic>
      </p:graphicFrame>
      <p:graphicFrame>
        <p:nvGraphicFramePr>
          <p:cNvPr id="47" name="Table 46">
            <a:extLst>
              <a:ext uri="{FF2B5EF4-FFF2-40B4-BE49-F238E27FC236}">
                <a16:creationId xmlns:a16="http://schemas.microsoft.com/office/drawing/2014/main" id="{1FA6DCFC-884A-49B7-BBE5-0A830C19E8ED}"/>
              </a:ext>
            </a:extLst>
          </p:cNvPr>
          <p:cNvGraphicFramePr>
            <a:graphicFrameLocks noGrp="1"/>
          </p:cNvGraphicFramePr>
          <p:nvPr/>
        </p:nvGraphicFramePr>
        <p:xfrm>
          <a:off x="3505200" y="5286375"/>
          <a:ext cx="5283200" cy="828675"/>
        </p:xfrm>
        <a:graphic>
          <a:graphicData uri="http://schemas.openxmlformats.org/drawingml/2006/table">
            <a:tbl>
              <a:tblPr firstRow="1" bandRow="1">
                <a:tableStyleId>{5940675A-B579-460E-94D1-54222C63F5DA}</a:tableStyleId>
              </a:tblPr>
              <a:tblGrid>
                <a:gridCol w="13208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tblGrid>
              <a:tr h="4575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Moment form first balance</a:t>
                      </a:r>
                    </a:p>
                  </a:txBody>
                  <a:tcPr marT="45755" marB="45755"/>
                </a:tc>
                <a:tc>
                  <a:txBody>
                    <a:bodyPr/>
                    <a:lstStyle/>
                    <a:p>
                      <a:r>
                        <a:rPr lang="en-US" sz="1400" b="1" dirty="0">
                          <a:solidFill>
                            <a:srgbClr val="FF0000"/>
                          </a:solidFill>
                        </a:rPr>
                        <a:t>-20.04</a:t>
                      </a:r>
                    </a:p>
                  </a:txBody>
                  <a:tcPr marT="45755" marB="4575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-42.43</a:t>
                      </a:r>
                    </a:p>
                  </a:txBody>
                  <a:tcPr marT="45755" marB="4575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42.43</a:t>
                      </a:r>
                    </a:p>
                  </a:txBody>
                  <a:tcPr marT="45755" marB="4575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-35.17</a:t>
                      </a:r>
                    </a:p>
                  </a:txBody>
                  <a:tcPr marT="45755" marB="4575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35.17</a:t>
                      </a:r>
                    </a:p>
                  </a:txBody>
                  <a:tcPr marT="45755" marB="4575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00</a:t>
                      </a:r>
                    </a:p>
                  </a:txBody>
                  <a:tcPr marT="45755" marB="45755" anchor="ctr"/>
                </a:tc>
                <a:extLst>
                  <a:ext uri="{0D108BD9-81ED-4DB2-BD59-A6C34878D82A}">
                    <a16:rowId xmlns:a16="http://schemas.microsoft.com/office/drawing/2014/main" val="10000"/>
                  </a:ext>
                </a:extLst>
              </a:tr>
              <a:tr h="371124">
                <a:tc>
                  <a:txBody>
                    <a:bodyPr/>
                    <a:lstStyle/>
                    <a:p>
                      <a:r>
                        <a:rPr lang="en-US" sz="1400" b="1" dirty="0">
                          <a:solidFill>
                            <a:srgbClr val="3333FF"/>
                          </a:solidFill>
                        </a:rPr>
                        <a:t>Final moment</a:t>
                      </a:r>
                    </a:p>
                  </a:txBody>
                  <a:tcPr marT="45755" marB="45755"/>
                </a:tc>
                <a:tc>
                  <a:txBody>
                    <a:bodyPr/>
                    <a:lstStyle/>
                    <a:p>
                      <a:r>
                        <a:rPr lang="en-US" sz="1600" b="1" spc="-150" dirty="0">
                          <a:solidFill>
                            <a:srgbClr val="3333FF"/>
                          </a:solidFill>
                        </a:rPr>
                        <a:t>-43.32</a:t>
                      </a:r>
                    </a:p>
                  </a:txBody>
                  <a:tcPr marT="45755" marB="4575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pc="-150" dirty="0">
                          <a:solidFill>
                            <a:srgbClr val="3333FF"/>
                          </a:solidFill>
                        </a:rPr>
                        <a:t>-55.22</a:t>
                      </a:r>
                    </a:p>
                  </a:txBody>
                  <a:tcPr marT="45755" marB="4575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pc="-150" dirty="0">
                          <a:solidFill>
                            <a:srgbClr val="3333FF"/>
                          </a:solidFill>
                        </a:rPr>
                        <a:t>55.22</a:t>
                      </a:r>
                    </a:p>
                  </a:txBody>
                  <a:tcPr marT="45755" marB="4575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pc="-150" dirty="0">
                          <a:solidFill>
                            <a:srgbClr val="3333FF"/>
                          </a:solidFill>
                        </a:rPr>
                        <a:t>-25.59</a:t>
                      </a:r>
                    </a:p>
                  </a:txBody>
                  <a:tcPr marT="45755" marB="4575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pc="-150" dirty="0">
                          <a:solidFill>
                            <a:srgbClr val="3333FF"/>
                          </a:solidFill>
                        </a:rPr>
                        <a:t>25.59</a:t>
                      </a:r>
                    </a:p>
                  </a:txBody>
                  <a:tcPr marT="45755" marB="4575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pc="-150" dirty="0">
                          <a:solidFill>
                            <a:srgbClr val="3333FF"/>
                          </a:solidFill>
                        </a:rPr>
                        <a:t>00</a:t>
                      </a:r>
                    </a:p>
                  </a:txBody>
                  <a:tcPr marT="45755" marB="45755" anchor="ctr"/>
                </a:tc>
                <a:extLst>
                  <a:ext uri="{0D108BD9-81ED-4DB2-BD59-A6C34878D82A}">
                    <a16:rowId xmlns:a16="http://schemas.microsoft.com/office/drawing/2014/main" val="10001"/>
                  </a:ext>
                </a:extLst>
              </a:tr>
            </a:tbl>
          </a:graphicData>
        </a:graphic>
      </p:graphicFrame>
      <p:graphicFrame>
        <p:nvGraphicFramePr>
          <p:cNvPr id="48" name="Content Placeholder 3">
            <a:extLst>
              <a:ext uri="{FF2B5EF4-FFF2-40B4-BE49-F238E27FC236}">
                <a16:creationId xmlns:a16="http://schemas.microsoft.com/office/drawing/2014/main" id="{D79C5EDC-606C-4115-A214-798FEAF6B57F}"/>
              </a:ext>
            </a:extLst>
          </p:cNvPr>
          <p:cNvGraphicFramePr>
            <a:graphicFrameLocks/>
          </p:cNvGraphicFramePr>
          <p:nvPr/>
        </p:nvGraphicFramePr>
        <p:xfrm>
          <a:off x="3505200" y="76200"/>
          <a:ext cx="5283200" cy="457200"/>
        </p:xfrm>
        <a:graphic>
          <a:graphicData uri="http://schemas.openxmlformats.org/drawingml/2006/table">
            <a:tbl>
              <a:tblPr firstRow="1" bandRow="1">
                <a:tableStyleId>{5940675A-B579-460E-94D1-54222C63F5DA}</a:tableStyleId>
              </a:tblPr>
              <a:tblGrid>
                <a:gridCol w="5080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tblGrid>
              <a:tr h="457200">
                <a:tc>
                  <a:txBody>
                    <a:bodyPr/>
                    <a:lstStyle/>
                    <a:p>
                      <a:endParaRPr lang="en-US" sz="1400"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Total</a:t>
                      </a:r>
                    </a:p>
                  </a:txBody>
                  <a:tcPr anchor="ctr"/>
                </a:tc>
                <a:tc>
                  <a:txBody>
                    <a:bodyPr/>
                    <a:lstStyle/>
                    <a:p>
                      <a:r>
                        <a:rPr lang="en-US" sz="1400" b="1" dirty="0">
                          <a:solidFill>
                            <a:srgbClr val="FF0000"/>
                          </a:solidFill>
                        </a:rPr>
                        <a:t>-40</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-38.53</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38.53</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28.85</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-28.85</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00</a:t>
                      </a:r>
                    </a:p>
                  </a:txBody>
                  <a:tcPr anchor="ctr"/>
                </a:tc>
                <a:extLst>
                  <a:ext uri="{0D108BD9-81ED-4DB2-BD59-A6C34878D82A}">
                    <a16:rowId xmlns:a16="http://schemas.microsoft.com/office/drawing/2014/main" val="10000"/>
                  </a:ext>
                </a:extLst>
              </a:tr>
            </a:tbl>
          </a:graphicData>
        </a:graphic>
      </p:graphicFrame>
      <p:sp>
        <p:nvSpPr>
          <p:cNvPr id="45" name="TextBox 44">
            <a:extLst>
              <a:ext uri="{FF2B5EF4-FFF2-40B4-BE49-F238E27FC236}">
                <a16:creationId xmlns:a16="http://schemas.microsoft.com/office/drawing/2014/main" id="{0F15D845-A654-41B7-909B-EFD62838D30C}"/>
              </a:ext>
            </a:extLst>
          </p:cNvPr>
          <p:cNvSpPr txBox="1">
            <a:spLocks noChangeArrowheads="1"/>
          </p:cNvSpPr>
          <p:nvPr/>
        </p:nvSpPr>
        <p:spPr bwMode="auto">
          <a:xfrm>
            <a:off x="304800" y="6172200"/>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FF0000"/>
                </a:solidFill>
              </a:rPr>
              <a:t>Assignment No. -8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ppt_x"/>
                                          </p:val>
                                        </p:tav>
                                        <p:tav tm="100000">
                                          <p:val>
                                            <p:strVal val="#ppt_x"/>
                                          </p:val>
                                        </p:tav>
                                      </p:tavLst>
                                    </p:anim>
                                    <p:anim calcmode="lin" valueType="num">
                                      <p:cBhvr additive="base">
                                        <p:cTn id="4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blinds(horizontal)">
                                      <p:cBhvr>
                                        <p:cTn id="48" dur="500"/>
                                        <p:tgtEl>
                                          <p:spTgt spid="4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linds(horizontal)">
                                      <p:cBhvr>
                                        <p:cTn id="53" dur="500"/>
                                        <p:tgtEl>
                                          <p:spTgt spid="4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ppt_x"/>
                                          </p:val>
                                        </p:tav>
                                        <p:tav tm="100000">
                                          <p:val>
                                            <p:strVal val="#ppt_x"/>
                                          </p:val>
                                        </p:tav>
                                      </p:tavLst>
                                    </p:anim>
                                    <p:anim calcmode="lin" valueType="num">
                                      <p:cBhvr additive="base">
                                        <p:cTn id="5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3">
            <a:extLst>
              <a:ext uri="{FF2B5EF4-FFF2-40B4-BE49-F238E27FC236}">
                <a16:creationId xmlns:a16="http://schemas.microsoft.com/office/drawing/2014/main" id="{FF5C9D89-1C89-49AB-A126-823D32C63CEF}"/>
              </a:ext>
            </a:extLst>
          </p:cNvPr>
          <p:cNvGrpSpPr>
            <a:grpSpLocks/>
          </p:cNvGrpSpPr>
          <p:nvPr/>
        </p:nvGrpSpPr>
        <p:grpSpPr bwMode="auto">
          <a:xfrm>
            <a:off x="2667000" y="1066800"/>
            <a:ext cx="3581400" cy="2655888"/>
            <a:chOff x="2667000" y="1066800"/>
            <a:chExt cx="3581400" cy="2655332"/>
          </a:xfrm>
        </p:grpSpPr>
        <p:cxnSp>
          <p:nvCxnSpPr>
            <p:cNvPr id="4" name="Straight Connector 3">
              <a:extLst>
                <a:ext uri="{FF2B5EF4-FFF2-40B4-BE49-F238E27FC236}">
                  <a16:creationId xmlns:a16="http://schemas.microsoft.com/office/drawing/2014/main" id="{8F2C81AB-EB2D-424B-A49A-E1815D01F882}"/>
                </a:ext>
              </a:extLst>
            </p:cNvPr>
            <p:cNvCxnSpPr/>
            <p:nvPr/>
          </p:nvCxnSpPr>
          <p:spPr>
            <a:xfrm rot="5400000">
              <a:off x="2515546" y="2132527"/>
              <a:ext cx="1447497" cy="5349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6FD557F-3531-4376-B8A1-BE31A952B903}"/>
                </a:ext>
              </a:extLst>
            </p:cNvPr>
            <p:cNvCxnSpPr/>
            <p:nvPr/>
          </p:nvCxnSpPr>
          <p:spPr>
            <a:xfrm>
              <a:off x="2971800" y="1676272"/>
              <a:ext cx="2133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30FC887-AC07-4F63-9D1B-0D54C14A2BEC}"/>
                </a:ext>
              </a:extLst>
            </p:cNvPr>
            <p:cNvCxnSpPr/>
            <p:nvPr/>
          </p:nvCxnSpPr>
          <p:spPr>
            <a:xfrm rot="16200000" flipH="1">
              <a:off x="4801546" y="1981715"/>
              <a:ext cx="1447497" cy="836612"/>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4DB8B2A-EF7D-4EA9-B279-ABD83747D581}"/>
                </a:ext>
              </a:extLst>
            </p:cNvPr>
            <p:cNvCxnSpPr/>
            <p:nvPr/>
          </p:nvCxnSpPr>
          <p:spPr>
            <a:xfrm>
              <a:off x="2819400" y="3123769"/>
              <a:ext cx="3048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8376" name="TextBox 7">
              <a:extLst>
                <a:ext uri="{FF2B5EF4-FFF2-40B4-BE49-F238E27FC236}">
                  <a16:creationId xmlns:a16="http://schemas.microsoft.com/office/drawing/2014/main" id="{C8873CD1-A0E9-45CF-8DE3-6D1E9CE77F7C}"/>
                </a:ext>
              </a:extLst>
            </p:cNvPr>
            <p:cNvSpPr txBox="1">
              <a:spLocks noChangeArrowheads="1"/>
            </p:cNvSpPr>
            <p:nvPr/>
          </p:nvSpPr>
          <p:spPr bwMode="auto">
            <a:xfrm>
              <a:off x="2667000" y="28194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sp>
          <p:nvSpPr>
            <p:cNvPr id="58377" name="TextBox 8">
              <a:extLst>
                <a:ext uri="{FF2B5EF4-FFF2-40B4-BE49-F238E27FC236}">
                  <a16:creationId xmlns:a16="http://schemas.microsoft.com/office/drawing/2014/main" id="{A3AD80F4-35AD-4B9E-B057-EC03385FA35E}"/>
                </a:ext>
              </a:extLst>
            </p:cNvPr>
            <p:cNvSpPr txBox="1">
              <a:spLocks noChangeArrowheads="1"/>
            </p:cNvSpPr>
            <p:nvPr/>
          </p:nvSpPr>
          <p:spPr bwMode="auto">
            <a:xfrm>
              <a:off x="3200400" y="16002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sp>
          <p:nvSpPr>
            <p:cNvPr id="58378" name="TextBox 9">
              <a:extLst>
                <a:ext uri="{FF2B5EF4-FFF2-40B4-BE49-F238E27FC236}">
                  <a16:creationId xmlns:a16="http://schemas.microsoft.com/office/drawing/2014/main" id="{0F3DF729-867E-47AF-8BC8-0C24705AF75E}"/>
                </a:ext>
              </a:extLst>
            </p:cNvPr>
            <p:cNvSpPr txBox="1">
              <a:spLocks noChangeArrowheads="1"/>
            </p:cNvSpPr>
            <p:nvPr/>
          </p:nvSpPr>
          <p:spPr bwMode="auto">
            <a:xfrm>
              <a:off x="5105400" y="1535668"/>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a:t>
              </a:r>
            </a:p>
          </p:txBody>
        </p:sp>
        <p:sp>
          <p:nvSpPr>
            <p:cNvPr id="58379" name="TextBox 10">
              <a:extLst>
                <a:ext uri="{FF2B5EF4-FFF2-40B4-BE49-F238E27FC236}">
                  <a16:creationId xmlns:a16="http://schemas.microsoft.com/office/drawing/2014/main" id="{269CF73B-8D86-43E4-BB1E-6CF79E14D411}"/>
                </a:ext>
              </a:extLst>
            </p:cNvPr>
            <p:cNvSpPr txBox="1">
              <a:spLocks noChangeArrowheads="1"/>
            </p:cNvSpPr>
            <p:nvPr/>
          </p:nvSpPr>
          <p:spPr bwMode="auto">
            <a:xfrm>
              <a:off x="5943600" y="28194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E</a:t>
              </a:r>
            </a:p>
          </p:txBody>
        </p:sp>
        <p:sp>
          <p:nvSpPr>
            <p:cNvPr id="58380" name="TextBox 11">
              <a:extLst>
                <a:ext uri="{FF2B5EF4-FFF2-40B4-BE49-F238E27FC236}">
                  <a16:creationId xmlns:a16="http://schemas.microsoft.com/office/drawing/2014/main" id="{7E41E0C1-26C9-421E-B2ED-FE6D3E9F7FAD}"/>
                </a:ext>
              </a:extLst>
            </p:cNvPr>
            <p:cNvSpPr txBox="1">
              <a:spLocks noChangeArrowheads="1"/>
            </p:cNvSpPr>
            <p:nvPr/>
          </p:nvSpPr>
          <p:spPr bwMode="auto">
            <a:xfrm>
              <a:off x="4114800" y="1676400"/>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(I)</a:t>
              </a:r>
            </a:p>
          </p:txBody>
        </p:sp>
        <p:sp>
          <p:nvSpPr>
            <p:cNvPr id="58381" name="TextBox 12">
              <a:extLst>
                <a:ext uri="{FF2B5EF4-FFF2-40B4-BE49-F238E27FC236}">
                  <a16:creationId xmlns:a16="http://schemas.microsoft.com/office/drawing/2014/main" id="{036E5839-F834-48C3-ACBA-B789F1290D6A}"/>
                </a:ext>
              </a:extLst>
            </p:cNvPr>
            <p:cNvSpPr txBox="1">
              <a:spLocks noChangeArrowheads="1"/>
            </p:cNvSpPr>
            <p:nvPr/>
          </p:nvSpPr>
          <p:spPr bwMode="auto">
            <a:xfrm>
              <a:off x="3200400" y="22098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(I)</a:t>
              </a:r>
            </a:p>
          </p:txBody>
        </p:sp>
        <p:sp>
          <p:nvSpPr>
            <p:cNvPr id="58382" name="TextBox 13">
              <a:extLst>
                <a:ext uri="{FF2B5EF4-FFF2-40B4-BE49-F238E27FC236}">
                  <a16:creationId xmlns:a16="http://schemas.microsoft.com/office/drawing/2014/main" id="{1966B59B-41EF-4F65-83EF-EB7311F7F8A5}"/>
                </a:ext>
              </a:extLst>
            </p:cNvPr>
            <p:cNvSpPr txBox="1">
              <a:spLocks noChangeArrowheads="1"/>
            </p:cNvSpPr>
            <p:nvPr/>
          </p:nvSpPr>
          <p:spPr bwMode="auto">
            <a:xfrm>
              <a:off x="5105400" y="22098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(I)</a:t>
              </a:r>
            </a:p>
          </p:txBody>
        </p:sp>
        <p:sp>
          <p:nvSpPr>
            <p:cNvPr id="58383" name="TextBox 14">
              <a:extLst>
                <a:ext uri="{FF2B5EF4-FFF2-40B4-BE49-F238E27FC236}">
                  <a16:creationId xmlns:a16="http://schemas.microsoft.com/office/drawing/2014/main" id="{FB009AFC-A5E7-418D-8C4E-14F61676F781}"/>
                </a:ext>
              </a:extLst>
            </p:cNvPr>
            <p:cNvSpPr txBox="1">
              <a:spLocks noChangeArrowheads="1"/>
            </p:cNvSpPr>
            <p:nvPr/>
          </p:nvSpPr>
          <p:spPr bwMode="auto">
            <a:xfrm>
              <a:off x="4191000" y="10668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P</a:t>
              </a:r>
            </a:p>
          </p:txBody>
        </p:sp>
        <p:cxnSp>
          <p:nvCxnSpPr>
            <p:cNvPr id="16" name="Straight Connector 15">
              <a:extLst>
                <a:ext uri="{FF2B5EF4-FFF2-40B4-BE49-F238E27FC236}">
                  <a16:creationId xmlns:a16="http://schemas.microsoft.com/office/drawing/2014/main" id="{91DF7A48-7702-4B0B-A8D4-23D7CADC3C85}"/>
                </a:ext>
              </a:extLst>
            </p:cNvPr>
            <p:cNvCxnSpPr/>
            <p:nvPr/>
          </p:nvCxnSpPr>
          <p:spPr>
            <a:xfrm rot="5400000">
              <a:off x="3162453" y="2400021"/>
              <a:ext cx="1447497" cy="3175"/>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8385" name="TextBox 16">
              <a:extLst>
                <a:ext uri="{FF2B5EF4-FFF2-40B4-BE49-F238E27FC236}">
                  <a16:creationId xmlns:a16="http://schemas.microsoft.com/office/drawing/2014/main" id="{ECF20C55-14FF-4C85-9709-CAB8ACD1969C}"/>
                </a:ext>
              </a:extLst>
            </p:cNvPr>
            <p:cNvSpPr txBox="1">
              <a:spLocks noChangeArrowheads="1"/>
            </p:cNvSpPr>
            <p:nvPr/>
          </p:nvSpPr>
          <p:spPr bwMode="auto">
            <a:xfrm>
              <a:off x="3886200" y="22860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25ft</a:t>
              </a:r>
            </a:p>
          </p:txBody>
        </p:sp>
        <p:cxnSp>
          <p:nvCxnSpPr>
            <p:cNvPr id="18" name="Straight Connector 17">
              <a:extLst>
                <a:ext uri="{FF2B5EF4-FFF2-40B4-BE49-F238E27FC236}">
                  <a16:creationId xmlns:a16="http://schemas.microsoft.com/office/drawing/2014/main" id="{FA827723-774D-4CEB-9DE1-B3EFF3C801CA}"/>
                </a:ext>
              </a:extLst>
            </p:cNvPr>
            <p:cNvCxnSpPr/>
            <p:nvPr/>
          </p:nvCxnSpPr>
          <p:spPr>
            <a:xfrm>
              <a:off x="2971800" y="3352321"/>
              <a:ext cx="2971800" cy="1588"/>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8387" name="TextBox 18">
              <a:extLst>
                <a:ext uri="{FF2B5EF4-FFF2-40B4-BE49-F238E27FC236}">
                  <a16:creationId xmlns:a16="http://schemas.microsoft.com/office/drawing/2014/main" id="{DAA9B2B7-0056-449D-A671-6F0CE41F4874}"/>
                </a:ext>
              </a:extLst>
            </p:cNvPr>
            <p:cNvSpPr txBox="1">
              <a:spLocks noChangeArrowheads="1"/>
            </p:cNvSpPr>
            <p:nvPr/>
          </p:nvSpPr>
          <p:spPr bwMode="auto">
            <a:xfrm>
              <a:off x="4114800" y="30480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20ft</a:t>
              </a:r>
            </a:p>
          </p:txBody>
        </p:sp>
        <p:cxnSp>
          <p:nvCxnSpPr>
            <p:cNvPr id="20" name="Straight Connector 19">
              <a:extLst>
                <a:ext uri="{FF2B5EF4-FFF2-40B4-BE49-F238E27FC236}">
                  <a16:creationId xmlns:a16="http://schemas.microsoft.com/office/drawing/2014/main" id="{0DA81A4E-B10B-454B-84E9-21F0E310B1AB}"/>
                </a:ext>
              </a:extLst>
            </p:cNvPr>
            <p:cNvCxnSpPr/>
            <p:nvPr/>
          </p:nvCxnSpPr>
          <p:spPr>
            <a:xfrm>
              <a:off x="3775075" y="3123769"/>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1DDD20F-7DFF-40C0-AD90-7F385FBC9D61}"/>
                </a:ext>
              </a:extLst>
            </p:cNvPr>
            <p:cNvCxnSpPr/>
            <p:nvPr/>
          </p:nvCxnSpPr>
          <p:spPr>
            <a:xfrm rot="5400000">
              <a:off x="3429017" y="3352321"/>
              <a:ext cx="152368"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4105078-9107-4280-AA1A-7A8C2EF15C39}"/>
                </a:ext>
              </a:extLst>
            </p:cNvPr>
            <p:cNvCxnSpPr/>
            <p:nvPr/>
          </p:nvCxnSpPr>
          <p:spPr>
            <a:xfrm rot="5400000">
              <a:off x="5029217" y="3352321"/>
              <a:ext cx="152368"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2847C1D-59F8-4F0D-BA76-B8F4311108EE}"/>
                </a:ext>
              </a:extLst>
            </p:cNvPr>
            <p:cNvCxnSpPr/>
            <p:nvPr/>
          </p:nvCxnSpPr>
          <p:spPr>
            <a:xfrm rot="5400000">
              <a:off x="2857525" y="3390413"/>
              <a:ext cx="228552"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F29E7C-8F19-4865-B360-9ED741377F99}"/>
                </a:ext>
              </a:extLst>
            </p:cNvPr>
            <p:cNvCxnSpPr/>
            <p:nvPr/>
          </p:nvCxnSpPr>
          <p:spPr>
            <a:xfrm rot="5400000">
              <a:off x="5829325" y="3390413"/>
              <a:ext cx="228552" cy="3175"/>
            </a:xfrm>
            <a:prstGeom prst="line">
              <a:avLst/>
            </a:prstGeom>
          </p:spPr>
          <p:style>
            <a:lnRef idx="1">
              <a:schemeClr val="accent1"/>
            </a:lnRef>
            <a:fillRef idx="0">
              <a:schemeClr val="accent1"/>
            </a:fillRef>
            <a:effectRef idx="0">
              <a:schemeClr val="accent1"/>
            </a:effectRef>
            <a:fontRef idx="minor">
              <a:schemeClr val="tx1"/>
            </a:fontRef>
          </p:style>
        </p:cxnSp>
        <p:sp>
          <p:nvSpPr>
            <p:cNvPr id="58393" name="TextBox 25">
              <a:extLst>
                <a:ext uri="{FF2B5EF4-FFF2-40B4-BE49-F238E27FC236}">
                  <a16:creationId xmlns:a16="http://schemas.microsoft.com/office/drawing/2014/main" id="{1E6164D4-A11F-4FFF-AB64-8D0ECBC953B6}"/>
                </a:ext>
              </a:extLst>
            </p:cNvPr>
            <p:cNvSpPr txBox="1">
              <a:spLocks noChangeArrowheads="1"/>
            </p:cNvSpPr>
            <p:nvPr/>
          </p:nvSpPr>
          <p:spPr bwMode="auto">
            <a:xfrm>
              <a:off x="5334000" y="32766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10ft</a:t>
              </a:r>
            </a:p>
          </p:txBody>
        </p:sp>
        <p:sp>
          <p:nvSpPr>
            <p:cNvPr id="58394" name="TextBox 26">
              <a:extLst>
                <a:ext uri="{FF2B5EF4-FFF2-40B4-BE49-F238E27FC236}">
                  <a16:creationId xmlns:a16="http://schemas.microsoft.com/office/drawing/2014/main" id="{BAC5D762-F9F3-4977-A6A7-1201E92F54D7}"/>
                </a:ext>
              </a:extLst>
            </p:cNvPr>
            <p:cNvSpPr txBox="1">
              <a:spLocks noChangeArrowheads="1"/>
            </p:cNvSpPr>
            <p:nvPr/>
          </p:nvSpPr>
          <p:spPr bwMode="auto">
            <a:xfrm>
              <a:off x="3048000" y="33528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10ft</a:t>
              </a:r>
            </a:p>
          </p:txBody>
        </p:sp>
        <p:cxnSp>
          <p:nvCxnSpPr>
            <p:cNvPr id="34" name="Straight Connector 33">
              <a:extLst>
                <a:ext uri="{FF2B5EF4-FFF2-40B4-BE49-F238E27FC236}">
                  <a16:creationId xmlns:a16="http://schemas.microsoft.com/office/drawing/2014/main" id="{60FE136A-FA2A-4FA1-B78D-A0F81F27B5F5}"/>
                </a:ext>
              </a:extLst>
            </p:cNvPr>
            <p:cNvCxnSpPr/>
            <p:nvPr/>
          </p:nvCxnSpPr>
          <p:spPr>
            <a:xfrm>
              <a:off x="5743575" y="3123769"/>
              <a:ext cx="3048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551287D-96F5-4166-963D-747C91D2C906}"/>
                </a:ext>
              </a:extLst>
            </p:cNvPr>
            <p:cNvCxnSpPr/>
            <p:nvPr/>
          </p:nvCxnSpPr>
          <p:spPr>
            <a:xfrm rot="5400000">
              <a:off x="4268042" y="1448514"/>
              <a:ext cx="457104"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927C0D4-D440-4566-9C7F-B104D72D4F31}"/>
                </a:ext>
              </a:extLst>
            </p:cNvPr>
            <p:cNvCxnSpPr/>
            <p:nvPr/>
          </p:nvCxnSpPr>
          <p:spPr>
            <a:xfrm rot="5400000">
              <a:off x="2743249" y="1447720"/>
              <a:ext cx="457104" cy="31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398" name="TextBox 67">
              <a:extLst>
                <a:ext uri="{FF2B5EF4-FFF2-40B4-BE49-F238E27FC236}">
                  <a16:creationId xmlns:a16="http://schemas.microsoft.com/office/drawing/2014/main" id="{C4816219-670B-40D2-A060-2E87A1E9022E}"/>
                </a:ext>
              </a:extLst>
            </p:cNvPr>
            <p:cNvSpPr txBox="1">
              <a:spLocks noChangeArrowheads="1"/>
            </p:cNvSpPr>
            <p:nvPr/>
          </p:nvSpPr>
          <p:spPr bwMode="auto">
            <a:xfrm>
              <a:off x="2910114" y="10668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Q</a:t>
              </a:r>
            </a:p>
          </p:txBody>
        </p:sp>
        <p:sp>
          <p:nvSpPr>
            <p:cNvPr id="58399" name="TextBox 68">
              <a:extLst>
                <a:ext uri="{FF2B5EF4-FFF2-40B4-BE49-F238E27FC236}">
                  <a16:creationId xmlns:a16="http://schemas.microsoft.com/office/drawing/2014/main" id="{CEC68239-D302-4120-9A52-6C33DCE0EC99}"/>
                </a:ext>
              </a:extLst>
            </p:cNvPr>
            <p:cNvSpPr txBox="1">
              <a:spLocks noChangeArrowheads="1"/>
            </p:cNvSpPr>
            <p:nvPr/>
          </p:nvSpPr>
          <p:spPr bwMode="auto">
            <a:xfrm>
              <a:off x="4495800" y="13716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8ft</a:t>
              </a:r>
            </a:p>
          </p:txBody>
        </p:sp>
        <p:sp>
          <p:nvSpPr>
            <p:cNvPr id="58400" name="TextBox 69">
              <a:extLst>
                <a:ext uri="{FF2B5EF4-FFF2-40B4-BE49-F238E27FC236}">
                  <a16:creationId xmlns:a16="http://schemas.microsoft.com/office/drawing/2014/main" id="{D45032B9-9F31-4F08-AA2D-C4327609B030}"/>
                </a:ext>
              </a:extLst>
            </p:cNvPr>
            <p:cNvSpPr txBox="1">
              <a:spLocks noChangeArrowheads="1"/>
            </p:cNvSpPr>
            <p:nvPr/>
          </p:nvSpPr>
          <p:spPr bwMode="auto">
            <a:xfrm>
              <a:off x="3048000" y="13716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6ft</a:t>
              </a:r>
            </a:p>
          </p:txBody>
        </p:sp>
        <p:cxnSp>
          <p:nvCxnSpPr>
            <p:cNvPr id="72" name="Straight Connector 71">
              <a:extLst>
                <a:ext uri="{FF2B5EF4-FFF2-40B4-BE49-F238E27FC236}">
                  <a16:creationId xmlns:a16="http://schemas.microsoft.com/office/drawing/2014/main" id="{CAC9CE71-F7AD-42B2-A406-94701BDEC2DC}"/>
                </a:ext>
              </a:extLst>
            </p:cNvPr>
            <p:cNvCxnSpPr/>
            <p:nvPr/>
          </p:nvCxnSpPr>
          <p:spPr>
            <a:xfrm rot="5400000" flipH="1" flipV="1">
              <a:off x="3429017" y="1523904"/>
              <a:ext cx="152368" cy="3175"/>
            </a:xfrm>
            <a:prstGeom prst="line">
              <a:avLst/>
            </a:prstGeom>
          </p:spPr>
          <p:style>
            <a:lnRef idx="1">
              <a:schemeClr val="accent1"/>
            </a:lnRef>
            <a:fillRef idx="0">
              <a:schemeClr val="accent1"/>
            </a:fillRef>
            <a:effectRef idx="0">
              <a:schemeClr val="accent1"/>
            </a:effectRef>
            <a:fontRef idx="minor">
              <a:schemeClr val="tx1"/>
            </a:fontRef>
          </p:style>
        </p:cxnSp>
        <p:sp>
          <p:nvSpPr>
            <p:cNvPr id="58402" name="TextBox 72">
              <a:extLst>
                <a:ext uri="{FF2B5EF4-FFF2-40B4-BE49-F238E27FC236}">
                  <a16:creationId xmlns:a16="http://schemas.microsoft.com/office/drawing/2014/main" id="{BCBB5A73-36C9-43C6-A8AB-21BD74606E8A}"/>
                </a:ext>
              </a:extLst>
            </p:cNvPr>
            <p:cNvSpPr txBox="1">
              <a:spLocks noChangeArrowheads="1"/>
            </p:cNvSpPr>
            <p:nvPr/>
          </p:nvSpPr>
          <p:spPr bwMode="auto">
            <a:xfrm>
              <a:off x="2819400" y="16002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D</a:t>
              </a:r>
            </a:p>
          </p:txBody>
        </p:sp>
      </p:grpSp>
      <p:sp>
        <p:nvSpPr>
          <p:cNvPr id="53" name="TextBox 52">
            <a:extLst>
              <a:ext uri="{FF2B5EF4-FFF2-40B4-BE49-F238E27FC236}">
                <a16:creationId xmlns:a16="http://schemas.microsoft.com/office/drawing/2014/main" id="{2CC0CDBC-01AA-42FF-AC62-132C247F53B3}"/>
              </a:ext>
            </a:extLst>
          </p:cNvPr>
          <p:cNvSpPr txBox="1">
            <a:spLocks noChangeArrowheads="1"/>
          </p:cNvSpPr>
          <p:nvPr/>
        </p:nvSpPr>
        <p:spPr bwMode="auto">
          <a:xfrm>
            <a:off x="2590800" y="228600"/>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FF0000"/>
                </a:solidFill>
              </a:rPr>
              <a:t>Assignment No. -8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k">
            <a:extLst>
              <a:ext uri="{FF2B5EF4-FFF2-40B4-BE49-F238E27FC236}">
                <a16:creationId xmlns:a16="http://schemas.microsoft.com/office/drawing/2014/main" id="{13DF15B5-7079-4B1A-9F13-9D72380504A5}"/>
              </a:ext>
            </a:extLst>
          </p:cNvPr>
          <p:cNvSpPr>
            <a:spLocks noChangeAspect="1" noChangeArrowheads="1"/>
          </p:cNvSpPr>
          <p:nvPr/>
        </p:nvSpPr>
        <p:spPr bwMode="auto">
          <a:xfrm>
            <a:off x="0" y="457200"/>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sp>
        <p:nvSpPr>
          <p:cNvPr id="19459" name="AutoShape 1" descr="j">
            <a:extLst>
              <a:ext uri="{FF2B5EF4-FFF2-40B4-BE49-F238E27FC236}">
                <a16:creationId xmlns:a16="http://schemas.microsoft.com/office/drawing/2014/main" id="{787E972E-7675-4DA5-B03F-BE95C973A1DE}"/>
              </a:ext>
            </a:extLst>
          </p:cNvPr>
          <p:cNvSpPr>
            <a:spLocks noChangeAspect="1" noChangeArrowheads="1"/>
          </p:cNvSpPr>
          <p:nvPr/>
        </p:nvSpPr>
        <p:spPr bwMode="auto">
          <a:xfrm>
            <a:off x="0" y="771525"/>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a:p>
        </p:txBody>
      </p:sp>
      <p:sp>
        <p:nvSpPr>
          <p:cNvPr id="75779" name="Rectangle 3">
            <a:extLst>
              <a:ext uri="{FF2B5EF4-FFF2-40B4-BE49-F238E27FC236}">
                <a16:creationId xmlns:a16="http://schemas.microsoft.com/office/drawing/2014/main" id="{78F50E68-DA7D-4520-AF3C-B8E894465D25}"/>
              </a:ext>
            </a:extLst>
          </p:cNvPr>
          <p:cNvSpPr>
            <a:spLocks noChangeArrowheads="1"/>
          </p:cNvSpPr>
          <p:nvPr/>
        </p:nvSpPr>
        <p:spPr bwMode="auto">
          <a:xfrm>
            <a:off x="304800" y="2238375"/>
            <a:ext cx="86106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1600">
                <a:latin typeface="Arial" panose="020B0604020202020204" pitchFamily="34" charset="0"/>
                <a:ea typeface="Times New Roman" panose="02020603050405020304" pitchFamily="18" charset="0"/>
                <a:cs typeface="Arial" panose="020B0604020202020204" pitchFamily="34" charset="0"/>
              </a:rPr>
              <a:t>When a joint is released and begins to rotate under the unbalanced moment, resisting forces develop at each member framed together at the joint. Although the total resistance is equal to the unbalanced moment, the magnitudes of resisting forces developed at each member differ by the members' flexural stiffness. Distribution factors can be defined as the proportions of the unbalanced moments carried by each of the members. In mathematical terms, distribution factor of member</a:t>
            </a:r>
            <a:r>
              <a:rPr lang="en-US" altLang="en-US" sz="1600">
                <a:ea typeface="Times New Roman" panose="02020603050405020304" pitchFamily="18" charset="0"/>
                <a:cs typeface="Arial" panose="020B0604020202020204" pitchFamily="34" charset="0"/>
              </a:rPr>
              <a:t> </a:t>
            </a:r>
            <a:endParaRPr lang="en-US" altLang="en-US" sz="1600">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06F85A51-F993-41CC-A2D9-770F0D3FE5AA}"/>
              </a:ext>
            </a:extLst>
          </p:cNvPr>
          <p:cNvSpPr>
            <a:spLocks noChangeArrowheads="1"/>
          </p:cNvSpPr>
          <p:nvPr/>
        </p:nvSpPr>
        <p:spPr bwMode="auto">
          <a:xfrm>
            <a:off x="304800" y="1852613"/>
            <a:ext cx="2649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solidFill>
                  <a:srgbClr val="FF0000"/>
                </a:solidFill>
              </a:rPr>
              <a:t>Distribution factors</a:t>
            </a:r>
            <a:endParaRPr lang="en-US" altLang="en-US" sz="2400">
              <a:solidFill>
                <a:srgbClr val="FF0000"/>
              </a:solidFill>
            </a:endParaRPr>
          </a:p>
        </p:txBody>
      </p:sp>
      <p:sp>
        <p:nvSpPr>
          <p:cNvPr id="8" name="Rectangle 7">
            <a:extLst>
              <a:ext uri="{FF2B5EF4-FFF2-40B4-BE49-F238E27FC236}">
                <a16:creationId xmlns:a16="http://schemas.microsoft.com/office/drawing/2014/main" id="{243ACC49-326D-4288-A44E-713B7C346620}"/>
              </a:ext>
            </a:extLst>
          </p:cNvPr>
          <p:cNvSpPr>
            <a:spLocks noChangeArrowheads="1"/>
          </p:cNvSpPr>
          <p:nvPr/>
        </p:nvSpPr>
        <p:spPr bwMode="auto">
          <a:xfrm>
            <a:off x="304800" y="3881438"/>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solidFill>
                  <a:srgbClr val="FF0000"/>
                </a:solidFill>
              </a:rPr>
              <a:t>Carryover factors</a:t>
            </a:r>
            <a:endParaRPr lang="en-US" altLang="en-US" sz="2400">
              <a:solidFill>
                <a:srgbClr val="FF0000"/>
              </a:solidFill>
            </a:endParaRPr>
          </a:p>
        </p:txBody>
      </p:sp>
      <p:sp>
        <p:nvSpPr>
          <p:cNvPr id="75782" name="Rectangle 6">
            <a:extLst>
              <a:ext uri="{FF2B5EF4-FFF2-40B4-BE49-F238E27FC236}">
                <a16:creationId xmlns:a16="http://schemas.microsoft.com/office/drawing/2014/main" id="{A8FE688E-6253-40C2-B4E6-5F9779CA57D1}"/>
              </a:ext>
            </a:extLst>
          </p:cNvPr>
          <p:cNvSpPr>
            <a:spLocks noChangeArrowheads="1"/>
          </p:cNvSpPr>
          <p:nvPr/>
        </p:nvSpPr>
        <p:spPr bwMode="auto">
          <a:xfrm>
            <a:off x="228600" y="4306888"/>
            <a:ext cx="8610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1600">
                <a:latin typeface="Arial" panose="020B0604020202020204" pitchFamily="34" charset="0"/>
                <a:ea typeface="Times New Roman" panose="02020603050405020304" pitchFamily="18" charset="0"/>
                <a:cs typeface="Arial" panose="020B0604020202020204" pitchFamily="34" charset="0"/>
              </a:rPr>
              <a:t>When a joint is released, balancing moment occurs to counterbalance the unbalanced moment which is initially the same as the fixed-end moment. This balancing moment is then carried over to the member's other end. The ratio of the carried-over moment at the other end to the fixed-end moment of the initial end is the carryover factor.</a:t>
            </a:r>
          </a:p>
        </p:txBody>
      </p:sp>
      <p:sp>
        <p:nvSpPr>
          <p:cNvPr id="10" name="Rectangle 9">
            <a:extLst>
              <a:ext uri="{FF2B5EF4-FFF2-40B4-BE49-F238E27FC236}">
                <a16:creationId xmlns:a16="http://schemas.microsoft.com/office/drawing/2014/main" id="{29031A3F-D770-46C5-B063-2061149F9B43}"/>
              </a:ext>
            </a:extLst>
          </p:cNvPr>
          <p:cNvSpPr>
            <a:spLocks noChangeArrowheads="1"/>
          </p:cNvSpPr>
          <p:nvPr/>
        </p:nvSpPr>
        <p:spPr bwMode="auto">
          <a:xfrm>
            <a:off x="381000" y="5405438"/>
            <a:ext cx="2211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solidFill>
                  <a:srgbClr val="FF0000"/>
                </a:solidFill>
              </a:rPr>
              <a:t>Sign convention</a:t>
            </a:r>
            <a:endParaRPr lang="en-US" altLang="en-US" sz="2400">
              <a:solidFill>
                <a:srgbClr val="FF0000"/>
              </a:solidFill>
            </a:endParaRPr>
          </a:p>
        </p:txBody>
      </p:sp>
      <p:sp>
        <p:nvSpPr>
          <p:cNvPr id="11" name="Rectangle 10">
            <a:extLst>
              <a:ext uri="{FF2B5EF4-FFF2-40B4-BE49-F238E27FC236}">
                <a16:creationId xmlns:a16="http://schemas.microsoft.com/office/drawing/2014/main" id="{ACFAEEB0-0897-4B54-8A21-87FDC2DA424B}"/>
              </a:ext>
            </a:extLst>
          </p:cNvPr>
          <p:cNvSpPr>
            <a:spLocks noChangeArrowheads="1"/>
          </p:cNvSpPr>
          <p:nvPr/>
        </p:nvSpPr>
        <p:spPr bwMode="auto">
          <a:xfrm>
            <a:off x="304800" y="5815013"/>
            <a:ext cx="838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1600">
                <a:latin typeface="Arial" panose="020B0604020202020204" pitchFamily="34" charset="0"/>
                <a:cs typeface="Arial" panose="020B0604020202020204" pitchFamily="34" charset="0"/>
              </a:rPr>
              <a:t>Once a sign convention has been chosen, it has to be maintained for the whole structure. The traditional engineer's sign convention is not used in the calculations of the moment distribution method although the results can be expressed in the conventional way. </a:t>
            </a:r>
          </a:p>
        </p:txBody>
      </p:sp>
      <p:sp>
        <p:nvSpPr>
          <p:cNvPr id="12" name="Rectangle 11">
            <a:extLst>
              <a:ext uri="{FF2B5EF4-FFF2-40B4-BE49-F238E27FC236}">
                <a16:creationId xmlns:a16="http://schemas.microsoft.com/office/drawing/2014/main" id="{A0632E2A-CB5D-4734-B3DE-837AF9187863}"/>
              </a:ext>
            </a:extLst>
          </p:cNvPr>
          <p:cNvSpPr>
            <a:spLocks noChangeArrowheads="1"/>
          </p:cNvSpPr>
          <p:nvPr/>
        </p:nvSpPr>
        <p:spPr bwMode="auto">
          <a:xfrm>
            <a:off x="381000" y="76200"/>
            <a:ext cx="2319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solidFill>
                  <a:srgbClr val="FF0000"/>
                </a:solidFill>
              </a:rPr>
              <a:t>Flexural stiffness</a:t>
            </a:r>
            <a:endParaRPr lang="en-US" altLang="en-US" sz="2400">
              <a:solidFill>
                <a:srgbClr val="FF0000"/>
              </a:solidFill>
            </a:endParaRPr>
          </a:p>
        </p:txBody>
      </p:sp>
      <p:sp>
        <p:nvSpPr>
          <p:cNvPr id="13" name="Rectangle 6">
            <a:extLst>
              <a:ext uri="{FF2B5EF4-FFF2-40B4-BE49-F238E27FC236}">
                <a16:creationId xmlns:a16="http://schemas.microsoft.com/office/drawing/2014/main" id="{7993BEA5-9D8E-485C-8E0D-E92AA356B1ED}"/>
              </a:ext>
            </a:extLst>
          </p:cNvPr>
          <p:cNvSpPr>
            <a:spLocks noChangeArrowheads="1"/>
          </p:cNvSpPr>
          <p:nvPr/>
        </p:nvSpPr>
        <p:spPr bwMode="auto">
          <a:xfrm>
            <a:off x="304800" y="612775"/>
            <a:ext cx="8839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1600">
                <a:solidFill>
                  <a:srgbClr val="222222"/>
                </a:solidFill>
                <a:latin typeface="Arial" panose="020B0604020202020204" pitchFamily="34" charset="0"/>
                <a:ea typeface="Times New Roman" panose="02020603050405020304" pitchFamily="18" charset="0"/>
                <a:cs typeface="Arial" panose="020B0604020202020204" pitchFamily="34" charset="0"/>
              </a:rPr>
              <a:t>The</a:t>
            </a:r>
            <a:r>
              <a:rPr lang="en-US" altLang="en-US" sz="1600">
                <a:solidFill>
                  <a:srgbClr val="222222"/>
                </a:solidFill>
                <a:ea typeface="Times New Roman" panose="02020603050405020304" pitchFamily="18" charset="0"/>
                <a:cs typeface="Arial" panose="020B0604020202020204" pitchFamily="34" charset="0"/>
              </a:rPr>
              <a:t> </a:t>
            </a:r>
            <a:r>
              <a:rPr lang="en-US" altLang="en-US" sz="1600">
                <a:solidFill>
                  <a:srgbClr val="A55858"/>
                </a:solidFill>
                <a:latin typeface="Arial" panose="020B0604020202020204" pitchFamily="34" charset="0"/>
                <a:ea typeface="Times New Roman" panose="02020603050405020304" pitchFamily="18" charset="0"/>
                <a:cs typeface="Arial" panose="020B0604020202020204" pitchFamily="34" charset="0"/>
                <a:hlinkClick r:id="rId2" tooltip="Flexural stiffness (page does not exist)"/>
              </a:rPr>
              <a:t>flexural stiffness</a:t>
            </a:r>
            <a:r>
              <a:rPr lang="en-US" altLang="en-US" sz="1600">
                <a:solidFill>
                  <a:srgbClr val="222222"/>
                </a:solidFill>
                <a:ea typeface="Times New Roman" panose="02020603050405020304" pitchFamily="18" charset="0"/>
                <a:cs typeface="Arial" panose="020B0604020202020204" pitchFamily="34" charset="0"/>
              </a:rPr>
              <a:t> </a:t>
            </a:r>
            <a:r>
              <a:rPr lang="en-US" altLang="en-US" sz="1600">
                <a:solidFill>
                  <a:srgbClr val="222222"/>
                </a:solidFill>
                <a:latin typeface="Arial" panose="020B0604020202020204" pitchFamily="34" charset="0"/>
                <a:ea typeface="Times New Roman" panose="02020603050405020304" pitchFamily="18" charset="0"/>
                <a:cs typeface="Arial" panose="020B0604020202020204" pitchFamily="34" charset="0"/>
              </a:rPr>
              <a:t>(EI/L) of a member is represented as the product of the</a:t>
            </a:r>
            <a:r>
              <a:rPr lang="en-US" altLang="en-US" sz="1600">
                <a:solidFill>
                  <a:srgbClr val="222222"/>
                </a:solidFill>
                <a:ea typeface="Times New Roman" panose="02020603050405020304" pitchFamily="18" charset="0"/>
                <a:cs typeface="Arial" panose="020B0604020202020204" pitchFamily="34" charset="0"/>
              </a:rPr>
              <a:t> </a:t>
            </a:r>
            <a:r>
              <a:rPr lang="en-US" altLang="en-US" sz="1600">
                <a:solidFill>
                  <a:srgbClr val="0B0080"/>
                </a:solidFill>
                <a:latin typeface="Arial" panose="020B0604020202020204" pitchFamily="34" charset="0"/>
                <a:ea typeface="Times New Roman" panose="02020603050405020304" pitchFamily="18" charset="0"/>
                <a:cs typeface="Arial" panose="020B0604020202020204" pitchFamily="34" charset="0"/>
                <a:hlinkClick r:id="rId3" tooltip="Modulus of elasticity"/>
              </a:rPr>
              <a:t>modulus of elasticity</a:t>
            </a:r>
            <a:r>
              <a:rPr lang="en-US" altLang="en-US" sz="1600">
                <a:solidFill>
                  <a:srgbClr val="222222"/>
                </a:solidFill>
                <a:ea typeface="Times New Roman" panose="02020603050405020304" pitchFamily="18" charset="0"/>
                <a:cs typeface="Arial" panose="020B0604020202020204" pitchFamily="34" charset="0"/>
              </a:rPr>
              <a:t> </a:t>
            </a:r>
            <a:r>
              <a:rPr lang="en-US" altLang="en-US" sz="1600">
                <a:solidFill>
                  <a:srgbClr val="222222"/>
                </a:solidFill>
                <a:latin typeface="Arial" panose="020B0604020202020204" pitchFamily="34" charset="0"/>
                <a:ea typeface="Times New Roman" panose="02020603050405020304" pitchFamily="18" charset="0"/>
                <a:cs typeface="Arial" panose="020B0604020202020204" pitchFamily="34" charset="0"/>
              </a:rPr>
              <a:t>(E) and the</a:t>
            </a:r>
            <a:r>
              <a:rPr lang="en-US" altLang="en-US" sz="1600">
                <a:solidFill>
                  <a:srgbClr val="222222"/>
                </a:solidFill>
                <a:ea typeface="Times New Roman" panose="02020603050405020304" pitchFamily="18" charset="0"/>
                <a:cs typeface="Arial" panose="020B0604020202020204" pitchFamily="34" charset="0"/>
              </a:rPr>
              <a:t> </a:t>
            </a:r>
            <a:r>
              <a:rPr lang="en-US" altLang="en-US" sz="1600">
                <a:solidFill>
                  <a:srgbClr val="0B0080"/>
                </a:solidFill>
                <a:latin typeface="Arial" panose="020B0604020202020204" pitchFamily="34" charset="0"/>
                <a:ea typeface="Times New Roman" panose="02020603050405020304" pitchFamily="18" charset="0"/>
                <a:cs typeface="Arial" panose="020B0604020202020204" pitchFamily="34" charset="0"/>
                <a:hlinkClick r:id="rId4" tooltip="Second moment of area"/>
              </a:rPr>
              <a:t>second moment of area</a:t>
            </a:r>
            <a:r>
              <a:rPr lang="en-US" altLang="en-US" sz="1600">
                <a:solidFill>
                  <a:srgbClr val="222222"/>
                </a:solidFill>
                <a:ea typeface="Times New Roman" panose="02020603050405020304" pitchFamily="18" charset="0"/>
                <a:cs typeface="Arial" panose="020B0604020202020204" pitchFamily="34" charset="0"/>
              </a:rPr>
              <a:t> </a:t>
            </a:r>
            <a:r>
              <a:rPr lang="en-US" altLang="en-US" sz="1600">
                <a:solidFill>
                  <a:srgbClr val="222222"/>
                </a:solidFill>
                <a:latin typeface="Arial" panose="020B0604020202020204" pitchFamily="34" charset="0"/>
                <a:ea typeface="Times New Roman" panose="02020603050405020304" pitchFamily="18" charset="0"/>
                <a:cs typeface="Arial" panose="020B0604020202020204" pitchFamily="34" charset="0"/>
              </a:rPr>
              <a:t>(I) divided by the length (L) of the member. What is needed in the moment distribution method is not the exact value but the</a:t>
            </a:r>
            <a:r>
              <a:rPr lang="en-US" altLang="en-US" sz="1600">
                <a:solidFill>
                  <a:srgbClr val="222222"/>
                </a:solidFill>
                <a:ea typeface="Times New Roman" panose="02020603050405020304" pitchFamily="18" charset="0"/>
                <a:cs typeface="Arial" panose="020B0604020202020204" pitchFamily="34" charset="0"/>
              </a:rPr>
              <a:t> </a:t>
            </a:r>
            <a:r>
              <a:rPr lang="en-US" altLang="en-US" sz="1600">
                <a:solidFill>
                  <a:srgbClr val="0B0080"/>
                </a:solidFill>
                <a:latin typeface="Arial" panose="020B0604020202020204" pitchFamily="34" charset="0"/>
                <a:ea typeface="Times New Roman" panose="02020603050405020304" pitchFamily="18" charset="0"/>
                <a:cs typeface="Arial" panose="020B0604020202020204" pitchFamily="34" charset="0"/>
                <a:hlinkClick r:id="rId5" tooltip="Ratio"/>
              </a:rPr>
              <a:t>ratio</a:t>
            </a:r>
            <a:r>
              <a:rPr lang="en-US" altLang="en-US" sz="1600">
                <a:solidFill>
                  <a:srgbClr val="222222"/>
                </a:solidFill>
                <a:ea typeface="Times New Roman" panose="02020603050405020304" pitchFamily="18" charset="0"/>
                <a:cs typeface="Arial" panose="020B0604020202020204" pitchFamily="34" charset="0"/>
              </a:rPr>
              <a:t> </a:t>
            </a:r>
            <a:r>
              <a:rPr lang="en-US" altLang="en-US" sz="1600">
                <a:solidFill>
                  <a:srgbClr val="222222"/>
                </a:solidFill>
                <a:latin typeface="Arial" panose="020B0604020202020204" pitchFamily="34" charset="0"/>
                <a:ea typeface="Times New Roman" panose="02020603050405020304" pitchFamily="18" charset="0"/>
                <a:cs typeface="Arial" panose="020B0604020202020204" pitchFamily="34" charset="0"/>
              </a:rPr>
              <a:t>of flexural stiffness of all members.</a:t>
            </a:r>
            <a:endParaRPr lang="en-US" altLang="en-US" sz="160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5779"/>
                                        </p:tgtEl>
                                        <p:attrNameLst>
                                          <p:attrName>style.visibility</p:attrName>
                                        </p:attrNameLst>
                                      </p:cBhvr>
                                      <p:to>
                                        <p:strVal val="visible"/>
                                      </p:to>
                                    </p:set>
                                    <p:anim calcmode="lin" valueType="num">
                                      <p:cBhvr additive="base">
                                        <p:cTn id="25" dur="500" fill="hold"/>
                                        <p:tgtEl>
                                          <p:spTgt spid="75779"/>
                                        </p:tgtEl>
                                        <p:attrNameLst>
                                          <p:attrName>ppt_x</p:attrName>
                                        </p:attrNameLst>
                                      </p:cBhvr>
                                      <p:tavLst>
                                        <p:tav tm="0">
                                          <p:val>
                                            <p:strVal val="#ppt_x"/>
                                          </p:val>
                                        </p:tav>
                                        <p:tav tm="100000">
                                          <p:val>
                                            <p:strVal val="#ppt_x"/>
                                          </p:val>
                                        </p:tav>
                                      </p:tavLst>
                                    </p:anim>
                                    <p:anim calcmode="lin" valueType="num">
                                      <p:cBhvr additive="base">
                                        <p:cTn id="26" dur="500" fill="hold"/>
                                        <p:tgtEl>
                                          <p:spTgt spid="7577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5782"/>
                                        </p:tgtEl>
                                        <p:attrNameLst>
                                          <p:attrName>style.visibility</p:attrName>
                                        </p:attrNameLst>
                                      </p:cBhvr>
                                      <p:to>
                                        <p:strVal val="visible"/>
                                      </p:to>
                                    </p:set>
                                    <p:anim calcmode="lin" valueType="num">
                                      <p:cBhvr additive="base">
                                        <p:cTn id="37" dur="500" fill="hold"/>
                                        <p:tgtEl>
                                          <p:spTgt spid="75782"/>
                                        </p:tgtEl>
                                        <p:attrNameLst>
                                          <p:attrName>ppt_x</p:attrName>
                                        </p:attrNameLst>
                                      </p:cBhvr>
                                      <p:tavLst>
                                        <p:tav tm="0">
                                          <p:val>
                                            <p:strVal val="#ppt_x"/>
                                          </p:val>
                                        </p:tav>
                                        <p:tav tm="100000">
                                          <p:val>
                                            <p:strVal val="#ppt_x"/>
                                          </p:val>
                                        </p:tav>
                                      </p:tavLst>
                                    </p:anim>
                                    <p:anim calcmode="lin" valueType="num">
                                      <p:cBhvr additive="base">
                                        <p:cTn id="38" dur="500" fill="hold"/>
                                        <p:tgtEl>
                                          <p:spTgt spid="7578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 grpId="0"/>
      <p:bldP spid="8" grpId="0"/>
      <p:bldP spid="75782"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4">
            <a:extLst>
              <a:ext uri="{FF2B5EF4-FFF2-40B4-BE49-F238E27FC236}">
                <a16:creationId xmlns:a16="http://schemas.microsoft.com/office/drawing/2014/main" id="{3301A5A3-32E1-487E-AD7A-EDC06589678A}"/>
              </a:ext>
            </a:extLst>
          </p:cNvPr>
          <p:cNvSpPr txBox="1">
            <a:spLocks noChangeArrowheads="1"/>
          </p:cNvSpPr>
          <p:nvPr/>
        </p:nvSpPr>
        <p:spPr bwMode="auto">
          <a:xfrm>
            <a:off x="457200" y="381000"/>
            <a:ext cx="2371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200" b="1" u="sng">
                <a:solidFill>
                  <a:srgbClr val="FF00FF"/>
                </a:solidFill>
              </a:rPr>
              <a:t>Distribution Factor</a:t>
            </a:r>
            <a:endParaRPr lang="en-US" altLang="en-US"/>
          </a:p>
        </p:txBody>
      </p:sp>
      <p:sp>
        <p:nvSpPr>
          <p:cNvPr id="107" name="Text Box 5">
            <a:extLst>
              <a:ext uri="{FF2B5EF4-FFF2-40B4-BE49-F238E27FC236}">
                <a16:creationId xmlns:a16="http://schemas.microsoft.com/office/drawing/2014/main" id="{EEA490E7-F469-46AF-9C3A-3F9E5B5DC54A}"/>
              </a:ext>
            </a:extLst>
          </p:cNvPr>
          <p:cNvSpPr txBox="1">
            <a:spLocks noChangeArrowheads="1"/>
          </p:cNvSpPr>
          <p:nvPr/>
        </p:nvSpPr>
        <p:spPr bwMode="auto">
          <a:xfrm>
            <a:off x="457200" y="914400"/>
            <a:ext cx="8093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2000"/>
              <a:t>Distribution factor is the ratio according to which an externally applied unbalanced moment M at a joint is apportioned to the various members mating at the joint.</a:t>
            </a:r>
          </a:p>
        </p:txBody>
      </p:sp>
      <p:sp>
        <p:nvSpPr>
          <p:cNvPr id="108" name="TextBox 107">
            <a:extLst>
              <a:ext uri="{FF2B5EF4-FFF2-40B4-BE49-F238E27FC236}">
                <a16:creationId xmlns:a16="http://schemas.microsoft.com/office/drawing/2014/main" id="{087FFC90-239F-47AD-86F9-D71B075EB93B}"/>
              </a:ext>
            </a:extLst>
          </p:cNvPr>
          <p:cNvSpPr txBox="1">
            <a:spLocks noChangeArrowheads="1"/>
          </p:cNvSpPr>
          <p:nvPr/>
        </p:nvSpPr>
        <p:spPr bwMode="auto">
          <a:xfrm>
            <a:off x="609600" y="5562600"/>
            <a:ext cx="7543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2000" b="1">
                <a:solidFill>
                  <a:srgbClr val="FF0000"/>
                </a:solidFill>
              </a:rPr>
              <a:t>The distribution factor for any member at a joint is equal to the stiffness of the member divided by the sum of the stiffness of all the members at the joint.</a:t>
            </a:r>
          </a:p>
        </p:txBody>
      </p:sp>
      <p:sp>
        <p:nvSpPr>
          <p:cNvPr id="109" name="TextBox 108">
            <a:extLst>
              <a:ext uri="{FF2B5EF4-FFF2-40B4-BE49-F238E27FC236}">
                <a16:creationId xmlns:a16="http://schemas.microsoft.com/office/drawing/2014/main" id="{412F0281-4BAD-4430-82B0-208827EF2502}"/>
              </a:ext>
            </a:extLst>
          </p:cNvPr>
          <p:cNvSpPr txBox="1">
            <a:spLocks noChangeArrowheads="1"/>
          </p:cNvSpPr>
          <p:nvPr/>
        </p:nvSpPr>
        <p:spPr bwMode="auto">
          <a:xfrm>
            <a:off x="1828800" y="48768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DF</a:t>
            </a:r>
            <a:r>
              <a:rPr lang="en-US" altLang="en-US" baseline="-25000"/>
              <a:t>AB</a:t>
            </a:r>
            <a:r>
              <a:rPr lang="en-US" altLang="en-US"/>
              <a:t>=3/10</a:t>
            </a:r>
          </a:p>
        </p:txBody>
      </p:sp>
      <p:sp>
        <p:nvSpPr>
          <p:cNvPr id="110" name="TextBox 109">
            <a:extLst>
              <a:ext uri="{FF2B5EF4-FFF2-40B4-BE49-F238E27FC236}">
                <a16:creationId xmlns:a16="http://schemas.microsoft.com/office/drawing/2014/main" id="{0EA556E9-7019-4CA0-8F56-20A38CB912F1}"/>
              </a:ext>
            </a:extLst>
          </p:cNvPr>
          <p:cNvSpPr txBox="1">
            <a:spLocks noChangeArrowheads="1"/>
          </p:cNvSpPr>
          <p:nvPr/>
        </p:nvSpPr>
        <p:spPr bwMode="auto">
          <a:xfrm>
            <a:off x="3429000" y="48768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DF</a:t>
            </a:r>
            <a:r>
              <a:rPr lang="en-US" altLang="en-US" baseline="-25000"/>
              <a:t>AC</a:t>
            </a:r>
            <a:r>
              <a:rPr lang="en-US" altLang="en-US"/>
              <a:t>=4/10</a:t>
            </a:r>
          </a:p>
        </p:txBody>
      </p:sp>
      <p:sp>
        <p:nvSpPr>
          <p:cNvPr id="111" name="TextBox 110">
            <a:extLst>
              <a:ext uri="{FF2B5EF4-FFF2-40B4-BE49-F238E27FC236}">
                <a16:creationId xmlns:a16="http://schemas.microsoft.com/office/drawing/2014/main" id="{D4BC6C13-C087-4F45-9539-22ED5D10CC8B}"/>
              </a:ext>
            </a:extLst>
          </p:cNvPr>
          <p:cNvSpPr txBox="1">
            <a:spLocks noChangeArrowheads="1"/>
          </p:cNvSpPr>
          <p:nvPr/>
        </p:nvSpPr>
        <p:spPr bwMode="auto">
          <a:xfrm>
            <a:off x="6019800" y="487045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DF</a:t>
            </a:r>
            <a:r>
              <a:rPr lang="en-US" altLang="en-US" baseline="-25000"/>
              <a:t>AE</a:t>
            </a:r>
            <a:r>
              <a:rPr lang="en-US" altLang="en-US"/>
              <a:t>=1/10</a:t>
            </a:r>
          </a:p>
        </p:txBody>
      </p:sp>
      <p:sp>
        <p:nvSpPr>
          <p:cNvPr id="112" name="TextBox 111">
            <a:extLst>
              <a:ext uri="{FF2B5EF4-FFF2-40B4-BE49-F238E27FC236}">
                <a16:creationId xmlns:a16="http://schemas.microsoft.com/office/drawing/2014/main" id="{9F9A2620-63B7-42C7-A7E2-D6E4A6A6189A}"/>
              </a:ext>
            </a:extLst>
          </p:cNvPr>
          <p:cNvSpPr txBox="1">
            <a:spLocks noChangeArrowheads="1"/>
          </p:cNvSpPr>
          <p:nvPr/>
        </p:nvSpPr>
        <p:spPr bwMode="auto">
          <a:xfrm>
            <a:off x="4716463" y="48768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DF</a:t>
            </a:r>
            <a:r>
              <a:rPr lang="en-US" altLang="en-US" baseline="-25000"/>
              <a:t>AD</a:t>
            </a:r>
            <a:r>
              <a:rPr lang="en-US" altLang="en-US"/>
              <a:t>=2/10</a:t>
            </a:r>
          </a:p>
        </p:txBody>
      </p:sp>
      <p:grpSp>
        <p:nvGrpSpPr>
          <p:cNvPr id="2" name="Group 37">
            <a:extLst>
              <a:ext uri="{FF2B5EF4-FFF2-40B4-BE49-F238E27FC236}">
                <a16:creationId xmlns:a16="http://schemas.microsoft.com/office/drawing/2014/main" id="{D2A7085C-0EC0-414F-B6C6-193D9AFA73EE}"/>
              </a:ext>
            </a:extLst>
          </p:cNvPr>
          <p:cNvGrpSpPr>
            <a:grpSpLocks/>
          </p:cNvGrpSpPr>
          <p:nvPr/>
        </p:nvGrpSpPr>
        <p:grpSpPr bwMode="auto">
          <a:xfrm>
            <a:off x="7667625" y="1447800"/>
            <a:ext cx="790575" cy="1328738"/>
            <a:chOff x="7668064" y="1828800"/>
            <a:chExt cx="790136" cy="1524000"/>
          </a:xfrm>
        </p:grpSpPr>
        <p:grpSp>
          <p:nvGrpSpPr>
            <p:cNvPr id="20514" name="Group 39">
              <a:extLst>
                <a:ext uri="{FF2B5EF4-FFF2-40B4-BE49-F238E27FC236}">
                  <a16:creationId xmlns:a16="http://schemas.microsoft.com/office/drawing/2014/main" id="{694B6C90-DA5A-4990-9B17-61E8792AA03D}"/>
                </a:ext>
              </a:extLst>
            </p:cNvPr>
            <p:cNvGrpSpPr>
              <a:grpSpLocks/>
            </p:cNvGrpSpPr>
            <p:nvPr/>
          </p:nvGrpSpPr>
          <p:grpSpPr bwMode="auto">
            <a:xfrm>
              <a:off x="7772402" y="1828800"/>
              <a:ext cx="685798" cy="1524000"/>
              <a:chOff x="7772402" y="1828800"/>
              <a:chExt cx="685798" cy="1524000"/>
            </a:xfrm>
          </p:grpSpPr>
          <p:cxnSp>
            <p:nvCxnSpPr>
              <p:cNvPr id="28" name="Straight Connector 27">
                <a:extLst>
                  <a:ext uri="{FF2B5EF4-FFF2-40B4-BE49-F238E27FC236}">
                    <a16:creationId xmlns:a16="http://schemas.microsoft.com/office/drawing/2014/main" id="{9864742B-0000-4432-A7FC-11301DE7C01B}"/>
                  </a:ext>
                </a:extLst>
              </p:cNvPr>
              <p:cNvCxnSpPr/>
              <p:nvPr/>
            </p:nvCxnSpPr>
            <p:spPr>
              <a:xfrm>
                <a:off x="7926683" y="2591711"/>
                <a:ext cx="1586" cy="70282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0BA36A-917F-47EA-AEB0-710A65B3B0D0}"/>
                  </a:ext>
                </a:extLst>
              </p:cNvPr>
              <p:cNvCxnSpPr/>
              <p:nvPr/>
            </p:nvCxnSpPr>
            <p:spPr>
              <a:xfrm>
                <a:off x="8153569" y="2591711"/>
                <a:ext cx="0" cy="7337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1A2B7B2-9349-4C74-818C-315718759F65}"/>
                  </a:ext>
                </a:extLst>
              </p:cNvPr>
              <p:cNvCxnSpPr/>
              <p:nvPr/>
            </p:nvCxnSpPr>
            <p:spPr>
              <a:xfrm rot="10800000">
                <a:off x="7801340" y="2591711"/>
                <a:ext cx="45853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0F66478-311F-4796-B620-3A62F6EFD5DA}"/>
                  </a:ext>
                </a:extLst>
              </p:cNvPr>
              <p:cNvCxnSpPr/>
              <p:nvPr/>
            </p:nvCxnSpPr>
            <p:spPr>
              <a:xfrm rot="10800000" flipV="1">
                <a:off x="7772781" y="3352800"/>
                <a:ext cx="533104" cy="0"/>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F3A4F77-0CDD-4052-9D14-835C9146E300}"/>
                  </a:ext>
                </a:extLst>
              </p:cNvPr>
              <p:cNvCxnSpPr/>
              <p:nvPr/>
            </p:nvCxnSpPr>
            <p:spPr>
              <a:xfrm rot="5400000">
                <a:off x="7800394" y="2342262"/>
                <a:ext cx="458839" cy="0"/>
              </a:xfrm>
              <a:prstGeom prst="straightConnector1">
                <a:avLst/>
              </a:prstGeom>
              <a:ln w="381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522" name="TextBox 38">
                <a:extLst>
                  <a:ext uri="{FF2B5EF4-FFF2-40B4-BE49-F238E27FC236}">
                    <a16:creationId xmlns:a16="http://schemas.microsoft.com/office/drawing/2014/main" id="{7ED254B4-3466-447C-8203-16374D54B851}"/>
                  </a:ext>
                </a:extLst>
              </p:cNvPr>
              <p:cNvSpPr txBox="1">
                <a:spLocks noChangeArrowheads="1"/>
              </p:cNvSpPr>
              <p:nvPr/>
            </p:nvSpPr>
            <p:spPr bwMode="auto">
              <a:xfrm>
                <a:off x="8001000" y="1828800"/>
                <a:ext cx="45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002060"/>
                    </a:solidFill>
                  </a:rPr>
                  <a:t>p</a:t>
                </a:r>
              </a:p>
            </p:txBody>
          </p:sp>
        </p:grpSp>
        <p:sp>
          <p:nvSpPr>
            <p:cNvPr id="20515" name="TextBox 34">
              <a:extLst>
                <a:ext uri="{FF2B5EF4-FFF2-40B4-BE49-F238E27FC236}">
                  <a16:creationId xmlns:a16="http://schemas.microsoft.com/office/drawing/2014/main" id="{F2500339-1F4F-4FB5-9DA8-E1E909F1A142}"/>
                </a:ext>
              </a:extLst>
            </p:cNvPr>
            <p:cNvSpPr txBox="1">
              <a:spLocks noChangeArrowheads="1"/>
            </p:cNvSpPr>
            <p:nvPr/>
          </p:nvSpPr>
          <p:spPr bwMode="auto">
            <a:xfrm>
              <a:off x="7668064" y="26670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sp>
          <p:nvSpPr>
            <p:cNvPr id="20516" name="TextBox 35">
              <a:extLst>
                <a:ext uri="{FF2B5EF4-FFF2-40B4-BE49-F238E27FC236}">
                  <a16:creationId xmlns:a16="http://schemas.microsoft.com/office/drawing/2014/main" id="{8E365963-3610-4E07-8E3A-692799E3EF8B}"/>
                </a:ext>
              </a:extLst>
            </p:cNvPr>
            <p:cNvSpPr txBox="1">
              <a:spLocks noChangeArrowheads="1"/>
            </p:cNvSpPr>
            <p:nvPr/>
          </p:nvSpPr>
          <p:spPr bwMode="auto">
            <a:xfrm>
              <a:off x="8111196" y="26670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grpSp>
      <p:grpSp>
        <p:nvGrpSpPr>
          <p:cNvPr id="4" name="Group 1">
            <a:extLst>
              <a:ext uri="{FF2B5EF4-FFF2-40B4-BE49-F238E27FC236}">
                <a16:creationId xmlns:a16="http://schemas.microsoft.com/office/drawing/2014/main" id="{081FD71F-8040-469B-A460-D3E613787A48}"/>
              </a:ext>
            </a:extLst>
          </p:cNvPr>
          <p:cNvGrpSpPr>
            <a:grpSpLocks/>
          </p:cNvGrpSpPr>
          <p:nvPr/>
        </p:nvGrpSpPr>
        <p:grpSpPr bwMode="auto">
          <a:xfrm>
            <a:off x="2590800" y="1905000"/>
            <a:ext cx="3429000" cy="2819400"/>
            <a:chOff x="2590800" y="1904999"/>
            <a:chExt cx="3429000" cy="2819400"/>
          </a:xfrm>
        </p:grpSpPr>
        <p:grpSp>
          <p:nvGrpSpPr>
            <p:cNvPr id="20496" name="Group 86">
              <a:extLst>
                <a:ext uri="{FF2B5EF4-FFF2-40B4-BE49-F238E27FC236}">
                  <a16:creationId xmlns:a16="http://schemas.microsoft.com/office/drawing/2014/main" id="{3CA29469-3502-43FB-9B8B-79166D6BBA71}"/>
                </a:ext>
              </a:extLst>
            </p:cNvPr>
            <p:cNvGrpSpPr>
              <a:grpSpLocks/>
            </p:cNvGrpSpPr>
            <p:nvPr/>
          </p:nvGrpSpPr>
          <p:grpSpPr bwMode="auto">
            <a:xfrm>
              <a:off x="2590800" y="1904999"/>
              <a:ext cx="3429000" cy="2819400"/>
              <a:chOff x="2590800" y="1509507"/>
              <a:chExt cx="3962400" cy="3355625"/>
            </a:xfrm>
          </p:grpSpPr>
          <p:cxnSp>
            <p:nvCxnSpPr>
              <p:cNvPr id="89" name="Straight Connector 88">
                <a:extLst>
                  <a:ext uri="{FF2B5EF4-FFF2-40B4-BE49-F238E27FC236}">
                    <a16:creationId xmlns:a16="http://schemas.microsoft.com/office/drawing/2014/main" id="{CCD69430-EA09-4BBB-8A3D-485BE5937BEC}"/>
                  </a:ext>
                </a:extLst>
              </p:cNvPr>
              <p:cNvCxnSpPr/>
              <p:nvPr/>
            </p:nvCxnSpPr>
            <p:spPr>
              <a:xfrm>
                <a:off x="2972364" y="3200546"/>
                <a:ext cx="32763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4E6861D-2EE1-4A78-A166-C65BBDF4C26B}"/>
                  </a:ext>
                </a:extLst>
              </p:cNvPr>
              <p:cNvCxnSpPr/>
              <p:nvPr/>
            </p:nvCxnSpPr>
            <p:spPr>
              <a:xfrm rot="16200000" flipH="1">
                <a:off x="3275852" y="3200546"/>
                <a:ext cx="25922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6BD98DA-41AD-444D-AA33-E76AAA173858}"/>
                  </a:ext>
                </a:extLst>
              </p:cNvPr>
              <p:cNvCxnSpPr/>
              <p:nvPr/>
            </p:nvCxnSpPr>
            <p:spPr>
              <a:xfrm>
                <a:off x="4267482" y="1925181"/>
                <a:ext cx="609036" cy="1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B75FA14-881B-4D46-BDB7-CB7E332AD949}"/>
                  </a:ext>
                </a:extLst>
              </p:cNvPr>
              <p:cNvCxnSpPr/>
              <p:nvPr/>
            </p:nvCxnSpPr>
            <p:spPr>
              <a:xfrm>
                <a:off x="4267482" y="4496694"/>
                <a:ext cx="53382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ACDDB5F-C579-451A-BE98-6F9DB1BE4E78}"/>
                  </a:ext>
                </a:extLst>
              </p:cNvPr>
              <p:cNvCxnSpPr/>
              <p:nvPr/>
            </p:nvCxnSpPr>
            <p:spPr>
              <a:xfrm rot="5400000">
                <a:off x="2667250" y="3124051"/>
                <a:ext cx="608396" cy="183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57B9D5D-B662-4826-986C-074DAB1AB770}"/>
                  </a:ext>
                </a:extLst>
              </p:cNvPr>
              <p:cNvCxnSpPr/>
              <p:nvPr/>
            </p:nvCxnSpPr>
            <p:spPr>
              <a:xfrm rot="5400000">
                <a:off x="5981356" y="3161840"/>
                <a:ext cx="532819" cy="183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0504" name="TextBox 95">
                <a:extLst>
                  <a:ext uri="{FF2B5EF4-FFF2-40B4-BE49-F238E27FC236}">
                    <a16:creationId xmlns:a16="http://schemas.microsoft.com/office/drawing/2014/main" id="{4EE48F29-D23F-459F-8311-BFA562716616}"/>
                  </a:ext>
                </a:extLst>
              </p:cNvPr>
              <p:cNvSpPr txBox="1">
                <a:spLocks noChangeArrowheads="1"/>
              </p:cNvSpPr>
              <p:nvPr/>
            </p:nvSpPr>
            <p:spPr bwMode="auto">
              <a:xfrm>
                <a:off x="4800600" y="32766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a:t>
                </a:r>
              </a:p>
            </p:txBody>
          </p:sp>
          <p:sp>
            <p:nvSpPr>
              <p:cNvPr id="20505" name="TextBox 96">
                <a:extLst>
                  <a:ext uri="{FF2B5EF4-FFF2-40B4-BE49-F238E27FC236}">
                    <a16:creationId xmlns:a16="http://schemas.microsoft.com/office/drawing/2014/main" id="{12D6B0E7-D059-467F-8C67-6D2CD63B8547}"/>
                  </a:ext>
                </a:extLst>
              </p:cNvPr>
              <p:cNvSpPr txBox="1">
                <a:spLocks noChangeArrowheads="1"/>
              </p:cNvSpPr>
              <p:nvPr/>
            </p:nvSpPr>
            <p:spPr bwMode="auto">
              <a:xfrm>
                <a:off x="4527973" y="23622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1</a:t>
                </a:r>
              </a:p>
            </p:txBody>
          </p:sp>
          <p:sp>
            <p:nvSpPr>
              <p:cNvPr id="20506" name="TextBox 97">
                <a:extLst>
                  <a:ext uri="{FF2B5EF4-FFF2-40B4-BE49-F238E27FC236}">
                    <a16:creationId xmlns:a16="http://schemas.microsoft.com/office/drawing/2014/main" id="{79C99C95-1E8C-4A47-BA24-18EB0DD7CC81}"/>
                  </a:ext>
                </a:extLst>
              </p:cNvPr>
              <p:cNvSpPr txBox="1">
                <a:spLocks noChangeArrowheads="1"/>
              </p:cNvSpPr>
              <p:nvPr/>
            </p:nvSpPr>
            <p:spPr bwMode="auto">
              <a:xfrm>
                <a:off x="5334000" y="32004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2</a:t>
                </a:r>
              </a:p>
            </p:txBody>
          </p:sp>
          <p:sp>
            <p:nvSpPr>
              <p:cNvPr id="20507" name="TextBox 98">
                <a:extLst>
                  <a:ext uri="{FF2B5EF4-FFF2-40B4-BE49-F238E27FC236}">
                    <a16:creationId xmlns:a16="http://schemas.microsoft.com/office/drawing/2014/main" id="{52C08DF4-D08A-4DC3-9D77-90DF9F5BA1DA}"/>
                  </a:ext>
                </a:extLst>
              </p:cNvPr>
              <p:cNvSpPr txBox="1">
                <a:spLocks noChangeArrowheads="1"/>
              </p:cNvSpPr>
              <p:nvPr/>
            </p:nvSpPr>
            <p:spPr bwMode="auto">
              <a:xfrm>
                <a:off x="3429000" y="2869897"/>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3</a:t>
                </a:r>
              </a:p>
            </p:txBody>
          </p:sp>
          <p:sp>
            <p:nvSpPr>
              <p:cNvPr id="20508" name="TextBox 99">
                <a:extLst>
                  <a:ext uri="{FF2B5EF4-FFF2-40B4-BE49-F238E27FC236}">
                    <a16:creationId xmlns:a16="http://schemas.microsoft.com/office/drawing/2014/main" id="{7286F573-A395-47FA-9484-2BEA72867A50}"/>
                  </a:ext>
                </a:extLst>
              </p:cNvPr>
              <p:cNvSpPr txBox="1">
                <a:spLocks noChangeArrowheads="1"/>
              </p:cNvSpPr>
              <p:nvPr/>
            </p:nvSpPr>
            <p:spPr bwMode="auto">
              <a:xfrm>
                <a:off x="4267200" y="37338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4</a:t>
                </a:r>
              </a:p>
            </p:txBody>
          </p:sp>
          <p:sp>
            <p:nvSpPr>
              <p:cNvPr id="20509" name="TextBox 100">
                <a:extLst>
                  <a:ext uri="{FF2B5EF4-FFF2-40B4-BE49-F238E27FC236}">
                    <a16:creationId xmlns:a16="http://schemas.microsoft.com/office/drawing/2014/main" id="{B6CCBD3A-B1A9-4125-991C-CC248DCC3846}"/>
                  </a:ext>
                </a:extLst>
              </p:cNvPr>
              <p:cNvSpPr txBox="1">
                <a:spLocks noChangeArrowheads="1"/>
              </p:cNvSpPr>
              <p:nvPr/>
            </p:nvSpPr>
            <p:spPr bwMode="auto">
              <a:xfrm>
                <a:off x="2590800" y="30480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sp>
            <p:nvSpPr>
              <p:cNvPr id="20510" name="TextBox 101">
                <a:extLst>
                  <a:ext uri="{FF2B5EF4-FFF2-40B4-BE49-F238E27FC236}">
                    <a16:creationId xmlns:a16="http://schemas.microsoft.com/office/drawing/2014/main" id="{AB1D49A4-8B5C-4458-88EC-9DB60F854366}"/>
                  </a:ext>
                </a:extLst>
              </p:cNvPr>
              <p:cNvSpPr txBox="1">
                <a:spLocks noChangeArrowheads="1"/>
              </p:cNvSpPr>
              <p:nvPr/>
            </p:nvSpPr>
            <p:spPr bwMode="auto">
              <a:xfrm>
                <a:off x="6248400" y="30480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D</a:t>
                </a:r>
              </a:p>
            </p:txBody>
          </p:sp>
          <p:sp>
            <p:nvSpPr>
              <p:cNvPr id="20511" name="TextBox 102">
                <a:extLst>
                  <a:ext uri="{FF2B5EF4-FFF2-40B4-BE49-F238E27FC236}">
                    <a16:creationId xmlns:a16="http://schemas.microsoft.com/office/drawing/2014/main" id="{003A8314-6B48-4798-8B22-BF47E69D13D7}"/>
                  </a:ext>
                </a:extLst>
              </p:cNvPr>
              <p:cNvSpPr txBox="1">
                <a:spLocks noChangeArrowheads="1"/>
              </p:cNvSpPr>
              <p:nvPr/>
            </p:nvSpPr>
            <p:spPr bwMode="auto">
              <a:xfrm>
                <a:off x="4419600" y="1509507"/>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E</a:t>
                </a:r>
              </a:p>
            </p:txBody>
          </p:sp>
          <p:sp>
            <p:nvSpPr>
              <p:cNvPr id="20512" name="TextBox 103">
                <a:extLst>
                  <a:ext uri="{FF2B5EF4-FFF2-40B4-BE49-F238E27FC236}">
                    <a16:creationId xmlns:a16="http://schemas.microsoft.com/office/drawing/2014/main" id="{775887BD-3804-4122-B111-0AA787356F1D}"/>
                  </a:ext>
                </a:extLst>
              </p:cNvPr>
              <p:cNvSpPr txBox="1">
                <a:spLocks noChangeArrowheads="1"/>
              </p:cNvSpPr>
              <p:nvPr/>
            </p:nvSpPr>
            <p:spPr bwMode="auto">
              <a:xfrm>
                <a:off x="4419600" y="44958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C</a:t>
                </a:r>
              </a:p>
            </p:txBody>
          </p:sp>
          <p:sp>
            <p:nvSpPr>
              <p:cNvPr id="20513" name="TextBox 104">
                <a:extLst>
                  <a:ext uri="{FF2B5EF4-FFF2-40B4-BE49-F238E27FC236}">
                    <a16:creationId xmlns:a16="http://schemas.microsoft.com/office/drawing/2014/main" id="{9830741C-7E68-484C-A0A3-1F3428634FCE}"/>
                  </a:ext>
                </a:extLst>
              </p:cNvPr>
              <p:cNvSpPr txBox="1">
                <a:spLocks noChangeArrowheads="1"/>
              </p:cNvSpPr>
              <p:nvPr/>
            </p:nvSpPr>
            <p:spPr bwMode="auto">
              <a:xfrm>
                <a:off x="4267200" y="3124200"/>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grpSp>
        <p:sp>
          <p:nvSpPr>
            <p:cNvPr id="41" name="Arc 40">
              <a:extLst>
                <a:ext uri="{FF2B5EF4-FFF2-40B4-BE49-F238E27FC236}">
                  <a16:creationId xmlns:a16="http://schemas.microsoft.com/office/drawing/2014/main" id="{C0900925-567F-484A-A39F-2C703125B335}"/>
                </a:ext>
              </a:extLst>
            </p:cNvPr>
            <p:cNvSpPr/>
            <p:nvPr/>
          </p:nvSpPr>
          <p:spPr>
            <a:xfrm rot="16200000">
              <a:off x="4061619" y="3048793"/>
              <a:ext cx="533400" cy="639762"/>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grpSp>
      <p:sp>
        <p:nvSpPr>
          <p:cNvPr id="5" name="TextBox 4">
            <a:extLst>
              <a:ext uri="{FF2B5EF4-FFF2-40B4-BE49-F238E27FC236}">
                <a16:creationId xmlns:a16="http://schemas.microsoft.com/office/drawing/2014/main" id="{E3C34D02-5A9C-455D-B245-DC1FB89B5EDA}"/>
              </a:ext>
            </a:extLst>
          </p:cNvPr>
          <p:cNvSpPr txBox="1">
            <a:spLocks noChangeArrowheads="1"/>
          </p:cNvSpPr>
          <p:nvPr/>
        </p:nvSpPr>
        <p:spPr bwMode="auto">
          <a:xfrm>
            <a:off x="7467600" y="2389188"/>
            <a:ext cx="582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K=1</a:t>
            </a:r>
          </a:p>
        </p:txBody>
      </p:sp>
      <p:sp>
        <p:nvSpPr>
          <p:cNvPr id="42" name="TextBox 41">
            <a:extLst>
              <a:ext uri="{FF2B5EF4-FFF2-40B4-BE49-F238E27FC236}">
                <a16:creationId xmlns:a16="http://schemas.microsoft.com/office/drawing/2014/main" id="{472B5381-9270-4E9F-A0BA-1FF57A9C0D4B}"/>
              </a:ext>
            </a:extLst>
          </p:cNvPr>
          <p:cNvSpPr txBox="1">
            <a:spLocks noChangeArrowheads="1"/>
          </p:cNvSpPr>
          <p:nvPr/>
        </p:nvSpPr>
        <p:spPr bwMode="auto">
          <a:xfrm>
            <a:off x="8126413" y="240982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K=2</a:t>
            </a:r>
          </a:p>
        </p:txBody>
      </p:sp>
      <p:sp>
        <p:nvSpPr>
          <p:cNvPr id="43" name="TextBox 42">
            <a:extLst>
              <a:ext uri="{FF2B5EF4-FFF2-40B4-BE49-F238E27FC236}">
                <a16:creationId xmlns:a16="http://schemas.microsoft.com/office/drawing/2014/main" id="{2AB258DE-5711-404E-A282-A8F1E2B7B8C6}"/>
              </a:ext>
            </a:extLst>
          </p:cNvPr>
          <p:cNvSpPr txBox="1">
            <a:spLocks noChangeArrowheads="1"/>
          </p:cNvSpPr>
          <p:nvPr/>
        </p:nvSpPr>
        <p:spPr bwMode="auto">
          <a:xfrm>
            <a:off x="7283450" y="33528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P</a:t>
            </a:r>
            <a:r>
              <a:rPr lang="en-US" altLang="en-US" baseline="-25000"/>
              <a:t>A</a:t>
            </a:r>
            <a:r>
              <a:rPr lang="en-US" altLang="en-US"/>
              <a:t>=⅓ P</a:t>
            </a:r>
          </a:p>
        </p:txBody>
      </p:sp>
      <p:sp>
        <p:nvSpPr>
          <p:cNvPr id="44" name="TextBox 43">
            <a:extLst>
              <a:ext uri="{FF2B5EF4-FFF2-40B4-BE49-F238E27FC236}">
                <a16:creationId xmlns:a16="http://schemas.microsoft.com/office/drawing/2014/main" id="{2DA0157B-CCE1-4B66-8665-FBEFA3ED1883}"/>
              </a:ext>
            </a:extLst>
          </p:cNvPr>
          <p:cNvSpPr txBox="1">
            <a:spLocks noChangeArrowheads="1"/>
          </p:cNvSpPr>
          <p:nvPr/>
        </p:nvSpPr>
        <p:spPr bwMode="auto">
          <a:xfrm>
            <a:off x="8110538" y="33528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P</a:t>
            </a:r>
            <a:r>
              <a:rPr lang="en-US" altLang="en-US" baseline="-25000"/>
              <a:t>B</a:t>
            </a:r>
            <a:r>
              <a:rPr lang="en-US" altLang="en-US"/>
              <a:t>=⅔ P</a:t>
            </a:r>
          </a:p>
        </p:txBody>
      </p:sp>
      <p:sp>
        <p:nvSpPr>
          <p:cNvPr id="45" name="TextBox 44">
            <a:extLst>
              <a:ext uri="{FF2B5EF4-FFF2-40B4-BE49-F238E27FC236}">
                <a16:creationId xmlns:a16="http://schemas.microsoft.com/office/drawing/2014/main" id="{99BDA86E-01AC-4C24-8F61-9D8CBEA3F197}"/>
              </a:ext>
            </a:extLst>
          </p:cNvPr>
          <p:cNvSpPr txBox="1">
            <a:spLocks noChangeArrowheads="1"/>
          </p:cNvSpPr>
          <p:nvPr/>
        </p:nvSpPr>
        <p:spPr bwMode="auto">
          <a:xfrm>
            <a:off x="7664450" y="29718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rPr>
              <a:t>K=AE/L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fill="hold"/>
                                        <p:tgtEl>
                                          <p:spTgt spid="106"/>
                                        </p:tgtEl>
                                        <p:attrNameLst>
                                          <p:attrName>ppt_x</p:attrName>
                                        </p:attrNameLst>
                                      </p:cBhvr>
                                      <p:tavLst>
                                        <p:tav tm="0">
                                          <p:val>
                                            <p:strVal val="#ppt_x"/>
                                          </p:val>
                                        </p:tav>
                                        <p:tav tm="100000">
                                          <p:val>
                                            <p:strVal val="#ppt_x"/>
                                          </p:val>
                                        </p:tav>
                                      </p:tavLst>
                                    </p:anim>
                                    <p:anim calcmode="lin" valueType="num">
                                      <p:cBhvr additive="base">
                                        <p:cTn id="8"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0-#ppt_w/2"/>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1+#ppt_w/2"/>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6"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1+#ppt_w/2"/>
                                          </p:val>
                                        </p:tav>
                                        <p:tav tm="100000">
                                          <p:val>
                                            <p:strVal val="#ppt_x"/>
                                          </p:val>
                                        </p:tav>
                                      </p:tavLst>
                                    </p:anim>
                                    <p:anim calcmode="lin" valueType="num">
                                      <p:cBhvr additive="base">
                                        <p:cTn id="4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7"/>
                                        </p:tgtEl>
                                        <p:attrNameLst>
                                          <p:attrName>style.visibility</p:attrName>
                                        </p:attrNameLst>
                                      </p:cBhvr>
                                      <p:to>
                                        <p:strVal val="visible"/>
                                      </p:to>
                                    </p:set>
                                    <p:anim calcmode="lin" valueType="num">
                                      <p:cBhvr additive="base">
                                        <p:cTn id="47" dur="500" fill="hold"/>
                                        <p:tgtEl>
                                          <p:spTgt spid="107"/>
                                        </p:tgtEl>
                                        <p:attrNameLst>
                                          <p:attrName>ppt_x</p:attrName>
                                        </p:attrNameLst>
                                      </p:cBhvr>
                                      <p:tavLst>
                                        <p:tav tm="0">
                                          <p:val>
                                            <p:strVal val="#ppt_x"/>
                                          </p:val>
                                        </p:tav>
                                        <p:tav tm="100000">
                                          <p:val>
                                            <p:strVal val="#ppt_x"/>
                                          </p:val>
                                        </p:tav>
                                      </p:tavLst>
                                    </p:anim>
                                    <p:anim calcmode="lin" valueType="num">
                                      <p:cBhvr additive="base">
                                        <p:cTn id="48"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12"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0-#ppt_w/2"/>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9"/>
                                        </p:tgtEl>
                                        <p:attrNameLst>
                                          <p:attrName>style.visibility</p:attrName>
                                        </p:attrNameLst>
                                      </p:cBhvr>
                                      <p:to>
                                        <p:strVal val="visible"/>
                                      </p:to>
                                    </p:set>
                                    <p:anim calcmode="lin" valueType="num">
                                      <p:cBhvr additive="base">
                                        <p:cTn id="59" dur="500" fill="hold"/>
                                        <p:tgtEl>
                                          <p:spTgt spid="109"/>
                                        </p:tgtEl>
                                        <p:attrNameLst>
                                          <p:attrName>ppt_x</p:attrName>
                                        </p:attrNameLst>
                                      </p:cBhvr>
                                      <p:tavLst>
                                        <p:tav tm="0">
                                          <p:val>
                                            <p:strVal val="#ppt_x"/>
                                          </p:val>
                                        </p:tav>
                                        <p:tav tm="100000">
                                          <p:val>
                                            <p:strVal val="#ppt_x"/>
                                          </p:val>
                                        </p:tav>
                                      </p:tavLst>
                                    </p:anim>
                                    <p:anim calcmode="lin" valueType="num">
                                      <p:cBhvr additive="base">
                                        <p:cTn id="60"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10"/>
                                        </p:tgtEl>
                                        <p:attrNameLst>
                                          <p:attrName>style.visibility</p:attrName>
                                        </p:attrNameLst>
                                      </p:cBhvr>
                                      <p:to>
                                        <p:strVal val="visible"/>
                                      </p:to>
                                    </p:set>
                                    <p:anim calcmode="lin" valueType="num">
                                      <p:cBhvr additive="base">
                                        <p:cTn id="65" dur="500" fill="hold"/>
                                        <p:tgtEl>
                                          <p:spTgt spid="110"/>
                                        </p:tgtEl>
                                        <p:attrNameLst>
                                          <p:attrName>ppt_x</p:attrName>
                                        </p:attrNameLst>
                                      </p:cBhvr>
                                      <p:tavLst>
                                        <p:tav tm="0">
                                          <p:val>
                                            <p:strVal val="#ppt_x"/>
                                          </p:val>
                                        </p:tav>
                                        <p:tav tm="100000">
                                          <p:val>
                                            <p:strVal val="#ppt_x"/>
                                          </p:val>
                                        </p:tav>
                                      </p:tavLst>
                                    </p:anim>
                                    <p:anim calcmode="lin" valueType="num">
                                      <p:cBhvr additive="base">
                                        <p:cTn id="66" dur="500" fill="hold"/>
                                        <p:tgtEl>
                                          <p:spTgt spid="11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12"/>
                                        </p:tgtEl>
                                        <p:attrNameLst>
                                          <p:attrName>style.visibility</p:attrName>
                                        </p:attrNameLst>
                                      </p:cBhvr>
                                      <p:to>
                                        <p:strVal val="visible"/>
                                      </p:to>
                                    </p:set>
                                    <p:anim calcmode="lin" valueType="num">
                                      <p:cBhvr additive="base">
                                        <p:cTn id="69" dur="500" fill="hold"/>
                                        <p:tgtEl>
                                          <p:spTgt spid="112"/>
                                        </p:tgtEl>
                                        <p:attrNameLst>
                                          <p:attrName>ppt_x</p:attrName>
                                        </p:attrNameLst>
                                      </p:cBhvr>
                                      <p:tavLst>
                                        <p:tav tm="0">
                                          <p:val>
                                            <p:strVal val="#ppt_x"/>
                                          </p:val>
                                        </p:tav>
                                        <p:tav tm="100000">
                                          <p:val>
                                            <p:strVal val="#ppt_x"/>
                                          </p:val>
                                        </p:tav>
                                      </p:tavLst>
                                    </p:anim>
                                    <p:anim calcmode="lin" valueType="num">
                                      <p:cBhvr additive="base">
                                        <p:cTn id="70" dur="500" fill="hold"/>
                                        <p:tgtEl>
                                          <p:spTgt spid="11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8"/>
                                        </p:tgtEl>
                                        <p:attrNameLst>
                                          <p:attrName>style.visibility</p:attrName>
                                        </p:attrNameLst>
                                      </p:cBhvr>
                                      <p:to>
                                        <p:strVal val="visible"/>
                                      </p:to>
                                    </p:set>
                                    <p:anim calcmode="lin" valueType="num">
                                      <p:cBhvr additive="base">
                                        <p:cTn id="79" dur="500" fill="hold"/>
                                        <p:tgtEl>
                                          <p:spTgt spid="108"/>
                                        </p:tgtEl>
                                        <p:attrNameLst>
                                          <p:attrName>ppt_x</p:attrName>
                                        </p:attrNameLst>
                                      </p:cBhvr>
                                      <p:tavLst>
                                        <p:tav tm="0">
                                          <p:val>
                                            <p:strVal val="#ppt_x"/>
                                          </p:val>
                                        </p:tav>
                                        <p:tav tm="100000">
                                          <p:val>
                                            <p:strVal val="#ppt_x"/>
                                          </p:val>
                                        </p:tav>
                                      </p:tavLst>
                                    </p:anim>
                                    <p:anim calcmode="lin" valueType="num">
                                      <p:cBhvr additive="base">
                                        <p:cTn id="80"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P spid="111" grpId="0"/>
      <p:bldP spid="112" grpId="0"/>
      <p:bldP spid="5"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B951A894-B2AF-4905-B208-5EE31E21AC78}"/>
              </a:ext>
            </a:extLst>
          </p:cNvPr>
          <p:cNvSpPr txBox="1">
            <a:spLocks noChangeArrowheads="1"/>
          </p:cNvSpPr>
          <p:nvPr/>
        </p:nvSpPr>
        <p:spPr bwMode="auto">
          <a:xfrm>
            <a:off x="974725" y="152400"/>
            <a:ext cx="3860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200" b="1" u="sng">
                <a:solidFill>
                  <a:srgbClr val="FF00FF"/>
                </a:solidFill>
              </a:rPr>
              <a:t>Stiffness and Carry-over factor</a:t>
            </a:r>
            <a:r>
              <a:rPr lang="en-US" altLang="en-US"/>
              <a:t> </a:t>
            </a:r>
          </a:p>
        </p:txBody>
      </p:sp>
      <p:grpSp>
        <p:nvGrpSpPr>
          <p:cNvPr id="3" name="Group 2">
            <a:extLst>
              <a:ext uri="{FF2B5EF4-FFF2-40B4-BE49-F238E27FC236}">
                <a16:creationId xmlns:a16="http://schemas.microsoft.com/office/drawing/2014/main" id="{2B87EE29-E9A0-4FE6-9370-DEE61CF8B63B}"/>
              </a:ext>
            </a:extLst>
          </p:cNvPr>
          <p:cNvGrpSpPr>
            <a:grpSpLocks/>
          </p:cNvGrpSpPr>
          <p:nvPr/>
        </p:nvGrpSpPr>
        <p:grpSpPr bwMode="auto">
          <a:xfrm>
            <a:off x="1066800" y="2776538"/>
            <a:ext cx="2973388" cy="915987"/>
            <a:chOff x="5181600" y="3124200"/>
            <a:chExt cx="2972594" cy="915194"/>
          </a:xfrm>
        </p:grpSpPr>
        <p:cxnSp>
          <p:nvCxnSpPr>
            <p:cNvPr id="4" name="Straight Connector 3">
              <a:extLst>
                <a:ext uri="{FF2B5EF4-FFF2-40B4-BE49-F238E27FC236}">
                  <a16:creationId xmlns:a16="http://schemas.microsoft.com/office/drawing/2014/main" id="{4495FB94-B55C-4715-BFEE-5AF805A39152}"/>
                </a:ext>
              </a:extLst>
            </p:cNvPr>
            <p:cNvCxnSpPr/>
            <p:nvPr/>
          </p:nvCxnSpPr>
          <p:spPr>
            <a:xfrm rot="5400000">
              <a:off x="5106351" y="3351808"/>
              <a:ext cx="4568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E227B98-EB96-480A-8935-22514DFB4BBB}"/>
                </a:ext>
              </a:extLst>
            </p:cNvPr>
            <p:cNvCxnSpPr/>
            <p:nvPr/>
          </p:nvCxnSpPr>
          <p:spPr>
            <a:xfrm rot="5400000">
              <a:off x="7924998" y="3810198"/>
              <a:ext cx="4568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68BF11C-F728-4F14-A864-29B7D14783ED}"/>
                </a:ext>
              </a:extLst>
            </p:cNvPr>
            <p:cNvCxnSpPr/>
            <p:nvPr/>
          </p:nvCxnSpPr>
          <p:spPr>
            <a:xfrm>
              <a:off x="5333959" y="3581004"/>
              <a:ext cx="2818647" cy="15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AD21084-F5C8-42CA-9546-CC688659246B}"/>
                </a:ext>
              </a:extLst>
            </p:cNvPr>
            <p:cNvCxnSpPr/>
            <p:nvPr/>
          </p:nvCxnSpPr>
          <p:spPr>
            <a:xfrm>
              <a:off x="5333959" y="3581004"/>
              <a:ext cx="2818647" cy="45680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7739D8E-0D54-41A9-8420-83D42E868010}"/>
                </a:ext>
              </a:extLst>
            </p:cNvPr>
            <p:cNvCxnSpPr/>
            <p:nvPr/>
          </p:nvCxnSpPr>
          <p:spPr>
            <a:xfrm>
              <a:off x="5333959" y="3124200"/>
              <a:ext cx="2818647" cy="456804"/>
            </a:xfrm>
            <a:prstGeom prst="line">
              <a:avLst/>
            </a:prstGeom>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77F71D64-3185-435D-BEC6-8A84E7CB88AD}"/>
                </a:ext>
              </a:extLst>
            </p:cNvPr>
            <p:cNvSpPr/>
            <p:nvPr/>
          </p:nvSpPr>
          <p:spPr>
            <a:xfrm>
              <a:off x="5181600" y="3581004"/>
              <a:ext cx="304719" cy="22840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3" name="TextBox 12">
            <a:extLst>
              <a:ext uri="{FF2B5EF4-FFF2-40B4-BE49-F238E27FC236}">
                <a16:creationId xmlns:a16="http://schemas.microsoft.com/office/drawing/2014/main" id="{C362A631-E079-475F-A0CC-BC72DD7A72A7}"/>
              </a:ext>
            </a:extLst>
          </p:cNvPr>
          <p:cNvSpPr txBox="1">
            <a:spLocks noChangeArrowheads="1"/>
          </p:cNvSpPr>
          <p:nvPr/>
        </p:nvSpPr>
        <p:spPr bwMode="auto">
          <a:xfrm>
            <a:off x="533400" y="2778125"/>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M/EI</a:t>
            </a:r>
          </a:p>
        </p:txBody>
      </p:sp>
      <p:sp>
        <p:nvSpPr>
          <p:cNvPr id="14" name="TextBox 13">
            <a:extLst>
              <a:ext uri="{FF2B5EF4-FFF2-40B4-BE49-F238E27FC236}">
                <a16:creationId xmlns:a16="http://schemas.microsoft.com/office/drawing/2014/main" id="{22D9D34F-5EC5-44DC-BF96-D1585305BC9E}"/>
              </a:ext>
            </a:extLst>
          </p:cNvPr>
          <p:cNvSpPr txBox="1">
            <a:spLocks noChangeArrowheads="1"/>
          </p:cNvSpPr>
          <p:nvPr/>
        </p:nvSpPr>
        <p:spPr bwMode="auto">
          <a:xfrm>
            <a:off x="4038600" y="3398838"/>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a:t>
            </a:r>
            <a:r>
              <a:rPr lang="en-US" altLang="en-US" baseline="-25000"/>
              <a:t>F </a:t>
            </a:r>
            <a:r>
              <a:rPr lang="en-US" altLang="en-US"/>
              <a:t>/EI</a:t>
            </a:r>
          </a:p>
        </p:txBody>
      </p:sp>
      <p:graphicFrame>
        <p:nvGraphicFramePr>
          <p:cNvPr id="30" name="Object 29">
            <a:extLst>
              <a:ext uri="{FF2B5EF4-FFF2-40B4-BE49-F238E27FC236}">
                <a16:creationId xmlns:a16="http://schemas.microsoft.com/office/drawing/2014/main" id="{79A897BA-46F6-4C67-BB26-F59256E77C7C}"/>
              </a:ext>
            </a:extLst>
          </p:cNvPr>
          <p:cNvGraphicFramePr>
            <a:graphicFrameLocks noChangeAspect="1"/>
          </p:cNvGraphicFramePr>
          <p:nvPr/>
        </p:nvGraphicFramePr>
        <p:xfrm>
          <a:off x="4876800" y="2778125"/>
          <a:ext cx="3962400" cy="574675"/>
        </p:xfrm>
        <a:graphic>
          <a:graphicData uri="http://schemas.openxmlformats.org/presentationml/2006/ole">
            <mc:AlternateContent xmlns:mc="http://schemas.openxmlformats.org/markup-compatibility/2006">
              <mc:Choice xmlns:v="urn:schemas-microsoft-com:vml" Requires="v">
                <p:oleObj spid="_x0000_s1063" name="Equation" r:id="rId3" imgW="1752600" imgH="254000" progId="Equation.3">
                  <p:embed/>
                </p:oleObj>
              </mc:Choice>
              <mc:Fallback>
                <p:oleObj name="Equation" r:id="rId3" imgW="1752600" imgH="254000" progId="Equation.3">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778125"/>
                        <a:ext cx="39624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2">
            <a:extLst>
              <a:ext uri="{FF2B5EF4-FFF2-40B4-BE49-F238E27FC236}">
                <a16:creationId xmlns:a16="http://schemas.microsoft.com/office/drawing/2014/main" id="{2BCF9F42-2D82-4922-AFD7-43F8A2B29C24}"/>
              </a:ext>
            </a:extLst>
          </p:cNvPr>
          <p:cNvGraphicFramePr>
            <a:graphicFrameLocks noChangeAspect="1"/>
          </p:cNvGraphicFramePr>
          <p:nvPr/>
        </p:nvGraphicFramePr>
        <p:xfrm>
          <a:off x="6324600" y="3540125"/>
          <a:ext cx="1344613" cy="457200"/>
        </p:xfrm>
        <a:graphic>
          <a:graphicData uri="http://schemas.openxmlformats.org/presentationml/2006/ole">
            <mc:AlternateContent xmlns:mc="http://schemas.openxmlformats.org/markup-compatibility/2006">
              <mc:Choice xmlns:v="urn:schemas-microsoft-com:vml" Requires="v">
                <p:oleObj spid="_x0000_s1064" name="Equation" r:id="rId5" imgW="672808" imgH="228501" progId="Equation.3">
                  <p:embed/>
                </p:oleObj>
              </mc:Choice>
              <mc:Fallback>
                <p:oleObj name="Equation" r:id="rId5" imgW="672808" imgH="228501"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540125"/>
                        <a:ext cx="1344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a:extLst>
              <a:ext uri="{FF2B5EF4-FFF2-40B4-BE49-F238E27FC236}">
                <a16:creationId xmlns:a16="http://schemas.microsoft.com/office/drawing/2014/main" id="{056AFFD6-BF6D-4A40-B5DF-6A83095BC46E}"/>
              </a:ext>
            </a:extLst>
          </p:cNvPr>
          <p:cNvSpPr txBox="1">
            <a:spLocks noChangeArrowheads="1"/>
          </p:cNvSpPr>
          <p:nvPr/>
        </p:nvSpPr>
        <p:spPr bwMode="auto">
          <a:xfrm>
            <a:off x="5791200" y="3997325"/>
            <a:ext cx="259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a:solidFill>
                  <a:srgbClr val="FF00FF"/>
                </a:solidFill>
              </a:rPr>
              <a:t>Carry-over factor = 1/2</a:t>
            </a:r>
          </a:p>
        </p:txBody>
      </p:sp>
      <p:sp>
        <p:nvSpPr>
          <p:cNvPr id="33" name="TextBox 32">
            <a:extLst>
              <a:ext uri="{FF2B5EF4-FFF2-40B4-BE49-F238E27FC236}">
                <a16:creationId xmlns:a16="http://schemas.microsoft.com/office/drawing/2014/main" id="{B2D1038E-DD48-43E2-9E46-71E36353A985}"/>
              </a:ext>
            </a:extLst>
          </p:cNvPr>
          <p:cNvSpPr txBox="1">
            <a:spLocks noChangeArrowheads="1"/>
          </p:cNvSpPr>
          <p:nvPr/>
        </p:nvSpPr>
        <p:spPr bwMode="auto">
          <a:xfrm>
            <a:off x="533400" y="4454525"/>
            <a:ext cx="8153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2000" b="1"/>
              <a:t>The carry-over factor </a:t>
            </a:r>
            <a:r>
              <a:rPr lang="en-US" altLang="en-US" sz="2000" b="1">
                <a:solidFill>
                  <a:srgbClr val="FF0000"/>
                </a:solidFill>
              </a:rPr>
              <a:t>is that factor by which the developed moment at the rotated end of a member may be multiplied to give the induced moment at the fixed or restrained end.</a:t>
            </a:r>
          </a:p>
        </p:txBody>
      </p:sp>
      <p:sp>
        <p:nvSpPr>
          <p:cNvPr id="35" name="TextBox 34">
            <a:extLst>
              <a:ext uri="{FF2B5EF4-FFF2-40B4-BE49-F238E27FC236}">
                <a16:creationId xmlns:a16="http://schemas.microsoft.com/office/drawing/2014/main" id="{45091B4A-7F6B-4DB8-89B4-72FAC62FC07E}"/>
              </a:ext>
            </a:extLst>
          </p:cNvPr>
          <p:cNvSpPr txBox="1">
            <a:spLocks noChangeArrowheads="1"/>
          </p:cNvSpPr>
          <p:nvPr/>
        </p:nvSpPr>
        <p:spPr bwMode="auto">
          <a:xfrm>
            <a:off x="1143000" y="838200"/>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u="sng">
                <a:solidFill>
                  <a:srgbClr val="FF0000"/>
                </a:solidFill>
              </a:rPr>
              <a:t>Carry-over factor</a:t>
            </a:r>
            <a:r>
              <a:rPr lang="en-US" altLang="en-US" sz="2000">
                <a:solidFill>
                  <a:srgbClr val="FF0000"/>
                </a:solidFill>
              </a:rPr>
              <a:t> </a:t>
            </a:r>
          </a:p>
        </p:txBody>
      </p:sp>
      <p:grpSp>
        <p:nvGrpSpPr>
          <p:cNvPr id="10" name="Group 9">
            <a:extLst>
              <a:ext uri="{FF2B5EF4-FFF2-40B4-BE49-F238E27FC236}">
                <a16:creationId xmlns:a16="http://schemas.microsoft.com/office/drawing/2014/main" id="{745CE78B-4518-47C3-9723-4EEC100F776F}"/>
              </a:ext>
            </a:extLst>
          </p:cNvPr>
          <p:cNvGrpSpPr>
            <a:grpSpLocks/>
          </p:cNvGrpSpPr>
          <p:nvPr/>
        </p:nvGrpSpPr>
        <p:grpSpPr bwMode="auto">
          <a:xfrm>
            <a:off x="685800" y="1252538"/>
            <a:ext cx="3962400" cy="1525587"/>
            <a:chOff x="685800" y="1253331"/>
            <a:chExt cx="3962400" cy="1524794"/>
          </a:xfrm>
        </p:grpSpPr>
        <p:grpSp>
          <p:nvGrpSpPr>
            <p:cNvPr id="1036" name="Group 37">
              <a:extLst>
                <a:ext uri="{FF2B5EF4-FFF2-40B4-BE49-F238E27FC236}">
                  <a16:creationId xmlns:a16="http://schemas.microsoft.com/office/drawing/2014/main" id="{8741B635-801E-40FD-A202-7D4DED2AEC5B}"/>
                </a:ext>
              </a:extLst>
            </p:cNvPr>
            <p:cNvGrpSpPr>
              <a:grpSpLocks/>
            </p:cNvGrpSpPr>
            <p:nvPr/>
          </p:nvGrpSpPr>
          <p:grpSpPr bwMode="auto">
            <a:xfrm>
              <a:off x="685800" y="1253331"/>
              <a:ext cx="3962400" cy="1524794"/>
              <a:chOff x="685800" y="1253331"/>
              <a:chExt cx="3962400" cy="1524794"/>
            </a:xfrm>
          </p:grpSpPr>
          <p:sp>
            <p:nvSpPr>
              <p:cNvPr id="1039" name="TextBox 11">
                <a:extLst>
                  <a:ext uri="{FF2B5EF4-FFF2-40B4-BE49-F238E27FC236}">
                    <a16:creationId xmlns:a16="http://schemas.microsoft.com/office/drawing/2014/main" id="{47786113-0AE9-484A-9451-7AD64148AC28}"/>
                  </a:ext>
                </a:extLst>
              </p:cNvPr>
              <p:cNvSpPr txBox="1">
                <a:spLocks noChangeArrowheads="1"/>
              </p:cNvSpPr>
              <p:nvPr/>
            </p:nvSpPr>
            <p:spPr bwMode="auto">
              <a:xfrm>
                <a:off x="4191000" y="1710531"/>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a:t>
                </a:r>
                <a:r>
                  <a:rPr lang="en-US" altLang="en-US" baseline="-25000"/>
                  <a:t>F</a:t>
                </a:r>
              </a:p>
            </p:txBody>
          </p:sp>
          <p:cxnSp>
            <p:nvCxnSpPr>
              <p:cNvPr id="15" name="Straight Connector 14">
                <a:extLst>
                  <a:ext uri="{FF2B5EF4-FFF2-40B4-BE49-F238E27FC236}">
                    <a16:creationId xmlns:a16="http://schemas.microsoft.com/office/drawing/2014/main" id="{5D57CAA0-8617-46FA-A57A-7BC510FFB920}"/>
                  </a:ext>
                </a:extLst>
              </p:cNvPr>
              <p:cNvCxnSpPr/>
              <p:nvPr/>
            </p:nvCxnSpPr>
            <p:spPr>
              <a:xfrm rot="5400000">
                <a:off x="3962480" y="2471895"/>
                <a:ext cx="304642"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3533366-3FDC-4270-8417-EA0D04A476FD}"/>
                  </a:ext>
                </a:extLst>
              </p:cNvPr>
              <p:cNvCxnSpPr/>
              <p:nvPr/>
            </p:nvCxnSpPr>
            <p:spPr>
              <a:xfrm rot="5400000">
                <a:off x="1099423" y="2472689"/>
                <a:ext cx="304642"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1042" name="Group 16">
                <a:extLst>
                  <a:ext uri="{FF2B5EF4-FFF2-40B4-BE49-F238E27FC236}">
                    <a16:creationId xmlns:a16="http://schemas.microsoft.com/office/drawing/2014/main" id="{45F50AEF-BD60-420B-8193-41C442C645AF}"/>
                  </a:ext>
                </a:extLst>
              </p:cNvPr>
              <p:cNvGrpSpPr>
                <a:grpSpLocks/>
              </p:cNvGrpSpPr>
              <p:nvPr/>
            </p:nvGrpSpPr>
            <p:grpSpPr bwMode="auto">
              <a:xfrm>
                <a:off x="685800" y="1253331"/>
                <a:ext cx="3429000" cy="1524794"/>
                <a:chOff x="2057400" y="2437606"/>
                <a:chExt cx="3429000" cy="1524794"/>
              </a:xfrm>
            </p:grpSpPr>
            <p:grpSp>
              <p:nvGrpSpPr>
                <p:cNvPr id="1045" name="Group 78">
                  <a:extLst>
                    <a:ext uri="{FF2B5EF4-FFF2-40B4-BE49-F238E27FC236}">
                      <a16:creationId xmlns:a16="http://schemas.microsoft.com/office/drawing/2014/main" id="{B85267E8-8F2B-4FB5-A3DC-0A9A9BA62803}"/>
                    </a:ext>
                  </a:extLst>
                </p:cNvPr>
                <p:cNvGrpSpPr>
                  <a:grpSpLocks/>
                </p:cNvGrpSpPr>
                <p:nvPr/>
              </p:nvGrpSpPr>
              <p:grpSpPr bwMode="auto">
                <a:xfrm>
                  <a:off x="2057400" y="2437606"/>
                  <a:ext cx="3386797" cy="990600"/>
                  <a:chOff x="4800600" y="2057400"/>
                  <a:chExt cx="3386797" cy="990600"/>
                </a:xfrm>
              </p:grpSpPr>
              <p:sp>
                <p:nvSpPr>
                  <p:cNvPr id="21" name="Isosceles Triangle 20">
                    <a:extLst>
                      <a:ext uri="{FF2B5EF4-FFF2-40B4-BE49-F238E27FC236}">
                        <a16:creationId xmlns:a16="http://schemas.microsoft.com/office/drawing/2014/main" id="{600B90C7-BF84-40D6-86C4-907A9A4E5EB4}"/>
                      </a:ext>
                    </a:extLst>
                  </p:cNvPr>
                  <p:cNvSpPr/>
                  <p:nvPr/>
                </p:nvSpPr>
                <p:spPr>
                  <a:xfrm>
                    <a:off x="5181600" y="2590523"/>
                    <a:ext cx="304800" cy="304642"/>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Freeform 21">
                    <a:extLst>
                      <a:ext uri="{FF2B5EF4-FFF2-40B4-BE49-F238E27FC236}">
                        <a16:creationId xmlns:a16="http://schemas.microsoft.com/office/drawing/2014/main" id="{079E0535-DC5F-40B7-BFC9-B6615E22544C}"/>
                      </a:ext>
                    </a:extLst>
                  </p:cNvPr>
                  <p:cNvSpPr/>
                  <p:nvPr/>
                </p:nvSpPr>
                <p:spPr>
                  <a:xfrm>
                    <a:off x="5330825" y="2550855"/>
                    <a:ext cx="2855913" cy="268149"/>
                  </a:xfrm>
                  <a:custGeom>
                    <a:avLst/>
                    <a:gdLst>
                      <a:gd name="connsiteX0" fmla="*/ 0 w 2855742"/>
                      <a:gd name="connsiteY0" fmla="*/ 23447 h 351693"/>
                      <a:gd name="connsiteX1" fmla="*/ 956603 w 2855742"/>
                      <a:gd name="connsiteY1" fmla="*/ 347004 h 351693"/>
                      <a:gd name="connsiteX2" fmla="*/ 1913207 w 2855742"/>
                      <a:gd name="connsiteY2" fmla="*/ 51582 h 351693"/>
                      <a:gd name="connsiteX3" fmla="*/ 2855742 w 2855742"/>
                      <a:gd name="connsiteY3" fmla="*/ 37514 h 351693"/>
                      <a:gd name="connsiteX4" fmla="*/ 2855742 w 2855742"/>
                      <a:gd name="connsiteY4" fmla="*/ 37514 h 351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742" h="351693">
                        <a:moveTo>
                          <a:pt x="0" y="23447"/>
                        </a:moveTo>
                        <a:cubicBezTo>
                          <a:pt x="318867" y="182881"/>
                          <a:pt x="637735" y="342315"/>
                          <a:pt x="956603" y="347004"/>
                        </a:cubicBezTo>
                        <a:cubicBezTo>
                          <a:pt x="1275471" y="351693"/>
                          <a:pt x="1596684" y="103164"/>
                          <a:pt x="1913207" y="51582"/>
                        </a:cubicBezTo>
                        <a:cubicBezTo>
                          <a:pt x="2229730" y="0"/>
                          <a:pt x="2855742" y="37514"/>
                          <a:pt x="2855742" y="37514"/>
                        </a:cubicBezTo>
                        <a:lnTo>
                          <a:pt x="2855742" y="37514"/>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23" name="Straight Connector 22">
                    <a:extLst>
                      <a:ext uri="{FF2B5EF4-FFF2-40B4-BE49-F238E27FC236}">
                        <a16:creationId xmlns:a16="http://schemas.microsoft.com/office/drawing/2014/main" id="{713AB08A-311F-4840-84B9-A72E380A0861}"/>
                      </a:ext>
                    </a:extLst>
                  </p:cNvPr>
                  <p:cNvCxnSpPr/>
                  <p:nvPr/>
                </p:nvCxnSpPr>
                <p:spPr>
                  <a:xfrm rot="5400000">
                    <a:off x="7963793" y="2553235"/>
                    <a:ext cx="380802" cy="15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D1DD025-687B-4BB3-BF9D-8A1BF9E69FC6}"/>
                      </a:ext>
                    </a:extLst>
                  </p:cNvPr>
                  <p:cNvCxnSpPr>
                    <a:stCxn id="22" idx="0"/>
                  </p:cNvCxnSpPr>
                  <p:nvPr/>
                </p:nvCxnSpPr>
                <p:spPr>
                  <a:xfrm>
                    <a:off x="5330825" y="2568309"/>
                    <a:ext cx="841375" cy="4791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A794141-603F-48FB-823F-DC376E805A91}"/>
                      </a:ext>
                    </a:extLst>
                  </p:cNvPr>
                  <p:cNvCxnSpPr/>
                  <p:nvPr/>
                </p:nvCxnSpPr>
                <p:spPr>
                  <a:xfrm rot="5400000" flipH="1" flipV="1">
                    <a:off x="5752306" y="2129376"/>
                    <a:ext cx="1587" cy="8382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53" name="TextBox 25">
                    <a:extLst>
                      <a:ext uri="{FF2B5EF4-FFF2-40B4-BE49-F238E27FC236}">
                        <a16:creationId xmlns:a16="http://schemas.microsoft.com/office/drawing/2014/main" id="{1435CDCB-B523-408D-859D-66179B43159C}"/>
                      </a:ext>
                    </a:extLst>
                  </p:cNvPr>
                  <p:cNvSpPr txBox="1">
                    <a:spLocks noChangeArrowheads="1"/>
                  </p:cNvSpPr>
                  <p:nvPr/>
                </p:nvSpPr>
                <p:spPr bwMode="auto">
                  <a:xfrm>
                    <a:off x="5943600" y="2481398"/>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l-GR" altLang="en-US"/>
                      <a:t>θ</a:t>
                    </a:r>
                    <a:r>
                      <a:rPr lang="en-US" altLang="en-US" baseline="-25000"/>
                      <a:t>A</a:t>
                    </a:r>
                  </a:p>
                </p:txBody>
              </p:sp>
              <p:sp>
                <p:nvSpPr>
                  <p:cNvPr id="27" name="Freeform 26">
                    <a:extLst>
                      <a:ext uri="{FF2B5EF4-FFF2-40B4-BE49-F238E27FC236}">
                        <a16:creationId xmlns:a16="http://schemas.microsoft.com/office/drawing/2014/main" id="{8407066E-282E-48B1-97A6-908A0E9EDD18}"/>
                      </a:ext>
                    </a:extLst>
                  </p:cNvPr>
                  <p:cNvSpPr/>
                  <p:nvPr/>
                </p:nvSpPr>
                <p:spPr>
                  <a:xfrm>
                    <a:off x="5791200" y="2546096"/>
                    <a:ext cx="103188" cy="309401"/>
                  </a:xfrm>
                  <a:custGeom>
                    <a:avLst/>
                    <a:gdLst>
                      <a:gd name="connsiteX0" fmla="*/ 28135 w 103162"/>
                      <a:gd name="connsiteY0" fmla="*/ 0 h 309490"/>
                      <a:gd name="connsiteX1" fmla="*/ 98473 w 103162"/>
                      <a:gd name="connsiteY1" fmla="*/ 211016 h 309490"/>
                      <a:gd name="connsiteX2" fmla="*/ 0 w 103162"/>
                      <a:gd name="connsiteY2" fmla="*/ 309490 h 309490"/>
                      <a:gd name="connsiteX3" fmla="*/ 0 w 103162"/>
                      <a:gd name="connsiteY3" fmla="*/ 309490 h 309490"/>
                    </a:gdLst>
                    <a:ahLst/>
                    <a:cxnLst>
                      <a:cxn ang="0">
                        <a:pos x="connsiteX0" y="connsiteY0"/>
                      </a:cxn>
                      <a:cxn ang="0">
                        <a:pos x="connsiteX1" y="connsiteY1"/>
                      </a:cxn>
                      <a:cxn ang="0">
                        <a:pos x="connsiteX2" y="connsiteY2"/>
                      </a:cxn>
                      <a:cxn ang="0">
                        <a:pos x="connsiteX3" y="connsiteY3"/>
                      </a:cxn>
                    </a:cxnLst>
                    <a:rect l="l" t="t" r="r" b="b"/>
                    <a:pathLst>
                      <a:path w="103162" h="309490">
                        <a:moveTo>
                          <a:pt x="28135" y="0"/>
                        </a:moveTo>
                        <a:cubicBezTo>
                          <a:pt x="65648" y="79717"/>
                          <a:pt x="103162" y="159434"/>
                          <a:pt x="98473" y="211016"/>
                        </a:cubicBezTo>
                        <a:cubicBezTo>
                          <a:pt x="93784" y="262598"/>
                          <a:pt x="0" y="309490"/>
                          <a:pt x="0" y="309490"/>
                        </a:cubicBezTo>
                        <a:lnTo>
                          <a:pt x="0" y="309490"/>
                        </a:lnTo>
                      </a:path>
                    </a:pathLst>
                  </a:custGeom>
                  <a:ln>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055" name="TextBox 28">
                    <a:extLst>
                      <a:ext uri="{FF2B5EF4-FFF2-40B4-BE49-F238E27FC236}">
                        <a16:creationId xmlns:a16="http://schemas.microsoft.com/office/drawing/2014/main" id="{B3B33481-0787-47B4-B6BB-0910128E6487}"/>
                      </a:ext>
                    </a:extLst>
                  </p:cNvPr>
                  <p:cNvSpPr txBox="1">
                    <a:spLocks noChangeArrowheads="1"/>
                  </p:cNvSpPr>
                  <p:nvPr/>
                </p:nvSpPr>
                <p:spPr bwMode="auto">
                  <a:xfrm>
                    <a:off x="4800600" y="20574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a:t>
                    </a:r>
                  </a:p>
                </p:txBody>
              </p:sp>
            </p:grpSp>
            <p:cxnSp>
              <p:nvCxnSpPr>
                <p:cNvPr id="19" name="Straight Connector 18">
                  <a:extLst>
                    <a:ext uri="{FF2B5EF4-FFF2-40B4-BE49-F238E27FC236}">
                      <a16:creationId xmlns:a16="http://schemas.microsoft.com/office/drawing/2014/main" id="{9327012D-9A26-462A-B6F0-E01FC0FE21FB}"/>
                    </a:ext>
                  </a:extLst>
                </p:cNvPr>
                <p:cNvCxnSpPr/>
                <p:nvPr/>
              </p:nvCxnSpPr>
              <p:spPr>
                <a:xfrm>
                  <a:off x="2590800" y="3657758"/>
                  <a:ext cx="2895600" cy="1587"/>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47" name="TextBox 19">
                  <a:extLst>
                    <a:ext uri="{FF2B5EF4-FFF2-40B4-BE49-F238E27FC236}">
                      <a16:creationId xmlns:a16="http://schemas.microsoft.com/office/drawing/2014/main" id="{D18408F3-59E9-4776-84E0-1D059CA547C5}"/>
                    </a:ext>
                  </a:extLst>
                </p:cNvPr>
                <p:cNvSpPr txBox="1">
                  <a:spLocks noChangeArrowheads="1"/>
                </p:cNvSpPr>
                <p:nvPr/>
              </p:nvSpPr>
              <p:spPr bwMode="auto">
                <a:xfrm>
                  <a:off x="3657600" y="35814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a:t>
                  </a:r>
                </a:p>
              </p:txBody>
            </p:sp>
          </p:grpSp>
          <p:sp>
            <p:nvSpPr>
              <p:cNvPr id="1043" name="TextBox 35">
                <a:extLst>
                  <a:ext uri="{FF2B5EF4-FFF2-40B4-BE49-F238E27FC236}">
                    <a16:creationId xmlns:a16="http://schemas.microsoft.com/office/drawing/2014/main" id="{9F278D80-B9A6-4D21-A5C0-DDA332527F8B}"/>
                  </a:ext>
                </a:extLst>
              </p:cNvPr>
              <p:cNvSpPr txBox="1">
                <a:spLocks noChangeArrowheads="1"/>
              </p:cNvSpPr>
              <p:nvPr/>
            </p:nvSpPr>
            <p:spPr bwMode="auto">
              <a:xfrm>
                <a:off x="1066800" y="1475936"/>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sp>
            <p:nvSpPr>
              <p:cNvPr id="1044" name="TextBox 36">
                <a:extLst>
                  <a:ext uri="{FF2B5EF4-FFF2-40B4-BE49-F238E27FC236}">
                    <a16:creationId xmlns:a16="http://schemas.microsoft.com/office/drawing/2014/main" id="{944414B8-CB95-45FD-B63C-3DD47B20A22A}"/>
                  </a:ext>
                </a:extLst>
              </p:cNvPr>
              <p:cNvSpPr txBox="1">
                <a:spLocks noChangeArrowheads="1"/>
              </p:cNvSpPr>
              <p:nvPr/>
            </p:nvSpPr>
            <p:spPr bwMode="auto">
              <a:xfrm>
                <a:off x="3733800" y="1447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grpSp>
        <p:sp>
          <p:nvSpPr>
            <p:cNvPr id="40" name="Arc 39">
              <a:extLst>
                <a:ext uri="{FF2B5EF4-FFF2-40B4-BE49-F238E27FC236}">
                  <a16:creationId xmlns:a16="http://schemas.microsoft.com/office/drawing/2014/main" id="{7A41F5A3-7CBC-40B5-9468-F449670270E6}"/>
                </a:ext>
              </a:extLst>
            </p:cNvPr>
            <p:cNvSpPr/>
            <p:nvPr/>
          </p:nvSpPr>
          <p:spPr>
            <a:xfrm rot="218489">
              <a:off x="3752850" y="1464358"/>
              <a:ext cx="533400" cy="639430"/>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sp>
          <p:nvSpPr>
            <p:cNvPr id="41" name="Arc 40">
              <a:extLst>
                <a:ext uri="{FF2B5EF4-FFF2-40B4-BE49-F238E27FC236}">
                  <a16:creationId xmlns:a16="http://schemas.microsoft.com/office/drawing/2014/main" id="{22C8CDBB-2791-446B-B377-6268D09C98C9}"/>
                </a:ext>
              </a:extLst>
            </p:cNvPr>
            <p:cNvSpPr/>
            <p:nvPr/>
          </p:nvSpPr>
          <p:spPr>
            <a:xfrm rot="10522502">
              <a:off x="812800" y="1616679"/>
              <a:ext cx="533400" cy="639430"/>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513851B-2A72-4B27-9DFB-04B79BA63A4A}"/>
              </a:ext>
            </a:extLst>
          </p:cNvPr>
          <p:cNvGrpSpPr>
            <a:grpSpLocks/>
          </p:cNvGrpSpPr>
          <p:nvPr/>
        </p:nvGrpSpPr>
        <p:grpSpPr bwMode="auto">
          <a:xfrm>
            <a:off x="1447800" y="2133600"/>
            <a:ext cx="2973388" cy="915988"/>
            <a:chOff x="5181600" y="3124200"/>
            <a:chExt cx="2972594" cy="915194"/>
          </a:xfrm>
        </p:grpSpPr>
        <p:cxnSp>
          <p:nvCxnSpPr>
            <p:cNvPr id="3" name="Straight Connector 2">
              <a:extLst>
                <a:ext uri="{FF2B5EF4-FFF2-40B4-BE49-F238E27FC236}">
                  <a16:creationId xmlns:a16="http://schemas.microsoft.com/office/drawing/2014/main" id="{72ADD9F9-3B3A-485E-B52C-AFEF9574DF6B}"/>
                </a:ext>
              </a:extLst>
            </p:cNvPr>
            <p:cNvCxnSpPr/>
            <p:nvPr/>
          </p:nvCxnSpPr>
          <p:spPr>
            <a:xfrm rot="5400000">
              <a:off x="5106351" y="3351808"/>
              <a:ext cx="4568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4788408-5CC0-47D7-80D3-9119A823CE62}"/>
                </a:ext>
              </a:extLst>
            </p:cNvPr>
            <p:cNvCxnSpPr/>
            <p:nvPr/>
          </p:nvCxnSpPr>
          <p:spPr>
            <a:xfrm rot="5400000">
              <a:off x="7924998" y="3810198"/>
              <a:ext cx="4568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2142017-A008-4527-BA37-DBE23769FB1C}"/>
                </a:ext>
              </a:extLst>
            </p:cNvPr>
            <p:cNvCxnSpPr/>
            <p:nvPr/>
          </p:nvCxnSpPr>
          <p:spPr>
            <a:xfrm>
              <a:off x="5333959" y="3581004"/>
              <a:ext cx="2818647"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2EB6993-5060-4104-A701-7F52DBCEFC1C}"/>
                </a:ext>
              </a:extLst>
            </p:cNvPr>
            <p:cNvCxnSpPr/>
            <p:nvPr/>
          </p:nvCxnSpPr>
          <p:spPr>
            <a:xfrm>
              <a:off x="5333959" y="3581004"/>
              <a:ext cx="2818647" cy="4568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C236F5-C89B-45B1-A8D6-62B8C5F36FF0}"/>
                </a:ext>
              </a:extLst>
            </p:cNvPr>
            <p:cNvCxnSpPr/>
            <p:nvPr/>
          </p:nvCxnSpPr>
          <p:spPr>
            <a:xfrm>
              <a:off x="5333959" y="3124200"/>
              <a:ext cx="2818647" cy="456804"/>
            </a:xfrm>
            <a:prstGeom prst="line">
              <a:avLst/>
            </a:prstGeom>
          </p:spPr>
          <p:style>
            <a:lnRef idx="1">
              <a:schemeClr val="accent1"/>
            </a:lnRef>
            <a:fillRef idx="0">
              <a:schemeClr val="accent1"/>
            </a:fillRef>
            <a:effectRef idx="0">
              <a:schemeClr val="accent1"/>
            </a:effectRef>
            <a:fontRef idx="minor">
              <a:schemeClr val="tx1"/>
            </a:fontRef>
          </p:style>
        </p:cxnSp>
        <p:sp>
          <p:nvSpPr>
            <p:cNvPr id="8" name="Isosceles Triangle 7">
              <a:extLst>
                <a:ext uri="{FF2B5EF4-FFF2-40B4-BE49-F238E27FC236}">
                  <a16:creationId xmlns:a16="http://schemas.microsoft.com/office/drawing/2014/main" id="{9B4EDE0A-3CC3-447A-AAA0-BBAD79BC7E48}"/>
                </a:ext>
              </a:extLst>
            </p:cNvPr>
            <p:cNvSpPr/>
            <p:nvPr/>
          </p:nvSpPr>
          <p:spPr>
            <a:xfrm>
              <a:off x="5181600" y="3581004"/>
              <a:ext cx="304719" cy="22840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2" name="TextBox 11">
            <a:extLst>
              <a:ext uri="{FF2B5EF4-FFF2-40B4-BE49-F238E27FC236}">
                <a16:creationId xmlns:a16="http://schemas.microsoft.com/office/drawing/2014/main" id="{345CD685-D7C5-42B3-815B-0BDEDFBEDE8E}"/>
              </a:ext>
            </a:extLst>
          </p:cNvPr>
          <p:cNvSpPr txBox="1">
            <a:spLocks noChangeArrowheads="1"/>
          </p:cNvSpPr>
          <p:nvPr/>
        </p:nvSpPr>
        <p:spPr bwMode="auto">
          <a:xfrm>
            <a:off x="914400" y="2135188"/>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M/EI</a:t>
            </a:r>
          </a:p>
        </p:txBody>
      </p:sp>
      <p:sp>
        <p:nvSpPr>
          <p:cNvPr id="13" name="TextBox 12">
            <a:extLst>
              <a:ext uri="{FF2B5EF4-FFF2-40B4-BE49-F238E27FC236}">
                <a16:creationId xmlns:a16="http://schemas.microsoft.com/office/drawing/2014/main" id="{433232A1-1C43-421B-B060-C5FA27675935}"/>
              </a:ext>
            </a:extLst>
          </p:cNvPr>
          <p:cNvSpPr txBox="1">
            <a:spLocks noChangeArrowheads="1"/>
          </p:cNvSpPr>
          <p:nvPr/>
        </p:nvSpPr>
        <p:spPr bwMode="auto">
          <a:xfrm>
            <a:off x="4038600" y="3048000"/>
            <a:ext cx="83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a:t>
            </a:r>
            <a:r>
              <a:rPr lang="en-US" altLang="en-US" baseline="-25000"/>
              <a:t> </a:t>
            </a:r>
            <a:r>
              <a:rPr lang="en-US" altLang="en-US"/>
              <a:t>/2EI</a:t>
            </a:r>
          </a:p>
        </p:txBody>
      </p:sp>
      <p:graphicFrame>
        <p:nvGraphicFramePr>
          <p:cNvPr id="30" name="Object 29">
            <a:extLst>
              <a:ext uri="{FF2B5EF4-FFF2-40B4-BE49-F238E27FC236}">
                <a16:creationId xmlns:a16="http://schemas.microsoft.com/office/drawing/2014/main" id="{D1DE6CF0-6589-429E-8DB4-0248E578F91A}"/>
              </a:ext>
            </a:extLst>
          </p:cNvPr>
          <p:cNvGraphicFramePr>
            <a:graphicFrameLocks noChangeAspect="1"/>
          </p:cNvGraphicFramePr>
          <p:nvPr/>
        </p:nvGraphicFramePr>
        <p:xfrm>
          <a:off x="5280025" y="2438400"/>
          <a:ext cx="3154363" cy="555625"/>
        </p:xfrm>
        <a:graphic>
          <a:graphicData uri="http://schemas.openxmlformats.org/presentationml/2006/ole">
            <mc:AlternateContent xmlns:mc="http://schemas.openxmlformats.org/markup-compatibility/2006">
              <mc:Choice xmlns:v="urn:schemas-microsoft-com:vml" Requires="v">
                <p:oleObj spid="_x0000_s2087" name="Equation" r:id="rId3" imgW="1295400" imgH="228600" progId="Equation.3">
                  <p:embed/>
                </p:oleObj>
              </mc:Choice>
              <mc:Fallback>
                <p:oleObj name="Equation" r:id="rId3" imgW="1295400" imgH="228600" progId="Equation.3">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0025" y="2438400"/>
                        <a:ext cx="31543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2">
            <a:extLst>
              <a:ext uri="{FF2B5EF4-FFF2-40B4-BE49-F238E27FC236}">
                <a16:creationId xmlns:a16="http://schemas.microsoft.com/office/drawing/2014/main" id="{3808FCA6-0E88-494B-888F-C3E9518A39B4}"/>
              </a:ext>
            </a:extLst>
          </p:cNvPr>
          <p:cNvGraphicFramePr>
            <a:graphicFrameLocks noChangeAspect="1"/>
          </p:cNvGraphicFramePr>
          <p:nvPr/>
        </p:nvGraphicFramePr>
        <p:xfrm>
          <a:off x="6083300" y="3070225"/>
          <a:ext cx="1536700" cy="708025"/>
        </p:xfrm>
        <a:graphic>
          <a:graphicData uri="http://schemas.openxmlformats.org/presentationml/2006/ole">
            <mc:AlternateContent xmlns:mc="http://schemas.openxmlformats.org/markup-compatibility/2006">
              <mc:Choice xmlns:v="urn:schemas-microsoft-com:vml" Requires="v">
                <p:oleObj spid="_x0000_s2088" name="Equation" r:id="rId5" imgW="685800" imgH="393700" progId="Equation.3">
                  <p:embed/>
                </p:oleObj>
              </mc:Choice>
              <mc:Fallback>
                <p:oleObj name="Equation" r:id="rId5" imgW="685800" imgH="3937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3300" y="3070225"/>
                        <a:ext cx="153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a:extLst>
              <a:ext uri="{FF2B5EF4-FFF2-40B4-BE49-F238E27FC236}">
                <a16:creationId xmlns:a16="http://schemas.microsoft.com/office/drawing/2014/main" id="{801C6A9E-74C6-429A-8C28-36CECD508FDB}"/>
              </a:ext>
            </a:extLst>
          </p:cNvPr>
          <p:cNvSpPr txBox="1">
            <a:spLocks noChangeArrowheads="1"/>
          </p:cNvSpPr>
          <p:nvPr/>
        </p:nvSpPr>
        <p:spPr bwMode="auto">
          <a:xfrm>
            <a:off x="5486400" y="3854450"/>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a:solidFill>
                  <a:srgbClr val="3333FF"/>
                </a:solidFill>
              </a:rPr>
              <a:t>Absolute stiffness K = 4EI/L</a:t>
            </a:r>
          </a:p>
        </p:txBody>
      </p:sp>
      <p:sp>
        <p:nvSpPr>
          <p:cNvPr id="33" name="Rectangle 32">
            <a:extLst>
              <a:ext uri="{FF2B5EF4-FFF2-40B4-BE49-F238E27FC236}">
                <a16:creationId xmlns:a16="http://schemas.microsoft.com/office/drawing/2014/main" id="{B74C7E93-0AC4-4906-ADBD-01670972C153}"/>
              </a:ext>
            </a:extLst>
          </p:cNvPr>
          <p:cNvSpPr>
            <a:spLocks noChangeArrowheads="1"/>
          </p:cNvSpPr>
          <p:nvPr/>
        </p:nvSpPr>
        <p:spPr bwMode="auto">
          <a:xfrm>
            <a:off x="1219200" y="228600"/>
            <a:ext cx="1093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u="sng">
                <a:solidFill>
                  <a:srgbClr val="FF0000"/>
                </a:solidFill>
              </a:rPr>
              <a:t>Stiffness</a:t>
            </a:r>
            <a:endParaRPr lang="en-US" altLang="en-US" sz="2000">
              <a:solidFill>
                <a:srgbClr val="FF0000"/>
              </a:solidFill>
            </a:endParaRPr>
          </a:p>
        </p:txBody>
      </p:sp>
      <p:sp>
        <p:nvSpPr>
          <p:cNvPr id="34" name="TextBox 33">
            <a:extLst>
              <a:ext uri="{FF2B5EF4-FFF2-40B4-BE49-F238E27FC236}">
                <a16:creationId xmlns:a16="http://schemas.microsoft.com/office/drawing/2014/main" id="{512FCAF6-BB3F-452D-B780-97EA1E15CF1E}"/>
              </a:ext>
            </a:extLst>
          </p:cNvPr>
          <p:cNvSpPr txBox="1">
            <a:spLocks noChangeArrowheads="1"/>
          </p:cNvSpPr>
          <p:nvPr/>
        </p:nvSpPr>
        <p:spPr bwMode="auto">
          <a:xfrm>
            <a:off x="914400" y="4572000"/>
            <a:ext cx="777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b="1"/>
              <a:t>Absolute stiffness </a:t>
            </a:r>
            <a:r>
              <a:rPr lang="en-US" altLang="en-US" b="1">
                <a:solidFill>
                  <a:srgbClr val="FF0000"/>
                </a:solidFill>
              </a:rPr>
              <a:t>is the value of the moment, applied at the simply supported end of a member, necessary to produce a rotation of 1 radian of this simple supported end, no translation of either end being permitted and the far end being either simply supported, restrained or fixed.  </a:t>
            </a:r>
          </a:p>
        </p:txBody>
      </p:sp>
      <p:grpSp>
        <p:nvGrpSpPr>
          <p:cNvPr id="9" name="Group 9">
            <a:extLst>
              <a:ext uri="{FF2B5EF4-FFF2-40B4-BE49-F238E27FC236}">
                <a16:creationId xmlns:a16="http://schemas.microsoft.com/office/drawing/2014/main" id="{9F0A53AF-5135-4429-9821-BC32D0352AF5}"/>
              </a:ext>
            </a:extLst>
          </p:cNvPr>
          <p:cNvGrpSpPr>
            <a:grpSpLocks/>
          </p:cNvGrpSpPr>
          <p:nvPr/>
        </p:nvGrpSpPr>
        <p:grpSpPr bwMode="auto">
          <a:xfrm>
            <a:off x="1066800" y="685800"/>
            <a:ext cx="4068763" cy="1525588"/>
            <a:chOff x="1066800" y="685800"/>
            <a:chExt cx="4068285" cy="1524794"/>
          </a:xfrm>
        </p:grpSpPr>
        <p:sp>
          <p:nvSpPr>
            <p:cNvPr id="2059" name="TextBox 10">
              <a:extLst>
                <a:ext uri="{FF2B5EF4-FFF2-40B4-BE49-F238E27FC236}">
                  <a16:creationId xmlns:a16="http://schemas.microsoft.com/office/drawing/2014/main" id="{552CD103-7A7A-4BBC-B1B5-D33EE2837358}"/>
                </a:ext>
              </a:extLst>
            </p:cNvPr>
            <p:cNvSpPr txBox="1">
              <a:spLocks noChangeArrowheads="1"/>
            </p:cNvSpPr>
            <p:nvPr/>
          </p:nvSpPr>
          <p:spPr bwMode="auto">
            <a:xfrm>
              <a:off x="4525485" y="1158041"/>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M/2</a:t>
              </a:r>
              <a:endParaRPr lang="en-US" altLang="en-US" baseline="-25000"/>
            </a:p>
          </p:txBody>
        </p:sp>
        <p:grpSp>
          <p:nvGrpSpPr>
            <p:cNvPr id="2060" name="Group 8">
              <a:extLst>
                <a:ext uri="{FF2B5EF4-FFF2-40B4-BE49-F238E27FC236}">
                  <a16:creationId xmlns:a16="http://schemas.microsoft.com/office/drawing/2014/main" id="{61156572-C3C8-40C3-8341-15DC7CD50269}"/>
                </a:ext>
              </a:extLst>
            </p:cNvPr>
            <p:cNvGrpSpPr>
              <a:grpSpLocks/>
            </p:cNvGrpSpPr>
            <p:nvPr/>
          </p:nvGrpSpPr>
          <p:grpSpPr bwMode="auto">
            <a:xfrm>
              <a:off x="1066800" y="685800"/>
              <a:ext cx="3553121" cy="1524794"/>
              <a:chOff x="1038664" y="685800"/>
              <a:chExt cx="3553121" cy="1524794"/>
            </a:xfrm>
          </p:grpSpPr>
          <p:grpSp>
            <p:nvGrpSpPr>
              <p:cNvPr id="2061" name="Group 34">
                <a:extLst>
                  <a:ext uri="{FF2B5EF4-FFF2-40B4-BE49-F238E27FC236}">
                    <a16:creationId xmlns:a16="http://schemas.microsoft.com/office/drawing/2014/main" id="{62563BCB-9548-4D69-8EF2-25BB623324FC}"/>
                  </a:ext>
                </a:extLst>
              </p:cNvPr>
              <p:cNvGrpSpPr>
                <a:grpSpLocks/>
              </p:cNvGrpSpPr>
              <p:nvPr/>
            </p:nvGrpSpPr>
            <p:grpSpPr bwMode="auto">
              <a:xfrm>
                <a:off x="1038664" y="685800"/>
                <a:ext cx="3429794" cy="1524794"/>
                <a:chOff x="685800" y="1253331"/>
                <a:chExt cx="3429794" cy="1524794"/>
              </a:xfrm>
            </p:grpSpPr>
            <p:cxnSp>
              <p:nvCxnSpPr>
                <p:cNvPr id="37" name="Straight Connector 36">
                  <a:extLst>
                    <a:ext uri="{FF2B5EF4-FFF2-40B4-BE49-F238E27FC236}">
                      <a16:creationId xmlns:a16="http://schemas.microsoft.com/office/drawing/2014/main" id="{C056D235-8480-473E-AE36-5B43BA4C8800}"/>
                    </a:ext>
                  </a:extLst>
                </p:cNvPr>
                <p:cNvCxnSpPr/>
                <p:nvPr/>
              </p:nvCxnSpPr>
              <p:spPr>
                <a:xfrm rot="5400000">
                  <a:off x="3959696" y="2472690"/>
                  <a:ext cx="30464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C9F3197-0D73-4936-9E3E-DE0EEE202A22}"/>
                    </a:ext>
                  </a:extLst>
                </p:cNvPr>
                <p:cNvCxnSpPr/>
                <p:nvPr/>
              </p:nvCxnSpPr>
              <p:spPr>
                <a:xfrm rot="5400000">
                  <a:off x="1099357" y="2472690"/>
                  <a:ext cx="304641"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066" name="Group 16">
                  <a:extLst>
                    <a:ext uri="{FF2B5EF4-FFF2-40B4-BE49-F238E27FC236}">
                      <a16:creationId xmlns:a16="http://schemas.microsoft.com/office/drawing/2014/main" id="{5CCA77FC-580F-486A-ABA6-8F40FF804B6F}"/>
                    </a:ext>
                  </a:extLst>
                </p:cNvPr>
                <p:cNvGrpSpPr>
                  <a:grpSpLocks/>
                </p:cNvGrpSpPr>
                <p:nvPr/>
              </p:nvGrpSpPr>
              <p:grpSpPr bwMode="auto">
                <a:xfrm>
                  <a:off x="685800" y="1253331"/>
                  <a:ext cx="3429000" cy="1524794"/>
                  <a:chOff x="2057400" y="2437606"/>
                  <a:chExt cx="3429000" cy="1524794"/>
                </a:xfrm>
              </p:grpSpPr>
              <p:grpSp>
                <p:nvGrpSpPr>
                  <p:cNvPr id="2069" name="Group 78">
                    <a:extLst>
                      <a:ext uri="{FF2B5EF4-FFF2-40B4-BE49-F238E27FC236}">
                        <a16:creationId xmlns:a16="http://schemas.microsoft.com/office/drawing/2014/main" id="{487B267D-0E94-496A-9CFB-631C793D0737}"/>
                      </a:ext>
                    </a:extLst>
                  </p:cNvPr>
                  <p:cNvGrpSpPr>
                    <a:grpSpLocks/>
                  </p:cNvGrpSpPr>
                  <p:nvPr/>
                </p:nvGrpSpPr>
                <p:grpSpPr bwMode="auto">
                  <a:xfrm>
                    <a:off x="2057400" y="2437606"/>
                    <a:ext cx="3386797" cy="990600"/>
                    <a:chOff x="4800600" y="2057400"/>
                    <a:chExt cx="3386797" cy="990600"/>
                  </a:xfrm>
                </p:grpSpPr>
                <p:sp>
                  <p:nvSpPr>
                    <p:cNvPr id="45" name="Isosceles Triangle 44">
                      <a:extLst>
                        <a:ext uri="{FF2B5EF4-FFF2-40B4-BE49-F238E27FC236}">
                          <a16:creationId xmlns:a16="http://schemas.microsoft.com/office/drawing/2014/main" id="{1AE21773-8E25-4FE4-997D-8E189E347F4E}"/>
                        </a:ext>
                      </a:extLst>
                    </p:cNvPr>
                    <p:cNvSpPr/>
                    <p:nvPr/>
                  </p:nvSpPr>
                  <p:spPr>
                    <a:xfrm>
                      <a:off x="5181555" y="2590522"/>
                      <a:ext cx="304764" cy="304641"/>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 name="Freeform 45">
                      <a:extLst>
                        <a:ext uri="{FF2B5EF4-FFF2-40B4-BE49-F238E27FC236}">
                          <a16:creationId xmlns:a16="http://schemas.microsoft.com/office/drawing/2014/main" id="{6217BE52-67F8-4143-B262-A795D19F24A2}"/>
                        </a:ext>
                      </a:extLst>
                    </p:cNvPr>
                    <p:cNvSpPr/>
                    <p:nvPr/>
                  </p:nvSpPr>
                  <p:spPr>
                    <a:xfrm>
                      <a:off x="5330763" y="2550856"/>
                      <a:ext cx="2850815" cy="268147"/>
                    </a:xfrm>
                    <a:custGeom>
                      <a:avLst/>
                      <a:gdLst>
                        <a:gd name="connsiteX0" fmla="*/ 0 w 2855742"/>
                        <a:gd name="connsiteY0" fmla="*/ 23447 h 351693"/>
                        <a:gd name="connsiteX1" fmla="*/ 956603 w 2855742"/>
                        <a:gd name="connsiteY1" fmla="*/ 347004 h 351693"/>
                        <a:gd name="connsiteX2" fmla="*/ 1913207 w 2855742"/>
                        <a:gd name="connsiteY2" fmla="*/ 51582 h 351693"/>
                        <a:gd name="connsiteX3" fmla="*/ 2855742 w 2855742"/>
                        <a:gd name="connsiteY3" fmla="*/ 37514 h 351693"/>
                        <a:gd name="connsiteX4" fmla="*/ 2855742 w 2855742"/>
                        <a:gd name="connsiteY4" fmla="*/ 37514 h 351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742" h="351693">
                          <a:moveTo>
                            <a:pt x="0" y="23447"/>
                          </a:moveTo>
                          <a:cubicBezTo>
                            <a:pt x="318867" y="182881"/>
                            <a:pt x="637735" y="342315"/>
                            <a:pt x="956603" y="347004"/>
                          </a:cubicBezTo>
                          <a:cubicBezTo>
                            <a:pt x="1275471" y="351693"/>
                            <a:pt x="1596684" y="103164"/>
                            <a:pt x="1913207" y="51582"/>
                          </a:cubicBezTo>
                          <a:cubicBezTo>
                            <a:pt x="2229730" y="0"/>
                            <a:pt x="2855742" y="37514"/>
                            <a:pt x="2855742" y="37514"/>
                          </a:cubicBezTo>
                          <a:lnTo>
                            <a:pt x="2855742" y="37514"/>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47" name="Straight Connector 46">
                      <a:extLst>
                        <a:ext uri="{FF2B5EF4-FFF2-40B4-BE49-F238E27FC236}">
                          <a16:creationId xmlns:a16="http://schemas.microsoft.com/office/drawing/2014/main" id="{19A3E056-5103-46B7-99A5-D3BB4ECE8393}"/>
                        </a:ext>
                      </a:extLst>
                    </p:cNvPr>
                    <p:cNvCxnSpPr/>
                    <p:nvPr/>
                  </p:nvCxnSpPr>
                  <p:spPr>
                    <a:xfrm rot="5400000">
                      <a:off x="7958638" y="2553235"/>
                      <a:ext cx="380802" cy="158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4EB1E66-6795-4BF7-9236-8417AA8EBBDD}"/>
                        </a:ext>
                      </a:extLst>
                    </p:cNvPr>
                    <p:cNvCxnSpPr>
                      <a:stCxn id="46" idx="0"/>
                    </p:cNvCxnSpPr>
                    <p:nvPr/>
                  </p:nvCxnSpPr>
                  <p:spPr>
                    <a:xfrm>
                      <a:off x="5330763" y="2568309"/>
                      <a:ext cx="838102" cy="4791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349B838-2E6B-431E-A421-C7E18506DDDC}"/>
                        </a:ext>
                      </a:extLst>
                    </p:cNvPr>
                    <p:cNvCxnSpPr/>
                    <p:nvPr/>
                  </p:nvCxnSpPr>
                  <p:spPr>
                    <a:xfrm rot="5400000" flipH="1" flipV="1">
                      <a:off x="5751402" y="2130218"/>
                      <a:ext cx="1586" cy="83651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77" name="TextBox 49">
                      <a:extLst>
                        <a:ext uri="{FF2B5EF4-FFF2-40B4-BE49-F238E27FC236}">
                          <a16:creationId xmlns:a16="http://schemas.microsoft.com/office/drawing/2014/main" id="{388B5088-92BF-49BE-A2C7-7CCF52631C2B}"/>
                        </a:ext>
                      </a:extLst>
                    </p:cNvPr>
                    <p:cNvSpPr txBox="1">
                      <a:spLocks noChangeArrowheads="1"/>
                    </p:cNvSpPr>
                    <p:nvPr/>
                  </p:nvSpPr>
                  <p:spPr bwMode="auto">
                    <a:xfrm>
                      <a:off x="5943600" y="2481398"/>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l-GR" altLang="en-US"/>
                        <a:t>θ</a:t>
                      </a:r>
                      <a:r>
                        <a:rPr lang="en-US" altLang="en-US" baseline="-25000"/>
                        <a:t>A</a:t>
                      </a:r>
                    </a:p>
                  </p:txBody>
                </p:sp>
                <p:sp>
                  <p:nvSpPr>
                    <p:cNvPr id="51" name="Freeform 50">
                      <a:extLst>
                        <a:ext uri="{FF2B5EF4-FFF2-40B4-BE49-F238E27FC236}">
                          <a16:creationId xmlns:a16="http://schemas.microsoft.com/office/drawing/2014/main" id="{71874C33-A005-476E-96DE-C7614EFC2E13}"/>
                        </a:ext>
                      </a:extLst>
                    </p:cNvPr>
                    <p:cNvSpPr/>
                    <p:nvPr/>
                  </p:nvSpPr>
                  <p:spPr>
                    <a:xfrm>
                      <a:off x="5791084" y="2546095"/>
                      <a:ext cx="101588" cy="309402"/>
                    </a:xfrm>
                    <a:custGeom>
                      <a:avLst/>
                      <a:gdLst>
                        <a:gd name="connsiteX0" fmla="*/ 28135 w 103162"/>
                        <a:gd name="connsiteY0" fmla="*/ 0 h 309490"/>
                        <a:gd name="connsiteX1" fmla="*/ 98473 w 103162"/>
                        <a:gd name="connsiteY1" fmla="*/ 211016 h 309490"/>
                        <a:gd name="connsiteX2" fmla="*/ 0 w 103162"/>
                        <a:gd name="connsiteY2" fmla="*/ 309490 h 309490"/>
                        <a:gd name="connsiteX3" fmla="*/ 0 w 103162"/>
                        <a:gd name="connsiteY3" fmla="*/ 309490 h 309490"/>
                      </a:gdLst>
                      <a:ahLst/>
                      <a:cxnLst>
                        <a:cxn ang="0">
                          <a:pos x="connsiteX0" y="connsiteY0"/>
                        </a:cxn>
                        <a:cxn ang="0">
                          <a:pos x="connsiteX1" y="connsiteY1"/>
                        </a:cxn>
                        <a:cxn ang="0">
                          <a:pos x="connsiteX2" y="connsiteY2"/>
                        </a:cxn>
                        <a:cxn ang="0">
                          <a:pos x="connsiteX3" y="connsiteY3"/>
                        </a:cxn>
                      </a:cxnLst>
                      <a:rect l="l" t="t" r="r" b="b"/>
                      <a:pathLst>
                        <a:path w="103162" h="309490">
                          <a:moveTo>
                            <a:pt x="28135" y="0"/>
                          </a:moveTo>
                          <a:cubicBezTo>
                            <a:pt x="65648" y="79717"/>
                            <a:pt x="103162" y="159434"/>
                            <a:pt x="98473" y="211016"/>
                          </a:cubicBezTo>
                          <a:cubicBezTo>
                            <a:pt x="93784" y="262598"/>
                            <a:pt x="0" y="309490"/>
                            <a:pt x="0" y="309490"/>
                          </a:cubicBezTo>
                          <a:lnTo>
                            <a:pt x="0" y="309490"/>
                          </a:lnTo>
                        </a:path>
                      </a:pathLst>
                    </a:custGeom>
                    <a:ln>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079" name="TextBox 52">
                      <a:extLst>
                        <a:ext uri="{FF2B5EF4-FFF2-40B4-BE49-F238E27FC236}">
                          <a16:creationId xmlns:a16="http://schemas.microsoft.com/office/drawing/2014/main" id="{4A85A132-303B-4767-A23B-FC03CAA1023B}"/>
                        </a:ext>
                      </a:extLst>
                    </p:cNvPr>
                    <p:cNvSpPr txBox="1">
                      <a:spLocks noChangeArrowheads="1"/>
                    </p:cNvSpPr>
                    <p:nvPr/>
                  </p:nvSpPr>
                  <p:spPr bwMode="auto">
                    <a:xfrm>
                      <a:off x="4800600" y="20574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M</a:t>
                      </a:r>
                    </a:p>
                  </p:txBody>
                </p:sp>
              </p:grpSp>
              <p:cxnSp>
                <p:nvCxnSpPr>
                  <p:cNvPr id="43" name="Straight Connector 42">
                    <a:extLst>
                      <a:ext uri="{FF2B5EF4-FFF2-40B4-BE49-F238E27FC236}">
                        <a16:creationId xmlns:a16="http://schemas.microsoft.com/office/drawing/2014/main" id="{70A929CB-D4B6-425E-8DF7-EABF238AA4C0}"/>
                      </a:ext>
                    </a:extLst>
                  </p:cNvPr>
                  <p:cNvCxnSpPr/>
                  <p:nvPr/>
                </p:nvCxnSpPr>
                <p:spPr>
                  <a:xfrm>
                    <a:off x="2590737" y="3657759"/>
                    <a:ext cx="2892085" cy="1586"/>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071" name="TextBox 43">
                    <a:extLst>
                      <a:ext uri="{FF2B5EF4-FFF2-40B4-BE49-F238E27FC236}">
                        <a16:creationId xmlns:a16="http://schemas.microsoft.com/office/drawing/2014/main" id="{65D46DE8-9325-42D0-AEF2-E7D4419B749E}"/>
                      </a:ext>
                    </a:extLst>
                  </p:cNvPr>
                  <p:cNvSpPr txBox="1">
                    <a:spLocks noChangeArrowheads="1"/>
                  </p:cNvSpPr>
                  <p:nvPr/>
                </p:nvSpPr>
                <p:spPr bwMode="auto">
                  <a:xfrm>
                    <a:off x="3657600" y="35814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L</a:t>
                    </a:r>
                  </a:p>
                </p:txBody>
              </p:sp>
            </p:grpSp>
            <p:sp>
              <p:nvSpPr>
                <p:cNvPr id="2067" name="TextBox 39">
                  <a:extLst>
                    <a:ext uri="{FF2B5EF4-FFF2-40B4-BE49-F238E27FC236}">
                      <a16:creationId xmlns:a16="http://schemas.microsoft.com/office/drawing/2014/main" id="{DBC47E51-CDEE-4F19-8F72-E4C4C13C1720}"/>
                    </a:ext>
                  </a:extLst>
                </p:cNvPr>
                <p:cNvSpPr txBox="1">
                  <a:spLocks noChangeArrowheads="1"/>
                </p:cNvSpPr>
                <p:nvPr/>
              </p:nvSpPr>
              <p:spPr bwMode="auto">
                <a:xfrm>
                  <a:off x="1066800" y="1475936"/>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A</a:t>
                  </a:r>
                </a:p>
              </p:txBody>
            </p:sp>
            <p:sp>
              <p:nvSpPr>
                <p:cNvPr id="2068" name="TextBox 40">
                  <a:extLst>
                    <a:ext uri="{FF2B5EF4-FFF2-40B4-BE49-F238E27FC236}">
                      <a16:creationId xmlns:a16="http://schemas.microsoft.com/office/drawing/2014/main" id="{EFCD38CF-6D81-4F99-BA56-9428C0E7F80D}"/>
                    </a:ext>
                  </a:extLst>
                </p:cNvPr>
                <p:cNvSpPr txBox="1">
                  <a:spLocks noChangeArrowheads="1"/>
                </p:cNvSpPr>
                <p:nvPr/>
              </p:nvSpPr>
              <p:spPr bwMode="auto">
                <a:xfrm>
                  <a:off x="3733800" y="1447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t>B</a:t>
                  </a:r>
                </a:p>
              </p:txBody>
            </p:sp>
          </p:grpSp>
          <p:sp>
            <p:nvSpPr>
              <p:cNvPr id="54" name="Arc 53">
                <a:extLst>
                  <a:ext uri="{FF2B5EF4-FFF2-40B4-BE49-F238E27FC236}">
                    <a16:creationId xmlns:a16="http://schemas.microsoft.com/office/drawing/2014/main" id="{668F3C8C-90FF-4663-B9B8-2F3ACAB3FD66}"/>
                  </a:ext>
                </a:extLst>
              </p:cNvPr>
              <p:cNvSpPr/>
              <p:nvPr/>
            </p:nvSpPr>
            <p:spPr>
              <a:xfrm rot="10532289">
                <a:off x="1272000" y="930148"/>
                <a:ext cx="533337" cy="641016"/>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sp>
            <p:nvSpPr>
              <p:cNvPr id="55" name="Arc 54">
                <a:extLst>
                  <a:ext uri="{FF2B5EF4-FFF2-40B4-BE49-F238E27FC236}">
                    <a16:creationId xmlns:a16="http://schemas.microsoft.com/office/drawing/2014/main" id="{8D48F75F-77DB-4637-86A1-E3D9DEE8B89B}"/>
                  </a:ext>
                </a:extLst>
              </p:cNvPr>
              <p:cNvSpPr/>
              <p:nvPr/>
            </p:nvSpPr>
            <p:spPr>
              <a:xfrm rot="218489">
                <a:off x="4057735" y="853987"/>
                <a:ext cx="533337" cy="641016"/>
              </a:xfrm>
              <a:prstGeom prst="arc">
                <a:avLst>
                  <a:gd name="adj1" fmla="val 15380159"/>
                  <a:gd name="adj2" fmla="val 6573748"/>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FF000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ppt_x"/>
                                          </p:val>
                                        </p:tav>
                                        <p:tav tm="100000">
                                          <p:val>
                                            <p:strVal val="#ppt_x"/>
                                          </p:val>
                                        </p:tav>
                                      </p:tavLst>
                                    </p:anim>
                                    <p:anim calcmode="lin" valueType="num">
                                      <p:cBhvr additive="base">
                                        <p:cTn id="4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ppt_x"/>
                                          </p:val>
                                        </p:tav>
                                        <p:tav tm="100000">
                                          <p:val>
                                            <p:strVal val="#ppt_x"/>
                                          </p:val>
                                        </p:tav>
                                      </p:tavLst>
                                    </p:anim>
                                    <p:anim calcmode="lin" valueType="num">
                                      <p:cBhvr additive="base">
                                        <p:cTn id="5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32" grpId="0"/>
      <p:bldP spid="33" grpId="0"/>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3220</TotalTime>
  <Words>4704</Words>
  <Application>Microsoft Office PowerPoint</Application>
  <PresentationFormat>On-screen Show (4:3)</PresentationFormat>
  <Paragraphs>1672</Paragraphs>
  <Slides>56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2" baseType="lpstr">
      <vt:lpstr>Calibri</vt:lpstr>
      <vt:lpstr>Arial</vt:lpstr>
      <vt:lpstr>Times New Roman</vt:lpstr>
      <vt:lpstr>Algerian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 no. 7</vt:lpstr>
      <vt:lpstr>PowerPoint Presentation</vt:lpstr>
      <vt:lpstr>PowerPoint Presentation</vt:lpstr>
      <vt:lpstr>PowerPoint Presentation</vt:lpstr>
      <vt:lpstr>Problem no. 8</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Moment Distribution Method</dc:title>
  <dc:creator>DR. MD. KAMRUZZAMAN</dc:creator>
  <cp:lastModifiedBy>Rashadul Islam</cp:lastModifiedBy>
  <cp:revision>307</cp:revision>
  <dcterms:created xsi:type="dcterms:W3CDTF">2006-08-16T00:00:00Z</dcterms:created>
  <dcterms:modified xsi:type="dcterms:W3CDTF">2023-03-11T15:31:32Z</dcterms:modified>
</cp:coreProperties>
</file>