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7" r:id="rId2"/>
    <p:sldId id="335" r:id="rId3"/>
    <p:sldId id="308" r:id="rId4"/>
    <p:sldId id="290" r:id="rId5"/>
    <p:sldId id="336" r:id="rId6"/>
    <p:sldId id="337" r:id="rId7"/>
    <p:sldId id="338" r:id="rId8"/>
    <p:sldId id="339" r:id="rId9"/>
    <p:sldId id="340" r:id="rId10"/>
    <p:sldId id="341" r:id="rId11"/>
    <p:sldId id="312" r:id="rId12"/>
    <p:sldId id="342" r:id="rId13"/>
    <p:sldId id="313" r:id="rId14"/>
    <p:sldId id="311" r:id="rId15"/>
    <p:sldId id="314" r:id="rId16"/>
    <p:sldId id="343" r:id="rId17"/>
    <p:sldId id="344" r:id="rId18"/>
    <p:sldId id="345" r:id="rId19"/>
    <p:sldId id="346" r:id="rId20"/>
    <p:sldId id="325" r:id="rId21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996600"/>
    <a:srgbClr val="000542"/>
    <a:srgbClr val="054200"/>
    <a:srgbClr val="004209"/>
    <a:srgbClr val="422400"/>
    <a:srgbClr val="420000"/>
    <a:srgbClr val="423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46" autoAdjust="0"/>
    <p:restoredTop sz="90763" autoAdjust="0"/>
  </p:normalViewPr>
  <p:slideViewPr>
    <p:cSldViewPr>
      <p:cViewPr varScale="1">
        <p:scale>
          <a:sx n="67" d="100"/>
          <a:sy n="67" d="100"/>
        </p:scale>
        <p:origin x="-16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4F0EC5-5926-4637-84CA-8E59134E2E4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9609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66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663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663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1DCFE-33F1-4456-A896-9624C6DEC43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997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DCFE-33F1-4456-A896-9624C6DEC43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6607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DCFE-33F1-4456-A896-9624C6DEC43A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9D9-FBF4-4CBF-8950-AE585B55392D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2F7AF-87A2-4D14-9D1E-143792273289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74320">
              <a:buFontTx/>
              <a:buBlip>
                <a:blip r:embed="rId2"/>
              </a:buBlip>
              <a:defRPr/>
            </a:lvl1pPr>
            <a:lvl2pPr marL="576263" indent="-274320">
              <a:buFontTx/>
              <a:buBlip>
                <a:blip r:embed="rId2"/>
              </a:buBlip>
              <a:defRPr/>
            </a:lvl2pPr>
            <a:lvl3pPr marL="855663" indent="-228600">
              <a:buFontTx/>
              <a:buBlip>
                <a:blip r:embed="rId2"/>
              </a:buBlip>
              <a:defRPr/>
            </a:lvl3pPr>
            <a:lvl4pPr marL="1143000" indent="-228600">
              <a:buFontTx/>
              <a:buBlip>
                <a:blip r:embed="rId2"/>
              </a:buBlip>
              <a:defRPr/>
            </a:lvl4pPr>
            <a:lvl5pPr marL="146304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36B38-11A9-4BED-9110-00B876074AC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A87B-2A82-4CC9-BBD8-83255A37762E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44D7-777B-4CC3-8A7A-701090F10E4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66D-5443-44DE-AD3D-6B73E2E6089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D43F-F4A0-4863-9FEF-519370D2E4E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9692-F179-4A98-99C8-98235B26175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0DC0-C6A8-49A0-80DC-06356A841BC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B67C-7932-43E9-9C2E-78E1334BB88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31C596-FAC2-45E0-B1DE-EF3360D58D1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Tx/>
        <a:buBlip>
          <a:blip r:embed="rId13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2400" b="1" dirty="0">
                <a:solidFill>
                  <a:srgbClr val="C00000"/>
                </a:solidFill>
              </a:rPr>
              <a:t>Course Co-ordinator: </a:t>
            </a:r>
          </a:p>
          <a:p>
            <a:pPr>
              <a:buNone/>
            </a:pPr>
            <a:r>
              <a:rPr lang="en-AU" sz="2400" b="1" dirty="0">
                <a:solidFill>
                  <a:srgbClr val="C00000"/>
                </a:solidFill>
              </a:rPr>
              <a:t>Dr. Anupam Chowdhury</a:t>
            </a:r>
          </a:p>
          <a:p>
            <a:pPr>
              <a:buNone/>
            </a:pPr>
            <a:r>
              <a:rPr lang="en-AU" b="1" dirty="0" smtClean="0">
                <a:solidFill>
                  <a:srgbClr val="C00000"/>
                </a:solidFill>
              </a:rPr>
              <a:t>Associate </a:t>
            </a:r>
            <a:r>
              <a:rPr lang="en-AU" b="1" dirty="0">
                <a:solidFill>
                  <a:srgbClr val="C00000"/>
                </a:solidFill>
              </a:rPr>
              <a:t>Professor</a:t>
            </a:r>
          </a:p>
          <a:p>
            <a:pPr>
              <a:buNone/>
            </a:pPr>
            <a:r>
              <a:rPr lang="en-AU" b="1" dirty="0">
                <a:solidFill>
                  <a:srgbClr val="C00000"/>
                </a:solidFill>
              </a:rPr>
              <a:t>Department of Civil Engineering</a:t>
            </a:r>
          </a:p>
          <a:p>
            <a:pPr>
              <a:buNone/>
            </a:pPr>
            <a:r>
              <a:rPr lang="en-AU" b="1" dirty="0" err="1">
                <a:solidFill>
                  <a:srgbClr val="C00000"/>
                </a:solidFill>
              </a:rPr>
              <a:t>Rajshahi</a:t>
            </a:r>
            <a:r>
              <a:rPr lang="en-AU" b="1" dirty="0">
                <a:solidFill>
                  <a:srgbClr val="C00000"/>
                </a:solidFill>
              </a:rPr>
              <a:t> University of Engineering &amp; Technology</a:t>
            </a:r>
          </a:p>
          <a:p>
            <a:pPr>
              <a:buNone/>
            </a:pPr>
            <a:r>
              <a:rPr lang="en-AU" sz="2400" b="1" dirty="0">
                <a:solidFill>
                  <a:srgbClr val="C00000"/>
                </a:solidFill>
              </a:rPr>
              <a:t>Email: anupam.19ce@gmail.com</a:t>
            </a:r>
          </a:p>
          <a:p>
            <a:pPr>
              <a:buBlip>
                <a:blip r:embed="rId3"/>
              </a:buBlip>
            </a:pPr>
            <a:endParaRPr lang="en-AU" sz="24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1122" cy="1252728"/>
          </a:xfrm>
        </p:spPr>
        <p:txBody>
          <a:bodyPr>
            <a:normAutofit/>
          </a:bodyPr>
          <a:lstStyle/>
          <a:p>
            <a:r>
              <a:rPr lang="en-AU" sz="3600" dirty="0"/>
              <a:t>Environmental Engineering </a:t>
            </a:r>
            <a:r>
              <a:rPr lang="en-AU" sz="3600" dirty="0" smtClean="0"/>
              <a:t>Sessional- </a:t>
            </a:r>
            <a:r>
              <a:rPr lang="en-AU" sz="3600" dirty="0"/>
              <a:t>II</a:t>
            </a:r>
            <a:br>
              <a:rPr lang="en-AU" sz="3600" dirty="0"/>
            </a:br>
            <a:r>
              <a:rPr lang="en-AU" sz="3600" dirty="0"/>
              <a:t>CE </a:t>
            </a:r>
            <a:r>
              <a:rPr lang="en-AU" sz="3600" dirty="0" smtClean="0"/>
              <a:t>4142</a:t>
            </a:r>
            <a:endParaRPr lang="en-AU" sz="3600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72" y="1714488"/>
            <a:ext cx="6643766" cy="857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Looped distribution network</a:t>
            </a:r>
          </a:p>
          <a:p>
            <a:pPr>
              <a:lnSpc>
                <a:spcPct val="150000"/>
              </a:lnSpc>
              <a:buNone/>
            </a:pP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Distribution of WSS Network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00034" y="578645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Suitable for well-planned developed areas with a definite pattern of road network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500306"/>
            <a:ext cx="6072231" cy="3376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72" y="2071678"/>
            <a:ext cx="8072494" cy="642942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800" b="1" dirty="0" smtClean="0">
                <a:solidFill>
                  <a:srgbClr val="FF0000"/>
                </a:solidFill>
              </a:rPr>
              <a:t>Peak factor: </a:t>
            </a:r>
            <a:r>
              <a:rPr lang="en-AU" dirty="0" smtClean="0">
                <a:solidFill>
                  <a:schemeClr val="tx1"/>
                </a:solidFill>
              </a:rPr>
              <a:t>Daily peak factor varies from 1.3-1.5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WSS Design Consideration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57158" y="2857496"/>
            <a:ext cx="850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rgbClr val="FF0000"/>
                </a:solidFill>
              </a:rPr>
              <a:t>Water </a:t>
            </a:r>
            <a:r>
              <a:rPr lang="en-AU" sz="2800" b="1" dirty="0" smtClean="0">
                <a:solidFill>
                  <a:srgbClr val="FF0000"/>
                </a:solidFill>
                <a:latin typeface="+mn-lt"/>
              </a:rPr>
              <a:t>consumption</a:t>
            </a:r>
            <a:r>
              <a:rPr lang="en-AU" sz="2800" b="1" dirty="0" smtClean="0">
                <a:solidFill>
                  <a:srgbClr val="FF0000"/>
                </a:solidFill>
              </a:rPr>
              <a:t> per capita per day in Bangladesh: </a:t>
            </a:r>
            <a:endParaRPr lang="en-AU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3786190"/>
          <a:ext cx="750099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2500330"/>
                <a:gridCol w="25003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Areas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Water consumption (</a:t>
                      </a:r>
                      <a:r>
                        <a:rPr lang="en-AU" sz="2000" dirty="0" err="1" smtClean="0"/>
                        <a:t>lpcd</a:t>
                      </a:r>
                      <a:r>
                        <a:rPr lang="en-AU" sz="2000" dirty="0" smtClean="0"/>
                        <a:t>)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Peak factor, k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Rural areas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50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3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 smtClean="0"/>
                        <a:t>Upazila</a:t>
                      </a:r>
                      <a:r>
                        <a:rPr lang="en-AU" sz="2000" dirty="0" smtClean="0"/>
                        <a:t> towns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100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2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err="1" smtClean="0"/>
                        <a:t>Zilla</a:t>
                      </a:r>
                      <a:r>
                        <a:rPr lang="en-AU" sz="2000" dirty="0" smtClean="0"/>
                        <a:t> towns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120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2</a:t>
                      </a:r>
                      <a:endParaRPr lang="en-A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City corporations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180</a:t>
                      </a:r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000" dirty="0" smtClean="0"/>
                        <a:t>1.5</a:t>
                      </a:r>
                      <a:endParaRPr lang="en-A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928802"/>
            <a:ext cx="8072494" cy="164307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800" b="1" dirty="0" smtClean="0">
                <a:solidFill>
                  <a:srgbClr val="FF0000"/>
                </a:solidFill>
              </a:rPr>
              <a:t>Design flow: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800" b="1" dirty="0" smtClean="0">
                <a:solidFill>
                  <a:srgbClr val="FF0000"/>
                </a:solidFill>
              </a:rPr>
              <a:t>Q = f q P</a:t>
            </a:r>
            <a:r>
              <a:rPr lang="en-AU" sz="2800" b="1" baseline="-25000" dirty="0" smtClean="0">
                <a:solidFill>
                  <a:srgbClr val="FF0000"/>
                </a:solidFill>
              </a:rPr>
              <a:t>f</a:t>
            </a:r>
            <a:r>
              <a:rPr lang="en-AU" sz="2800" b="1" dirty="0" smtClean="0">
                <a:solidFill>
                  <a:srgbClr val="FF0000"/>
                </a:solidFill>
              </a:rPr>
              <a:t> / (1-0.01 w)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WSS Design Consideration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00034" y="3071810"/>
            <a:ext cx="8501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b="1" dirty="0" smtClean="0">
                <a:solidFill>
                  <a:srgbClr val="FF0000"/>
                </a:solidFill>
              </a:rPr>
              <a:t>Here,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Q = peak design flow per day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P</a:t>
            </a:r>
            <a:r>
              <a:rPr lang="en-AU" sz="1800" b="1" baseline="-25000" dirty="0" smtClean="0">
                <a:solidFill>
                  <a:srgbClr val="FF0000"/>
                </a:solidFill>
              </a:rPr>
              <a:t>f</a:t>
            </a:r>
            <a:r>
              <a:rPr lang="en-AU" sz="1800" b="1" dirty="0" smtClean="0">
                <a:solidFill>
                  <a:srgbClr val="FF0000"/>
                </a:solidFill>
              </a:rPr>
              <a:t> = design population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f = peak factor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q = average water consumption per capita per day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W = loss and wastage of water in percent</a:t>
            </a:r>
            <a:endParaRPr lang="en-AU" sz="1800" dirty="0"/>
          </a:p>
        </p:txBody>
      </p:sp>
      <p:sp>
        <p:nvSpPr>
          <p:cNvPr id="6" name="Rectangle 5"/>
          <p:cNvSpPr/>
          <p:nvPr/>
        </p:nvSpPr>
        <p:spPr>
          <a:xfrm>
            <a:off x="571472" y="492919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Future design population: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</a:rPr>
              <a:t> =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 (1 + r)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n</a:t>
            </a:r>
            <a:endParaRPr lang="en-AU" sz="20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6000768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Here, </a:t>
            </a:r>
            <a:r>
              <a:rPr lang="en-US" sz="1600" b="1" dirty="0" smtClean="0">
                <a:solidFill>
                  <a:srgbClr val="FF0000"/>
                </a:solidFill>
              </a:rPr>
              <a:t>P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p</a:t>
            </a:r>
            <a:r>
              <a:rPr lang="en-AU" sz="1600" b="1" dirty="0" smtClean="0">
                <a:solidFill>
                  <a:srgbClr val="FF0000"/>
                </a:solidFill>
              </a:rPr>
              <a:t> = present population, n = design periods, r = annual growth rate of population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WSS Design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57158" y="1928802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Hazen Williams Equation: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Q = 3.7 x 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-6</a:t>
            </a:r>
            <a:r>
              <a:rPr lang="en-US" sz="2000" b="1" dirty="0" smtClean="0">
                <a:solidFill>
                  <a:srgbClr val="FF0000"/>
                </a:solidFill>
              </a:rPr>
              <a:t> C D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2.63</a:t>
            </a:r>
            <a:r>
              <a:rPr lang="en-US" sz="2000" b="1" dirty="0" smtClean="0">
                <a:solidFill>
                  <a:srgbClr val="FF0000"/>
                </a:solidFill>
              </a:rPr>
              <a:t> (H/L)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0.54</a:t>
            </a:r>
            <a:endParaRPr lang="en-AU" sz="20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92893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b="1" dirty="0" smtClean="0">
                <a:solidFill>
                  <a:srgbClr val="FF0000"/>
                </a:solidFill>
              </a:rPr>
              <a:t>Here,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Q = flows, </a:t>
            </a:r>
            <a:r>
              <a:rPr lang="en-AU" sz="1800" b="1" dirty="0" err="1" smtClean="0">
                <a:solidFill>
                  <a:srgbClr val="FF0000"/>
                </a:solidFill>
              </a:rPr>
              <a:t>lps</a:t>
            </a:r>
            <a:endParaRPr lang="en-AU" sz="1800" b="1" dirty="0" smtClean="0">
              <a:solidFill>
                <a:srgbClr val="FF0000"/>
              </a:solidFill>
            </a:endParaRPr>
          </a:p>
          <a:p>
            <a:r>
              <a:rPr lang="en-AU" sz="1800" b="1" dirty="0" smtClean="0">
                <a:solidFill>
                  <a:srgbClr val="FF0000"/>
                </a:solidFill>
              </a:rPr>
              <a:t>C = roughness coefficient (ranges from 100 – 140)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D = diameter of pipe, mm 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H = head loss, m</a:t>
            </a:r>
          </a:p>
          <a:p>
            <a:r>
              <a:rPr lang="en-AU" sz="1800" b="1" dirty="0" smtClean="0">
                <a:solidFill>
                  <a:srgbClr val="FF0000"/>
                </a:solidFill>
              </a:rPr>
              <a:t>L = length of pipe, m</a:t>
            </a:r>
            <a:endParaRPr lang="en-AU" sz="1800" dirty="0"/>
          </a:p>
        </p:txBody>
      </p:sp>
      <p:sp>
        <p:nvSpPr>
          <p:cNvPr id="7" name="Rectangle 6"/>
          <p:cNvSpPr/>
          <p:nvPr/>
        </p:nvSpPr>
        <p:spPr>
          <a:xfrm>
            <a:off x="1500166" y="500063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00B050"/>
                </a:solidFill>
              </a:rPr>
              <a:t>For C = 130,   H/L = 1.39 x 10</a:t>
            </a:r>
            <a:r>
              <a:rPr lang="en-AU" sz="2000" b="1" baseline="30000" dirty="0" smtClean="0">
                <a:solidFill>
                  <a:srgbClr val="00B050"/>
                </a:solidFill>
              </a:rPr>
              <a:t>6</a:t>
            </a:r>
            <a:r>
              <a:rPr lang="en-AU" sz="2000" b="1" dirty="0" smtClean="0">
                <a:solidFill>
                  <a:srgbClr val="00B050"/>
                </a:solidFill>
              </a:rPr>
              <a:t> Q</a:t>
            </a:r>
            <a:r>
              <a:rPr lang="en-AU" sz="2000" b="1" baseline="30000" dirty="0" smtClean="0">
                <a:solidFill>
                  <a:srgbClr val="00B050"/>
                </a:solidFill>
              </a:rPr>
              <a:t>1.85</a:t>
            </a:r>
            <a:r>
              <a:rPr lang="en-AU" sz="2000" b="1" dirty="0" smtClean="0">
                <a:solidFill>
                  <a:srgbClr val="00B050"/>
                </a:solidFill>
              </a:rPr>
              <a:t> / D</a:t>
            </a:r>
            <a:r>
              <a:rPr lang="en-AU" sz="2000" b="1" baseline="30000" dirty="0" smtClean="0">
                <a:solidFill>
                  <a:srgbClr val="00B050"/>
                </a:solidFill>
              </a:rPr>
              <a:t>4.87</a:t>
            </a:r>
            <a:endParaRPr lang="en-AU" sz="2000" baseline="300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5500702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solidFill>
                  <a:srgbClr val="00B050"/>
                </a:solidFill>
              </a:rPr>
              <a:t>For C = 120,   H/L = 1.59 x 10</a:t>
            </a:r>
            <a:r>
              <a:rPr lang="en-AU" sz="2000" b="1" baseline="30000" dirty="0" smtClean="0">
                <a:solidFill>
                  <a:srgbClr val="00B050"/>
                </a:solidFill>
              </a:rPr>
              <a:t>6</a:t>
            </a:r>
            <a:r>
              <a:rPr lang="en-AU" sz="2000" b="1" dirty="0" smtClean="0">
                <a:solidFill>
                  <a:srgbClr val="00B050"/>
                </a:solidFill>
              </a:rPr>
              <a:t> Q</a:t>
            </a:r>
            <a:r>
              <a:rPr lang="en-AU" sz="2000" b="1" baseline="30000" dirty="0" smtClean="0">
                <a:solidFill>
                  <a:srgbClr val="00B050"/>
                </a:solidFill>
              </a:rPr>
              <a:t>1.85</a:t>
            </a:r>
            <a:r>
              <a:rPr lang="en-AU" sz="2000" b="1" dirty="0" smtClean="0">
                <a:solidFill>
                  <a:srgbClr val="00B050"/>
                </a:solidFill>
              </a:rPr>
              <a:t> / D</a:t>
            </a:r>
            <a:r>
              <a:rPr lang="en-AU" sz="2000" b="1" baseline="30000" dirty="0" smtClean="0">
                <a:solidFill>
                  <a:srgbClr val="00B050"/>
                </a:solidFill>
              </a:rPr>
              <a:t>4.87</a:t>
            </a:r>
            <a:endParaRPr lang="en-AU" sz="2000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Branched Network System Design</a:t>
            </a:r>
            <a:endParaRPr lang="en-AU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28596" y="1357298"/>
            <a:ext cx="8358278" cy="521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Procedure:</a:t>
            </a:r>
            <a:endParaRPr kumimoji="0" lang="en-AU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b="1" dirty="0" smtClean="0">
                <a:latin typeface="+mj-lt"/>
                <a:ea typeface="+mj-ea"/>
                <a:cs typeface="+mj-cs"/>
              </a:rPr>
              <a:t>1. Collect/prepare a map of the area to be served with roads, streets and other features. Then make a layout of mains, sub-mains and branches including location of valves and other appurtenances.</a:t>
            </a:r>
            <a:endParaRPr lang="en-AU" sz="2000" b="1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2. Estimate the peak flow at different points. Peak flow = average daily flow x peak factor</a:t>
            </a:r>
            <a:endParaRPr kumimoji="0" lang="en-AU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b="1" dirty="0" smtClean="0">
                <a:latin typeface="+mj-lt"/>
                <a:ea typeface="+mj-ea"/>
                <a:cs typeface="+mj-cs"/>
              </a:rPr>
              <a:t>3. Assume pipe sizes of all the pipes in the network. Assume velocity to be around 1 m/s.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b="1" dirty="0" smtClean="0">
                <a:latin typeface="+mj-lt"/>
                <a:ea typeface="+mj-ea"/>
                <a:cs typeface="+mj-cs"/>
              </a:rPr>
              <a:t>4. Calculate frictional head loss per unit length of pipe using Hazen William’s equation and then multiply by the pipe length to find the total head loss.</a:t>
            </a: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b="1" dirty="0" smtClean="0">
                <a:latin typeface="+mj-lt"/>
                <a:ea typeface="+mj-ea"/>
                <a:cs typeface="+mj-cs"/>
              </a:rPr>
              <a:t>5. Determine the terminal pressure head taking the change in the elevation of the pipe into account.</a:t>
            </a:r>
            <a:endParaRPr lang="en-AU" sz="2000" b="1" dirty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AU" sz="2000" b="1" dirty="0" smtClean="0">
                <a:latin typeface="+mj-lt"/>
                <a:ea typeface="+mj-ea"/>
                <a:cs typeface="+mj-cs"/>
              </a:rPr>
              <a:t>6. In case of a difference between the computed terminal pressure and the permissible pressure head, revise the pipe size.</a:t>
            </a:r>
            <a:endParaRPr kumimoji="0" lang="en-AU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2910" y="1643050"/>
            <a:ext cx="3214710" cy="50006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AU" b="1" dirty="0" smtClean="0">
                <a:solidFill>
                  <a:srgbClr val="C00000"/>
                </a:solidFill>
              </a:rPr>
              <a:t>Pipe Sizes:</a:t>
            </a:r>
            <a:endParaRPr lang="en-AU" b="1" dirty="0">
              <a:solidFill>
                <a:srgbClr val="C00000"/>
              </a:solidFill>
            </a:endParaRPr>
          </a:p>
          <a:p>
            <a:pPr algn="just"/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Branched Network System Design</a:t>
            </a:r>
            <a:endParaRPr lang="en-AU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28662" y="2571744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Supply 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Pipe </a:t>
                      </a:r>
                      <a:r>
                        <a:rPr lang="en-US" dirty="0" err="1" smtClean="0"/>
                        <a:t>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mm – 150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Sub-main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mm – 75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Branch 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mm – 50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2910" y="1571612"/>
            <a:ext cx="8072494" cy="485778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AU" sz="7200" b="1" dirty="0" smtClean="0">
                <a:solidFill>
                  <a:srgbClr val="C00000"/>
                </a:solidFill>
              </a:rPr>
              <a:t>Design Specifications: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Design velocity = 1 m/s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Required pressure head = 18 m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Supply pressure head = 25 m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Annual growth rate = 3%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Roughness coefficient = 120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Average daily flow = 130+last two digit of Roll No. (</a:t>
            </a:r>
            <a:r>
              <a:rPr lang="en-AU" sz="7200" b="1" dirty="0" err="1" smtClean="0">
                <a:solidFill>
                  <a:srgbClr val="C00000"/>
                </a:solidFill>
              </a:rPr>
              <a:t>lpcd</a:t>
            </a:r>
            <a:r>
              <a:rPr lang="en-AU" sz="7200" b="1" dirty="0" smtClean="0">
                <a:solidFill>
                  <a:srgbClr val="C00000"/>
                </a:solidFill>
              </a:rPr>
              <a:t>)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Design period = 25 years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Peak factor = 1.5</a:t>
            </a:r>
          </a:p>
          <a:p>
            <a:pPr algn="just">
              <a:lnSpc>
                <a:spcPct val="170000"/>
              </a:lnSpc>
              <a:buFont typeface="Arial" pitchFamily="34" charset="0"/>
              <a:buChar char="•"/>
            </a:pPr>
            <a:r>
              <a:rPr lang="en-AU" sz="7200" b="1" dirty="0" smtClean="0">
                <a:solidFill>
                  <a:srgbClr val="C00000"/>
                </a:solidFill>
              </a:rPr>
              <a:t>Assume, no wastage of water</a:t>
            </a:r>
          </a:p>
          <a:p>
            <a:pPr algn="just">
              <a:buNone/>
            </a:pPr>
            <a:endParaRPr lang="en-AU" b="1" dirty="0">
              <a:solidFill>
                <a:srgbClr val="C00000"/>
              </a:solidFill>
            </a:endParaRPr>
          </a:p>
          <a:p>
            <a:pPr algn="just"/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90342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Branched Network System Design</a:t>
            </a:r>
            <a:endParaRPr lang="en-AU" b="1" dirty="0"/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714488"/>
            <a:ext cx="7429552" cy="10001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Branched distribution network</a:t>
            </a:r>
          </a:p>
          <a:p>
            <a:pPr>
              <a:lnSpc>
                <a:spcPct val="150000"/>
              </a:lnSpc>
              <a:buNone/>
            </a:pP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Branch Network Design</a:t>
            </a:r>
            <a:endParaRPr lang="en-AU" dirty="0"/>
          </a:p>
        </p:txBody>
      </p:sp>
      <p:pic>
        <p:nvPicPr>
          <p:cNvPr id="4099" name="Picture 3" descr="C:\Users\User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71517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28736"/>
            <a:ext cx="8072494" cy="7143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AU" b="1" dirty="0" smtClean="0">
                <a:solidFill>
                  <a:schemeClr val="tx1"/>
                </a:solidFill>
              </a:rPr>
              <a:t>Design Calculation: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endParaRPr lang="en-AU" b="1" dirty="0" smtClean="0">
              <a:solidFill>
                <a:schemeClr val="tx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252728"/>
          </a:xfrm>
        </p:spPr>
        <p:txBody>
          <a:bodyPr>
            <a:normAutofit/>
          </a:bodyPr>
          <a:lstStyle/>
          <a:p>
            <a:r>
              <a:rPr lang="en-AU" b="1" dirty="0" smtClean="0"/>
              <a:t>Branched Network System Design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19" y="2214554"/>
          <a:ext cx="8644003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1"/>
                <a:gridCol w="975423"/>
                <a:gridCol w="909895"/>
                <a:gridCol w="714917"/>
                <a:gridCol w="552435"/>
                <a:gridCol w="617429"/>
                <a:gridCol w="584933"/>
                <a:gridCol w="584933"/>
                <a:gridCol w="1169863"/>
                <a:gridCol w="909897"/>
                <a:gridCol w="90989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</a:t>
                      </a:r>
                      <a:r>
                        <a:rPr lang="en-US" baseline="-25000" dirty="0" smtClean="0"/>
                        <a:t>T </a:t>
                      </a:r>
                      <a:r>
                        <a:rPr lang="en-US" baseline="0" dirty="0" smtClean="0"/>
                        <a:t>=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Check, P</a:t>
                      </a:r>
                      <a:r>
                        <a:rPr lang="en-US" baseline="-25000" dirty="0" smtClean="0"/>
                        <a:t>T </a:t>
                      </a:r>
                      <a:r>
                        <a:rPr lang="en-US" baseline="0" dirty="0" smtClean="0"/>
                        <a:t> &gt;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Remarks</a:t>
                      </a: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0395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Report Submission Deadline</a:t>
            </a:r>
            <a:endParaRPr lang="en-AU" b="1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00034" y="235743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en-AU" sz="6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A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Cycle</a:t>
            </a:r>
            <a:endParaRPr kumimoji="0" lang="en-A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44" y="338328"/>
            <a:ext cx="8543956" cy="12527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Design of Water Supply System (WSS)</a:t>
            </a:r>
            <a:endParaRPr lang="en-AU" dirty="0"/>
          </a:p>
        </p:txBody>
      </p:sp>
      <p:pic>
        <p:nvPicPr>
          <p:cNvPr id="1026" name="Picture 2" descr="C:\Users\n9030255\Documents\RUET Officials\Courses\CE4142_2018\Water-Supply-System-of-Highlake-c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14393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969326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/>
              <a:t>Any Question?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71472" y="307181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="" xmlns:p14="http://schemas.microsoft.com/office/powerpoint/2010/main" val="100646738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143116"/>
            <a:ext cx="8358246" cy="3450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2800" dirty="0"/>
              <a:t>To </a:t>
            </a:r>
            <a:r>
              <a:rPr lang="en-AU" sz="2800" dirty="0" smtClean="0"/>
              <a:t>make water available in close proximity to the consumers</a:t>
            </a:r>
            <a:endParaRPr lang="en-AU" sz="2800" dirty="0"/>
          </a:p>
          <a:p>
            <a:pPr>
              <a:lnSpc>
                <a:spcPct val="150000"/>
              </a:lnSpc>
            </a:pPr>
            <a:r>
              <a:rPr lang="en-AU" sz="2800" dirty="0"/>
              <a:t>To </a:t>
            </a:r>
            <a:r>
              <a:rPr lang="en-AU" sz="2800" dirty="0" smtClean="0"/>
              <a:t>supply water in adequate quantities according to the demand of the consumers</a:t>
            </a:r>
            <a:endParaRPr lang="en-AU" sz="2800" dirty="0"/>
          </a:p>
          <a:p>
            <a:pPr>
              <a:lnSpc>
                <a:spcPct val="150000"/>
              </a:lnSpc>
            </a:pPr>
            <a:r>
              <a:rPr lang="en-AU" sz="2800" dirty="0"/>
              <a:t> To </a:t>
            </a:r>
            <a:r>
              <a:rPr lang="en-AU" sz="2800" dirty="0" smtClean="0"/>
              <a:t>supply water with adequate pressure</a:t>
            </a:r>
          </a:p>
          <a:p>
            <a:pPr>
              <a:lnSpc>
                <a:spcPct val="150000"/>
              </a:lnSpc>
            </a:pPr>
            <a:r>
              <a:rPr lang="en-AU" sz="2800" dirty="0" smtClean="0"/>
              <a:t>To regulate water supply as per requirement</a:t>
            </a: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Purposes of Water Supply System Design 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8969326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5852" y="2500306"/>
            <a:ext cx="6643766" cy="2286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Gravity flow system</a:t>
            </a:r>
            <a:endParaRPr lang="en-AU" sz="3200" dirty="0"/>
          </a:p>
          <a:p>
            <a:pPr>
              <a:lnSpc>
                <a:spcPct val="150000"/>
              </a:lnSpc>
            </a:pPr>
            <a:r>
              <a:rPr lang="en-AU" sz="3200" dirty="0" smtClean="0"/>
              <a:t>System with direct pumping</a:t>
            </a:r>
            <a:endParaRPr lang="en-AU" sz="3200" dirty="0"/>
          </a:p>
          <a:p>
            <a:pPr>
              <a:lnSpc>
                <a:spcPct val="150000"/>
              </a:lnSpc>
            </a:pPr>
            <a:r>
              <a:rPr lang="en-AU" sz="3200" dirty="0" smtClean="0"/>
              <a:t>System with pumping and storage</a:t>
            </a: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Classification of WSS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2214554"/>
            <a:ext cx="7286708" cy="928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Gravity flow system</a:t>
            </a: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Classification of WSS</a:t>
            </a:r>
            <a:endParaRPr lang="en-AU" dirty="0"/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5286412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1857364"/>
            <a:ext cx="6643766" cy="10001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System with direct pumping</a:t>
            </a: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Classification of WSS</a:t>
            </a:r>
            <a:endParaRPr lang="en-AU" dirty="0"/>
          </a:p>
        </p:txBody>
      </p:sp>
      <p:pic>
        <p:nvPicPr>
          <p:cNvPr id="2050" name="Picture 2" descr="C:\Users\User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786058"/>
            <a:ext cx="6735763" cy="3790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5786" y="1928802"/>
            <a:ext cx="6643766" cy="9286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System with pumping and storage</a:t>
            </a: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Classification of WSS</a:t>
            </a:r>
            <a:endParaRPr lang="en-AU" dirty="0"/>
          </a:p>
        </p:txBody>
      </p:sp>
      <p:pic>
        <p:nvPicPr>
          <p:cNvPr id="3074" name="Picture 2" descr="C:\Users\User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7500990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24" y="2571744"/>
            <a:ext cx="6643766" cy="17859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Branched distribution network</a:t>
            </a:r>
          </a:p>
          <a:p>
            <a:pPr>
              <a:lnSpc>
                <a:spcPct val="150000"/>
              </a:lnSpc>
            </a:pPr>
            <a:r>
              <a:rPr lang="en-AU" sz="3200" dirty="0" smtClean="0"/>
              <a:t>Looped distribution network</a:t>
            </a:r>
          </a:p>
          <a:p>
            <a:pPr>
              <a:lnSpc>
                <a:spcPct val="150000"/>
              </a:lnSpc>
              <a:buNone/>
            </a:pP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Distribution of WSS Network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714488"/>
            <a:ext cx="7429552" cy="10001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sz="3200" dirty="0" smtClean="0"/>
              <a:t>Branched distribution network</a:t>
            </a:r>
          </a:p>
          <a:p>
            <a:pPr>
              <a:lnSpc>
                <a:spcPct val="150000"/>
              </a:lnSpc>
              <a:buNone/>
            </a:pPr>
            <a:endParaRPr lang="en-AU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Distribution of WSS Network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71472" y="5786454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Suitable for developing areas with an irregular pattern of road network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User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715172" cy="312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0395948"/>
      </p:ext>
    </p:extLst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drologyLectur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HydrologyLecture</Template>
  <TotalTime>2781</TotalTime>
  <Words>676</Words>
  <Application>Microsoft Office PowerPoint</Application>
  <PresentationFormat>On-screen Show (4:3)</PresentationFormat>
  <Paragraphs>137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HydrologyLecture</vt:lpstr>
      <vt:lpstr>Environmental Engineering Sessional- II CE 4142</vt:lpstr>
      <vt:lpstr>Design of Water Supply System (WSS)</vt:lpstr>
      <vt:lpstr>Purposes of Water Supply System Design </vt:lpstr>
      <vt:lpstr>Classification of WSS</vt:lpstr>
      <vt:lpstr>Classification of WSS</vt:lpstr>
      <vt:lpstr>Classification of WSS</vt:lpstr>
      <vt:lpstr>Classification of WSS</vt:lpstr>
      <vt:lpstr>Distribution of WSS Network</vt:lpstr>
      <vt:lpstr>Distribution of WSS Network</vt:lpstr>
      <vt:lpstr>Distribution of WSS Network</vt:lpstr>
      <vt:lpstr>WSS Design Consideration</vt:lpstr>
      <vt:lpstr>WSS Design Consideration</vt:lpstr>
      <vt:lpstr>WSS Design</vt:lpstr>
      <vt:lpstr>Branched Network System Design</vt:lpstr>
      <vt:lpstr>Branched Network System Design</vt:lpstr>
      <vt:lpstr>Branched Network System Design</vt:lpstr>
      <vt:lpstr>Branch Network Design</vt:lpstr>
      <vt:lpstr>Branched Network System Design</vt:lpstr>
      <vt:lpstr>Report Submission Deadline</vt:lpstr>
      <vt:lpstr>Any Question?</vt:lpstr>
    </vt:vector>
  </TitlesOfParts>
  <Manager>Copyright © 2003-2007</Manager>
  <LinksUpToDate>false</LinksUpToDate>
  <SharedDoc>false</SharedDoc>
  <HyperlinkBase>http://www.123ppt.com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>Construction</dc:subject>
  <dc:creator>Mark</dc:creator>
  <cp:keywords>PowerPoint Template</cp:keywords>
  <dc:description>The Construction Powerpoint Template is designed by the creative artists of 123PPT.com._x000d_
_x000d_
Use of this Template Design is allowed through accordance with the License Agreement supplied with this Template Design._x000d_
_x000d_
123PPT, and 123PPT.com are are the property of The Impossible Media Group AS and are used under license. _x000d_
_x000d_
All rights reserved © 2007.</dc:description>
  <cp:lastModifiedBy>Dr. Anupam Chowdhury</cp:lastModifiedBy>
  <cp:revision>218</cp:revision>
  <cp:lastPrinted>1601-01-01T00:00:00Z</cp:lastPrinted>
  <dcterms:created xsi:type="dcterms:W3CDTF">2011-02-26T01:12:58Z</dcterms:created>
  <dcterms:modified xsi:type="dcterms:W3CDTF">2023-03-04T06:17:03Z</dcterms:modified>
  <cp:category>Industry &amp; Transportation</cp:category>
</cp:coreProperties>
</file>