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7" r:id="rId9"/>
    <p:sldId id="265" r:id="rId10"/>
    <p:sldId id="268" r:id="rId11"/>
    <p:sldId id="266" r:id="rId12"/>
    <p:sldId id="272" r:id="rId13"/>
    <p:sldId id="271" r:id="rId14"/>
    <p:sldId id="270" r:id="rId15"/>
    <p:sldId id="269" r:id="rId16"/>
    <p:sldId id="274" r:id="rId17"/>
    <p:sldId id="273" r:id="rId18"/>
    <p:sldId id="275" r:id="rId19"/>
    <p:sldId id="276" r:id="rId20"/>
    <p:sldId id="278" r:id="rId21"/>
    <p:sldId id="277" r:id="rId22"/>
    <p:sldId id="279" r:id="rId23"/>
    <p:sldId id="280" r:id="rId24"/>
    <p:sldId id="281" r:id="rId25"/>
    <p:sldId id="283" r:id="rId26"/>
    <p:sldId id="282" r:id="rId27"/>
    <p:sldId id="284" r:id="rId28"/>
    <p:sldId id="285" r:id="rId29"/>
    <p:sldId id="286" r:id="rId30"/>
    <p:sldId id="287" r:id="rId31"/>
    <p:sldId id="288" r:id="rId32"/>
    <p:sldId id="289" r:id="rId33"/>
    <p:sldId id="290" r:id="rId34"/>
    <p:sldId id="291" r:id="rId35"/>
    <p:sldId id="292" r:id="rId36"/>
  </p:sldIdLst>
  <p:sldSz cx="9144000" cy="5715000" type="screen16x1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66" y="432"/>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2/23/2020</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1.xml"/><Relationship Id="rId4" Type="http://schemas.openxmlformats.org/officeDocument/2006/relationships/image" Target="../media/image17.tm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9500"/>
            <a:ext cx="7772400" cy="1225021"/>
          </a:xfrm>
          <a:solidFill>
            <a:schemeClr val="tx2">
              <a:lumMod val="20000"/>
              <a:lumOff val="80000"/>
            </a:schemeClr>
          </a:solidFill>
        </p:spPr>
        <p:txBody>
          <a:bodyPr>
            <a:normAutofit/>
          </a:bodyPr>
          <a:lstStyle/>
          <a:p>
            <a:r>
              <a:rPr lang="en-US" sz="7200" dirty="0"/>
              <a:t>PLASTERING</a:t>
            </a:r>
            <a:endParaRPr lang="ar-SA" sz="7200" dirty="0"/>
          </a:p>
        </p:txBody>
      </p:sp>
    </p:spTree>
    <p:extLst>
      <p:ext uri="{BB962C8B-B14F-4D97-AF65-F5344CB8AC3E}">
        <p14:creationId xmlns:p14="http://schemas.microsoft.com/office/powerpoint/2010/main" val="157363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LIME PLASTER</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26" y="1562100"/>
            <a:ext cx="7687748" cy="3524742"/>
          </a:xfrm>
          <a:prstGeom prst="rect">
            <a:avLst/>
          </a:prstGeom>
        </p:spPr>
      </p:pic>
    </p:spTree>
    <p:extLst>
      <p:ext uri="{BB962C8B-B14F-4D97-AF65-F5344CB8AC3E}">
        <p14:creationId xmlns:p14="http://schemas.microsoft.com/office/powerpoint/2010/main" val="50480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LIME PLASTER</a:t>
            </a:r>
          </a:p>
        </p:txBody>
      </p:sp>
      <p:sp>
        <p:nvSpPr>
          <p:cNvPr id="3" name="Rectangle 2"/>
          <p:cNvSpPr/>
          <p:nvPr/>
        </p:nvSpPr>
        <p:spPr>
          <a:xfrm>
            <a:off x="533400" y="1333500"/>
            <a:ext cx="8382000" cy="3693319"/>
          </a:xfrm>
          <a:prstGeom prst="rect">
            <a:avLst/>
          </a:prstGeom>
        </p:spPr>
        <p:txBody>
          <a:bodyPr wrap="square">
            <a:spAutoFit/>
          </a:bodyPr>
          <a:lstStyle/>
          <a:p>
            <a:r>
              <a:rPr lang="en-US" sz="2400" dirty="0"/>
              <a:t>▪ When lime is used as the binding materials, it is called lime plaster.</a:t>
            </a:r>
          </a:p>
          <a:p>
            <a:br>
              <a:rPr lang="en-US" sz="2400" dirty="0"/>
            </a:br>
            <a:r>
              <a:rPr lang="en-US" sz="2400" dirty="0"/>
              <a:t>▪ Lime plaster is type of plaster composed of </a:t>
            </a:r>
            <a:r>
              <a:rPr lang="en-US" sz="2400" dirty="0">
                <a:solidFill>
                  <a:srgbClr val="FF0000"/>
                </a:solidFill>
              </a:rPr>
              <a:t>hydrated lime, sand and water</a:t>
            </a:r>
            <a:r>
              <a:rPr lang="en-US" sz="2400" dirty="0"/>
              <a:t>.</a:t>
            </a:r>
          </a:p>
          <a:p>
            <a:br>
              <a:rPr lang="en-US" sz="2400" dirty="0"/>
            </a:br>
            <a:r>
              <a:rPr lang="en-US" sz="2400" dirty="0"/>
              <a:t>▪ Mortar for lime plaster is usually prepared by mixing sand and lime in equal proportions. Cement is small quantity added to the mixture to improve its strength.</a:t>
            </a:r>
            <a:br>
              <a:rPr lang="en-US" dirty="0"/>
            </a:br>
            <a:endParaRPr lang="ar-SA" dirty="0"/>
          </a:p>
        </p:txBody>
      </p:sp>
    </p:spTree>
    <p:extLst>
      <p:ext uri="{BB962C8B-B14F-4D97-AF65-F5344CB8AC3E}">
        <p14:creationId xmlns:p14="http://schemas.microsoft.com/office/powerpoint/2010/main" val="223436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CEMENT PLASTER</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85900"/>
            <a:ext cx="8002117" cy="3467584"/>
          </a:xfrm>
          <a:prstGeom prst="rect">
            <a:avLst/>
          </a:prstGeom>
        </p:spPr>
      </p:pic>
    </p:spTree>
    <p:extLst>
      <p:ext uri="{BB962C8B-B14F-4D97-AF65-F5344CB8AC3E}">
        <p14:creationId xmlns:p14="http://schemas.microsoft.com/office/powerpoint/2010/main" val="142590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CEMENT PLASTER</a:t>
            </a:r>
          </a:p>
        </p:txBody>
      </p:sp>
      <p:sp>
        <p:nvSpPr>
          <p:cNvPr id="3" name="Rectangle 2"/>
          <p:cNvSpPr/>
          <p:nvPr/>
        </p:nvSpPr>
        <p:spPr>
          <a:xfrm>
            <a:off x="381000" y="1181100"/>
            <a:ext cx="8382000" cy="3785652"/>
          </a:xfrm>
          <a:prstGeom prst="rect">
            <a:avLst/>
          </a:prstGeom>
        </p:spPr>
        <p:txBody>
          <a:bodyPr wrap="square">
            <a:spAutoFit/>
          </a:bodyPr>
          <a:lstStyle/>
          <a:p>
            <a:pPr marL="285750" indent="-285750">
              <a:buFont typeface="Arial" pitchFamily="34" charset="0"/>
              <a:buChar char="•"/>
            </a:pPr>
            <a:r>
              <a:rPr lang="en-US" sz="2400" dirty="0"/>
              <a:t>When cement is used as the binding materials, it is called cement plaster. It is especially suited for damp condition.</a:t>
            </a:r>
          </a:p>
          <a:p>
            <a:endParaRPr lang="en-US" sz="2400" dirty="0"/>
          </a:p>
          <a:p>
            <a:pPr marL="285750" indent="-285750">
              <a:buFont typeface="Arial" pitchFamily="34" charset="0"/>
              <a:buChar char="•"/>
            </a:pPr>
            <a:r>
              <a:rPr lang="en-US" sz="2400" dirty="0"/>
              <a:t>Cement plaster is usually applied in </a:t>
            </a:r>
            <a:r>
              <a:rPr lang="en-US" sz="2400" dirty="0">
                <a:solidFill>
                  <a:srgbClr val="FF0000"/>
                </a:solidFill>
              </a:rPr>
              <a:t>one coat</a:t>
            </a:r>
            <a:r>
              <a:rPr lang="en-US" sz="2400" dirty="0"/>
              <a:t>.</a:t>
            </a:r>
          </a:p>
          <a:p>
            <a:pPr marL="285750" indent="-285750">
              <a:buFont typeface="Arial" pitchFamily="34" charset="0"/>
              <a:buChar char="•"/>
            </a:pPr>
            <a:endParaRPr lang="en-US" sz="2400" dirty="0"/>
          </a:p>
          <a:p>
            <a:pPr marL="285750" indent="-285750">
              <a:buFont typeface="Arial" pitchFamily="34" charset="0"/>
              <a:buChar char="•"/>
            </a:pPr>
            <a:r>
              <a:rPr lang="en-US" sz="2400" dirty="0"/>
              <a:t>The </a:t>
            </a:r>
            <a:r>
              <a:rPr lang="en-US" sz="2400" dirty="0">
                <a:solidFill>
                  <a:srgbClr val="FF0000"/>
                </a:solidFill>
              </a:rPr>
              <a:t>thickness</a:t>
            </a:r>
            <a:r>
              <a:rPr lang="en-US" sz="2400" dirty="0"/>
              <a:t> of coat can be </a:t>
            </a:r>
            <a:r>
              <a:rPr lang="en-US" sz="2400" dirty="0">
                <a:solidFill>
                  <a:srgbClr val="FF0000"/>
                </a:solidFill>
              </a:rPr>
              <a:t>12mm, 15mm or 20mm</a:t>
            </a:r>
            <a:r>
              <a:rPr lang="en-US" sz="2400" dirty="0"/>
              <a:t> depending upon the site conditions and type of building. </a:t>
            </a:r>
          </a:p>
          <a:p>
            <a:pPr marL="285750" indent="-285750">
              <a:buFont typeface="Arial" pitchFamily="34" charset="0"/>
              <a:buChar char="•"/>
            </a:pPr>
            <a:endParaRPr lang="en-US" sz="2400" dirty="0"/>
          </a:p>
          <a:p>
            <a:pPr marL="285750" indent="-285750">
              <a:buFont typeface="Arial" pitchFamily="34" charset="0"/>
              <a:buChar char="•"/>
            </a:pPr>
            <a:r>
              <a:rPr lang="en-US" sz="2400" dirty="0"/>
              <a:t>When the thickness of plaster is more than 15mm. It is desired to apply plaster in two coats.</a:t>
            </a:r>
            <a:endParaRPr lang="ar-SA" sz="2400" dirty="0"/>
          </a:p>
        </p:txBody>
      </p:sp>
    </p:spTree>
    <p:extLst>
      <p:ext uri="{BB962C8B-B14F-4D97-AF65-F5344CB8AC3E}">
        <p14:creationId xmlns:p14="http://schemas.microsoft.com/office/powerpoint/2010/main" val="2936550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MUD PLASTER</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90700"/>
            <a:ext cx="5498298" cy="304800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790700"/>
            <a:ext cx="3352800" cy="3048000"/>
          </a:xfrm>
          <a:prstGeom prst="rect">
            <a:avLst/>
          </a:prstGeom>
        </p:spPr>
      </p:pic>
    </p:spTree>
    <p:extLst>
      <p:ext uri="{BB962C8B-B14F-4D97-AF65-F5344CB8AC3E}">
        <p14:creationId xmlns:p14="http://schemas.microsoft.com/office/powerpoint/2010/main" val="2873288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MUD PLASTER</a:t>
            </a:r>
          </a:p>
        </p:txBody>
      </p:sp>
      <p:sp>
        <p:nvSpPr>
          <p:cNvPr id="2" name="Rectangle 1"/>
          <p:cNvSpPr/>
          <p:nvPr/>
        </p:nvSpPr>
        <p:spPr>
          <a:xfrm>
            <a:off x="495300" y="1409700"/>
            <a:ext cx="8229600" cy="2677656"/>
          </a:xfrm>
          <a:prstGeom prst="rect">
            <a:avLst/>
          </a:prstGeom>
        </p:spPr>
        <p:txBody>
          <a:bodyPr wrap="square">
            <a:spAutoFit/>
          </a:bodyPr>
          <a:lstStyle/>
          <a:p>
            <a:pPr marL="285750" indent="-285750">
              <a:buFont typeface="Arial" pitchFamily="34" charset="0"/>
              <a:buChar char="•"/>
            </a:pPr>
            <a:r>
              <a:rPr lang="en-US" sz="2400" dirty="0"/>
              <a:t>The surface to be plastered is prepared exactly in the same manner as that for lime plaster.</a:t>
            </a:r>
          </a:p>
          <a:p>
            <a:pPr marL="285750" indent="-285750">
              <a:buFont typeface="Arial" pitchFamily="34" charset="0"/>
              <a:buChar char="•"/>
            </a:pPr>
            <a:endParaRPr lang="en-US" sz="2400" dirty="0"/>
          </a:p>
          <a:p>
            <a:pPr marL="285750" indent="-285750">
              <a:buFont typeface="Arial" pitchFamily="34" charset="0"/>
              <a:buChar char="•"/>
            </a:pPr>
            <a:r>
              <a:rPr lang="en-US" sz="2400" dirty="0"/>
              <a:t>Mud plaster is generally applied in two coats, the first coat being 18mm thick while the  thickness of the second coat is kept 6mm.</a:t>
            </a:r>
            <a:br>
              <a:rPr lang="en-US" sz="2400" dirty="0"/>
            </a:br>
            <a:endParaRPr lang="ar-SA" sz="2400" dirty="0"/>
          </a:p>
        </p:txBody>
      </p:sp>
    </p:spTree>
    <p:extLst>
      <p:ext uri="{BB962C8B-B14F-4D97-AF65-F5344CB8AC3E}">
        <p14:creationId xmlns:p14="http://schemas.microsoft.com/office/powerpoint/2010/main" val="22969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STUCCO PLASTER</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229359"/>
            <a:ext cx="6248400" cy="4238809"/>
          </a:xfrm>
          <a:prstGeom prst="rect">
            <a:avLst/>
          </a:prstGeom>
        </p:spPr>
      </p:pic>
      <p:sp>
        <p:nvSpPr>
          <p:cNvPr id="6" name="Rectangle 5"/>
          <p:cNvSpPr/>
          <p:nvPr/>
        </p:nvSpPr>
        <p:spPr>
          <a:xfrm>
            <a:off x="6629400" y="2781300"/>
            <a:ext cx="1066800" cy="2686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Rectangle 6"/>
          <p:cNvSpPr/>
          <p:nvPr/>
        </p:nvSpPr>
        <p:spPr>
          <a:xfrm>
            <a:off x="1371600" y="2748280"/>
            <a:ext cx="1066800" cy="2686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690273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STUCCO PLASTER</a:t>
            </a:r>
          </a:p>
        </p:txBody>
      </p:sp>
      <p:sp>
        <p:nvSpPr>
          <p:cNvPr id="3" name="Rectangle 2"/>
          <p:cNvSpPr/>
          <p:nvPr/>
        </p:nvSpPr>
        <p:spPr>
          <a:xfrm>
            <a:off x="457200" y="1213545"/>
            <a:ext cx="8229600" cy="4154984"/>
          </a:xfrm>
          <a:prstGeom prst="rect">
            <a:avLst/>
          </a:prstGeom>
        </p:spPr>
        <p:txBody>
          <a:bodyPr wrap="square">
            <a:spAutoFit/>
          </a:bodyPr>
          <a:lstStyle/>
          <a:p>
            <a:r>
              <a:rPr lang="en-US" sz="2400" dirty="0"/>
              <a:t>▪ Stucco is the name given to a </a:t>
            </a:r>
            <a:r>
              <a:rPr lang="en-US" sz="2400" dirty="0">
                <a:solidFill>
                  <a:srgbClr val="FF0000"/>
                </a:solidFill>
              </a:rPr>
              <a:t>decorative</a:t>
            </a:r>
            <a:r>
              <a:rPr lang="en-US" sz="2400" dirty="0"/>
              <a:t> type of plaster which gives an excellent finish.</a:t>
            </a:r>
          </a:p>
          <a:p>
            <a:br>
              <a:rPr lang="en-US" sz="2400" dirty="0"/>
            </a:br>
            <a:r>
              <a:rPr lang="en-US" sz="2400" dirty="0"/>
              <a:t>▪ Stucco plaster can be used for interior as well as exterior surfaces.</a:t>
            </a:r>
          </a:p>
          <a:p>
            <a:br>
              <a:rPr lang="en-US" sz="2400" dirty="0"/>
            </a:br>
            <a:r>
              <a:rPr lang="en-US" sz="2400" dirty="0"/>
              <a:t>▪ It is usually laid in </a:t>
            </a:r>
            <a:r>
              <a:rPr lang="en-US" sz="2400" dirty="0">
                <a:solidFill>
                  <a:srgbClr val="FF0000"/>
                </a:solidFill>
              </a:rPr>
              <a:t>three coats </a:t>
            </a:r>
            <a:r>
              <a:rPr lang="en-US" sz="2400" dirty="0"/>
              <a:t>making the total thickness of the plaster to about </a:t>
            </a:r>
            <a:r>
              <a:rPr lang="en-US" sz="2400" dirty="0">
                <a:solidFill>
                  <a:srgbClr val="FF0000"/>
                </a:solidFill>
              </a:rPr>
              <a:t>25mm</a:t>
            </a:r>
            <a:r>
              <a:rPr lang="en-US" sz="2400" dirty="0"/>
              <a:t> .the first coat is called the </a:t>
            </a:r>
            <a:r>
              <a:rPr lang="en-US" sz="2400" dirty="0">
                <a:solidFill>
                  <a:srgbClr val="FF0000"/>
                </a:solidFill>
              </a:rPr>
              <a:t>scratch coat </a:t>
            </a:r>
            <a:r>
              <a:rPr lang="en-US" sz="2400" dirty="0"/>
              <a:t>; the second a </a:t>
            </a:r>
            <a:r>
              <a:rPr lang="en-US" sz="2400" dirty="0">
                <a:solidFill>
                  <a:srgbClr val="FF0000"/>
                </a:solidFill>
              </a:rPr>
              <a:t>finer coat </a:t>
            </a:r>
            <a:r>
              <a:rPr lang="en-US" sz="2400" dirty="0"/>
              <a:t>, also known as the brown coat, and the third is called white coat or </a:t>
            </a:r>
            <a:r>
              <a:rPr lang="en-US" sz="2400" dirty="0">
                <a:solidFill>
                  <a:srgbClr val="FF0000"/>
                </a:solidFill>
              </a:rPr>
              <a:t>finishing coat</a:t>
            </a:r>
            <a:r>
              <a:rPr lang="en-US" sz="2400" dirty="0"/>
              <a:t>.</a:t>
            </a:r>
            <a:br>
              <a:rPr lang="en-US" sz="2400" dirty="0"/>
            </a:br>
            <a:endParaRPr lang="ar-SA" sz="2400" dirty="0"/>
          </a:p>
        </p:txBody>
      </p:sp>
    </p:spTree>
    <p:extLst>
      <p:ext uri="{BB962C8B-B14F-4D97-AF65-F5344CB8AC3E}">
        <p14:creationId xmlns:p14="http://schemas.microsoft.com/office/powerpoint/2010/main" val="65894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DEFECTS IN  PLASTERING</a:t>
            </a:r>
          </a:p>
        </p:txBody>
      </p:sp>
      <p:sp>
        <p:nvSpPr>
          <p:cNvPr id="2" name="Rectangle 1"/>
          <p:cNvSpPr/>
          <p:nvPr/>
        </p:nvSpPr>
        <p:spPr>
          <a:xfrm>
            <a:off x="1219200" y="1562100"/>
            <a:ext cx="4572000" cy="3108543"/>
          </a:xfrm>
          <a:prstGeom prst="rect">
            <a:avLst/>
          </a:prstGeom>
        </p:spPr>
        <p:txBody>
          <a:bodyPr>
            <a:spAutoFit/>
          </a:bodyPr>
          <a:lstStyle/>
          <a:p>
            <a:pPr marL="285750" indent="-285750">
              <a:buFont typeface="Arial" pitchFamily="34" charset="0"/>
              <a:buChar char="•"/>
            </a:pPr>
            <a:r>
              <a:rPr lang="en-US" sz="2800" dirty="0"/>
              <a:t>Cracking</a:t>
            </a:r>
          </a:p>
          <a:p>
            <a:pPr marL="285750" indent="-285750">
              <a:buFont typeface="Arial" pitchFamily="34" charset="0"/>
              <a:buChar char="•"/>
            </a:pPr>
            <a:endParaRPr lang="en-US" sz="2800" dirty="0"/>
          </a:p>
          <a:p>
            <a:pPr marL="285750" indent="-285750">
              <a:buFont typeface="Arial" pitchFamily="34" charset="0"/>
              <a:buChar char="•"/>
            </a:pPr>
            <a:r>
              <a:rPr lang="en-US" sz="2800" dirty="0"/>
              <a:t>Efflorescence</a:t>
            </a:r>
          </a:p>
          <a:p>
            <a:pPr marL="285750" indent="-285750">
              <a:buFont typeface="Arial" pitchFamily="34" charset="0"/>
              <a:buChar char="•"/>
            </a:pPr>
            <a:endParaRPr lang="en-US" sz="2800" dirty="0"/>
          </a:p>
          <a:p>
            <a:pPr marL="285750" indent="-285750">
              <a:buFont typeface="Arial" pitchFamily="34" charset="0"/>
              <a:buChar char="•"/>
            </a:pPr>
            <a:r>
              <a:rPr lang="en-US" sz="2800" dirty="0"/>
              <a:t>Falling out of plaster</a:t>
            </a:r>
            <a:br>
              <a:rPr lang="en-US" sz="2800" dirty="0"/>
            </a:br>
            <a:br>
              <a:rPr lang="en-US" sz="2800" dirty="0"/>
            </a:br>
            <a:endParaRPr lang="ar-SA" sz="2800" dirty="0"/>
          </a:p>
        </p:txBody>
      </p:sp>
    </p:spTree>
    <p:extLst>
      <p:ext uri="{BB962C8B-B14F-4D97-AF65-F5344CB8AC3E}">
        <p14:creationId xmlns:p14="http://schemas.microsoft.com/office/powerpoint/2010/main" val="1892824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CRACKING</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 y="2032000"/>
            <a:ext cx="8723305" cy="3276600"/>
          </a:xfrm>
          <a:prstGeom prst="rect">
            <a:avLst/>
          </a:prstGeom>
        </p:spPr>
      </p:pic>
      <p:sp>
        <p:nvSpPr>
          <p:cNvPr id="4" name="Rectangle 3"/>
          <p:cNvSpPr/>
          <p:nvPr/>
        </p:nvSpPr>
        <p:spPr>
          <a:xfrm>
            <a:off x="152400" y="1257300"/>
            <a:ext cx="8839200" cy="1200329"/>
          </a:xfrm>
          <a:prstGeom prst="rect">
            <a:avLst/>
          </a:prstGeom>
        </p:spPr>
        <p:txBody>
          <a:bodyPr wrap="square">
            <a:spAutoFit/>
          </a:bodyPr>
          <a:lstStyle/>
          <a:p>
            <a:r>
              <a:rPr lang="en-US" sz="2400" dirty="0"/>
              <a:t>Excessive </a:t>
            </a:r>
            <a:r>
              <a:rPr lang="en-US" sz="2400" dirty="0">
                <a:solidFill>
                  <a:srgbClr val="FF0000"/>
                </a:solidFill>
              </a:rPr>
              <a:t>shrinkage of plaster  </a:t>
            </a:r>
            <a:r>
              <a:rPr lang="en-US" sz="2400" dirty="0"/>
              <a:t>due to the application of mortar in thick coats.</a:t>
            </a:r>
            <a:br>
              <a:rPr lang="en-US" sz="2400" dirty="0"/>
            </a:br>
            <a:endParaRPr lang="ar-SA" sz="2400" dirty="0"/>
          </a:p>
        </p:txBody>
      </p:sp>
    </p:spTree>
    <p:extLst>
      <p:ext uri="{BB962C8B-B14F-4D97-AF65-F5344CB8AC3E}">
        <p14:creationId xmlns:p14="http://schemas.microsoft.com/office/powerpoint/2010/main" val="1538586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81100"/>
            <a:ext cx="8610600" cy="3970318"/>
          </a:xfrm>
          <a:prstGeom prst="rect">
            <a:avLst/>
          </a:prstGeom>
          <a:solidFill>
            <a:schemeClr val="bg1"/>
          </a:solidFill>
        </p:spPr>
        <p:txBody>
          <a:bodyPr wrap="square">
            <a:spAutoFit/>
          </a:bodyPr>
          <a:lstStyle/>
          <a:p>
            <a:endParaRPr lang="en-US" sz="2800" dirty="0">
              <a:cs typeface="+mj-cs"/>
            </a:endParaRPr>
          </a:p>
          <a:p>
            <a:pPr marL="285750" indent="-285750">
              <a:buFont typeface="Wingdings" pitchFamily="2" charset="2"/>
              <a:buChar char="q"/>
            </a:pPr>
            <a:r>
              <a:rPr lang="en-US" sz="2800" dirty="0">
                <a:cs typeface="+mj-cs"/>
              </a:rPr>
              <a:t> </a:t>
            </a:r>
            <a:r>
              <a:rPr lang="en-US" sz="2800" dirty="0">
                <a:solidFill>
                  <a:srgbClr val="FF0000"/>
                </a:solidFill>
                <a:cs typeface="+mj-cs"/>
              </a:rPr>
              <a:t>Plastering</a:t>
            </a:r>
            <a:r>
              <a:rPr lang="en-US" sz="2800" dirty="0">
                <a:cs typeface="+mj-cs"/>
              </a:rPr>
              <a:t> is the process of </a:t>
            </a:r>
            <a:r>
              <a:rPr lang="en-US" sz="2800" dirty="0">
                <a:solidFill>
                  <a:srgbClr val="FF0000"/>
                </a:solidFill>
                <a:cs typeface="+mj-cs"/>
              </a:rPr>
              <a:t>covering rough surfaces </a:t>
            </a:r>
            <a:r>
              <a:rPr lang="en-US" sz="2800" dirty="0">
                <a:cs typeface="+mj-cs"/>
              </a:rPr>
              <a:t>with a plastic material to obtain an even, </a:t>
            </a:r>
            <a:r>
              <a:rPr lang="en-US" sz="2800" dirty="0"/>
              <a:t>smooth, regular,</a:t>
            </a:r>
            <a:r>
              <a:rPr lang="en-US" sz="2800" dirty="0">
                <a:cs typeface="+mj-cs"/>
              </a:rPr>
              <a:t> clean &amp; durable surfaces.</a:t>
            </a:r>
          </a:p>
          <a:p>
            <a:endParaRPr lang="en-US" sz="2800" dirty="0">
              <a:cs typeface="+mj-cs"/>
            </a:endParaRPr>
          </a:p>
          <a:p>
            <a:pPr marL="285750" indent="-285750">
              <a:buFont typeface="Wingdings" pitchFamily="2" charset="2"/>
              <a:buChar char="q"/>
            </a:pPr>
            <a:r>
              <a:rPr lang="en-US" sz="2800" dirty="0">
                <a:cs typeface="+mj-cs"/>
              </a:rPr>
              <a:t>On the other hand we say that: Plaster is made by working together </a:t>
            </a:r>
            <a:r>
              <a:rPr lang="en-US" sz="2800" dirty="0">
                <a:solidFill>
                  <a:srgbClr val="FF0000"/>
                </a:solidFill>
                <a:cs typeface="+mj-cs"/>
              </a:rPr>
              <a:t>a mixture of materials </a:t>
            </a:r>
            <a:r>
              <a:rPr lang="en-US" sz="2800" dirty="0">
                <a:cs typeface="+mj-cs"/>
              </a:rPr>
              <a:t>which may be </a:t>
            </a:r>
            <a:r>
              <a:rPr lang="en-US" sz="2800" dirty="0">
                <a:solidFill>
                  <a:srgbClr val="FF0000"/>
                </a:solidFill>
                <a:cs typeface="+mj-cs"/>
              </a:rPr>
              <a:t>cement, lime, fine aggregates(usually sand) and water</a:t>
            </a:r>
            <a:r>
              <a:rPr lang="en-US" sz="2800" dirty="0">
                <a:cs typeface="+mj-cs"/>
              </a:rPr>
              <a:t>.</a:t>
            </a:r>
            <a:br>
              <a:rPr lang="en-US" sz="2800" dirty="0">
                <a:cs typeface="+mj-cs"/>
              </a:rPr>
            </a:br>
            <a:endParaRPr lang="ar-SA" sz="2800" dirty="0">
              <a:cs typeface="+mj-cs"/>
            </a:endParaRPr>
          </a:p>
        </p:txBody>
      </p:sp>
      <p:sp>
        <p:nvSpPr>
          <p:cNvPr id="5" name="TextBox 4"/>
          <p:cNvSpPr txBox="1"/>
          <p:nvPr/>
        </p:nvSpPr>
        <p:spPr>
          <a:xfrm>
            <a:off x="2057400" y="451366"/>
            <a:ext cx="4343400" cy="461665"/>
          </a:xfrm>
          <a:prstGeom prst="rect">
            <a:avLst/>
          </a:prstGeom>
          <a:solidFill>
            <a:schemeClr val="tx2">
              <a:lumMod val="20000"/>
              <a:lumOff val="80000"/>
            </a:schemeClr>
          </a:solidFill>
        </p:spPr>
        <p:txBody>
          <a:bodyPr wrap="square" rtlCol="1">
            <a:spAutoFit/>
          </a:bodyPr>
          <a:lstStyle/>
          <a:p>
            <a:pPr algn="ctr"/>
            <a:r>
              <a:rPr lang="en-US" sz="2400" dirty="0">
                <a:solidFill>
                  <a:schemeClr val="tx2">
                    <a:lumMod val="50000"/>
                  </a:schemeClr>
                </a:solidFill>
              </a:rPr>
              <a:t>Introduction</a:t>
            </a:r>
            <a:endParaRPr lang="ar-SA" sz="2400" dirty="0">
              <a:solidFill>
                <a:schemeClr val="tx2">
                  <a:lumMod val="50000"/>
                </a:schemeClr>
              </a:solidFill>
            </a:endParaRPr>
          </a:p>
        </p:txBody>
      </p:sp>
    </p:spTree>
    <p:extLst>
      <p:ext uri="{BB962C8B-B14F-4D97-AF65-F5344CB8AC3E}">
        <p14:creationId xmlns:p14="http://schemas.microsoft.com/office/powerpoint/2010/main" val="1048110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    EFFLORESCENCE</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90700"/>
            <a:ext cx="4484924" cy="2690954"/>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965" y="1783080"/>
            <a:ext cx="4593036" cy="2698574"/>
          </a:xfrm>
          <a:prstGeom prst="rect">
            <a:avLst/>
          </a:prstGeom>
        </p:spPr>
      </p:pic>
    </p:spTree>
    <p:extLst>
      <p:ext uri="{BB962C8B-B14F-4D97-AF65-F5344CB8AC3E}">
        <p14:creationId xmlns:p14="http://schemas.microsoft.com/office/powerpoint/2010/main" val="4098543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 EFFLORESCENCE</a:t>
            </a:r>
          </a:p>
        </p:txBody>
      </p:sp>
      <p:sp>
        <p:nvSpPr>
          <p:cNvPr id="2" name="TextBox 1"/>
          <p:cNvSpPr txBox="1"/>
          <p:nvPr/>
        </p:nvSpPr>
        <p:spPr>
          <a:xfrm>
            <a:off x="228600" y="1638300"/>
            <a:ext cx="8305800" cy="2248693"/>
          </a:xfrm>
          <a:prstGeom prst="rect">
            <a:avLst/>
          </a:prstGeom>
          <a:noFill/>
        </p:spPr>
        <p:txBody>
          <a:bodyPr wrap="square" rtlCol="1">
            <a:spAutoFit/>
          </a:bodyPr>
          <a:lstStyle/>
          <a:p>
            <a:pPr>
              <a:lnSpc>
                <a:spcPct val="150000"/>
              </a:lnSpc>
            </a:pPr>
            <a:r>
              <a:rPr lang="en-US" sz="2400" dirty="0"/>
              <a:t>If soluble salts are present in bricks or in the mortar, they absorb moisture from atmosphere and go into solution which appears on the surface in the form of whitish substance as the moisture dries out and the salt crystallize.  </a:t>
            </a:r>
            <a:endParaRPr lang="ar-SA" sz="2400" dirty="0"/>
          </a:p>
        </p:txBody>
      </p:sp>
    </p:spTree>
    <p:extLst>
      <p:ext uri="{BB962C8B-B14F-4D97-AF65-F5344CB8AC3E}">
        <p14:creationId xmlns:p14="http://schemas.microsoft.com/office/powerpoint/2010/main" val="2129340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   FALLING OUT OF PLASTER</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 y="1714500"/>
            <a:ext cx="6537960" cy="3322923"/>
          </a:xfrm>
          <a:prstGeom prst="rect">
            <a:avLst/>
          </a:prstGeom>
        </p:spPr>
      </p:pic>
    </p:spTree>
    <p:extLst>
      <p:ext uri="{BB962C8B-B14F-4D97-AF65-F5344CB8AC3E}">
        <p14:creationId xmlns:p14="http://schemas.microsoft.com/office/powerpoint/2010/main" val="3471421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   FALLING OUT OF PLASTER</a:t>
            </a:r>
          </a:p>
        </p:txBody>
      </p:sp>
      <p:sp>
        <p:nvSpPr>
          <p:cNvPr id="2" name="Rectangle 1"/>
          <p:cNvSpPr/>
          <p:nvPr/>
        </p:nvSpPr>
        <p:spPr>
          <a:xfrm>
            <a:off x="609600" y="1426338"/>
            <a:ext cx="8229600" cy="3724096"/>
          </a:xfrm>
          <a:prstGeom prst="rect">
            <a:avLst/>
          </a:prstGeom>
        </p:spPr>
        <p:txBody>
          <a:bodyPr wrap="square">
            <a:spAutoFit/>
          </a:bodyPr>
          <a:lstStyle/>
          <a:p>
            <a:pPr marL="342900" indent="-342900">
              <a:buAutoNum type="alphaLcPeriod"/>
            </a:pPr>
            <a:r>
              <a:rPr lang="en-US" sz="2400" dirty="0"/>
              <a:t>The adhesion of the plaster to the background may not be perfect.</a:t>
            </a:r>
          </a:p>
          <a:p>
            <a:pPr marL="342900" indent="-342900">
              <a:buAutoNum type="alphaLcPeriod"/>
            </a:pPr>
            <a:endParaRPr lang="en-US" sz="2400" dirty="0"/>
          </a:p>
          <a:p>
            <a:pPr marL="342900" indent="-342900">
              <a:buAutoNum type="alphaLcPeriod"/>
            </a:pPr>
            <a:r>
              <a:rPr lang="en-US" sz="2400" dirty="0"/>
              <a:t>The suction of the backing materials may not be uniform.</a:t>
            </a:r>
          </a:p>
          <a:p>
            <a:pPr marL="342900" indent="-342900">
              <a:buAutoNum type="alphaLcPeriod"/>
            </a:pPr>
            <a:endParaRPr lang="en-US" sz="2400" dirty="0"/>
          </a:p>
          <a:p>
            <a:pPr marL="342900" indent="-342900">
              <a:buAutoNum type="alphaLcPeriod"/>
            </a:pPr>
            <a:r>
              <a:rPr lang="en-US" sz="2400" dirty="0"/>
              <a:t>In-adequate curing.</a:t>
            </a:r>
          </a:p>
          <a:p>
            <a:pPr marL="342900" indent="-342900">
              <a:buAutoNum type="alphaLcPeriod"/>
            </a:pPr>
            <a:endParaRPr lang="en-US" sz="2400" dirty="0"/>
          </a:p>
          <a:p>
            <a:pPr marL="342900" indent="-342900">
              <a:buAutoNum type="alphaLcPeriod"/>
            </a:pPr>
            <a:r>
              <a:rPr lang="en-US" sz="2400" dirty="0"/>
              <a:t>The bond between successive coat of plaster may not be uniform.</a:t>
            </a:r>
            <a:br>
              <a:rPr lang="en-US" sz="2000" dirty="0"/>
            </a:br>
            <a:endParaRPr lang="ar-SA" sz="2000" dirty="0"/>
          </a:p>
        </p:txBody>
      </p:sp>
    </p:spTree>
    <p:extLst>
      <p:ext uri="{BB962C8B-B14F-4D97-AF65-F5344CB8AC3E}">
        <p14:creationId xmlns:p14="http://schemas.microsoft.com/office/powerpoint/2010/main" val="2176229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09600" y="2171700"/>
            <a:ext cx="7772400" cy="1225021"/>
          </a:xfrm>
          <a:solidFill>
            <a:schemeClr val="tx2">
              <a:lumMod val="20000"/>
              <a:lumOff val="80000"/>
            </a:schemeClr>
          </a:solidFill>
        </p:spPr>
        <p:txBody>
          <a:bodyPr>
            <a:normAutofit/>
          </a:bodyPr>
          <a:lstStyle/>
          <a:p>
            <a:r>
              <a:rPr lang="en-US" sz="7200" dirty="0"/>
              <a:t>POINTING</a:t>
            </a:r>
            <a:endParaRPr lang="ar-SA" sz="7200" dirty="0"/>
          </a:p>
        </p:txBody>
      </p:sp>
    </p:spTree>
    <p:extLst>
      <p:ext uri="{BB962C8B-B14F-4D97-AF65-F5344CB8AC3E}">
        <p14:creationId xmlns:p14="http://schemas.microsoft.com/office/powerpoint/2010/main" val="2825556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   POINTING WORKS</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1409700"/>
            <a:ext cx="3046358" cy="312420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598" y="1409700"/>
            <a:ext cx="3335798" cy="312420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5671" y="1409700"/>
            <a:ext cx="2748329" cy="3124200"/>
          </a:xfrm>
          <a:prstGeom prst="rect">
            <a:avLst/>
          </a:prstGeom>
        </p:spPr>
      </p:pic>
    </p:spTree>
    <p:extLst>
      <p:ext uri="{BB962C8B-B14F-4D97-AF65-F5344CB8AC3E}">
        <p14:creationId xmlns:p14="http://schemas.microsoft.com/office/powerpoint/2010/main" val="939692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   INTRODUCTION</a:t>
            </a:r>
          </a:p>
        </p:txBody>
      </p:sp>
      <p:sp>
        <p:nvSpPr>
          <p:cNvPr id="3" name="Rectangle 2"/>
          <p:cNvSpPr/>
          <p:nvPr/>
        </p:nvSpPr>
        <p:spPr>
          <a:xfrm>
            <a:off x="457200" y="1333500"/>
            <a:ext cx="8305800" cy="3231654"/>
          </a:xfrm>
          <a:prstGeom prst="rect">
            <a:avLst/>
          </a:prstGeom>
        </p:spPr>
        <p:txBody>
          <a:bodyPr wrap="square">
            <a:spAutoFit/>
          </a:bodyPr>
          <a:lstStyle/>
          <a:p>
            <a:pPr marL="342900" indent="-342900">
              <a:buFont typeface="Wingdings" pitchFamily="2" charset="2"/>
              <a:buChar char="§"/>
            </a:pPr>
            <a:r>
              <a:rPr lang="en-US" sz="2400" dirty="0"/>
              <a:t>Pointing, in building maintenance, the technique of repairing mortar joints between bricks or other masonry elements.</a:t>
            </a:r>
          </a:p>
          <a:p>
            <a:pPr marL="342900" indent="-342900">
              <a:buFont typeface="Wingdings" pitchFamily="2" charset="2"/>
              <a:buChar char="§"/>
            </a:pPr>
            <a:endParaRPr lang="en-US" sz="2400" dirty="0"/>
          </a:p>
          <a:p>
            <a:pPr marL="342900" indent="-342900">
              <a:buFont typeface="Wingdings" pitchFamily="2" charset="2"/>
              <a:buChar char="§"/>
            </a:pPr>
            <a:r>
              <a:rPr lang="en-US" sz="2400" dirty="0"/>
              <a:t>When aging mortar joints crack and disintegrate, the defective mortar is removed by hand or power tool and replaced with fresh mortar, preferably of the same composition as the original.</a:t>
            </a:r>
            <a:br>
              <a:rPr lang="en-US" dirty="0"/>
            </a:br>
            <a:br>
              <a:rPr lang="en-US" dirty="0"/>
            </a:br>
            <a:endParaRPr lang="ar-SA" dirty="0"/>
          </a:p>
        </p:txBody>
      </p:sp>
    </p:spTree>
    <p:extLst>
      <p:ext uri="{BB962C8B-B14F-4D97-AF65-F5344CB8AC3E}">
        <p14:creationId xmlns:p14="http://schemas.microsoft.com/office/powerpoint/2010/main" val="3595692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   OBJECTIVES</a:t>
            </a:r>
          </a:p>
        </p:txBody>
      </p:sp>
      <p:sp>
        <p:nvSpPr>
          <p:cNvPr id="2" name="Rectangle 1"/>
          <p:cNvSpPr/>
          <p:nvPr/>
        </p:nvSpPr>
        <p:spPr>
          <a:xfrm>
            <a:off x="533400" y="1485900"/>
            <a:ext cx="8077200" cy="2862322"/>
          </a:xfrm>
          <a:prstGeom prst="rect">
            <a:avLst/>
          </a:prstGeom>
        </p:spPr>
        <p:txBody>
          <a:bodyPr wrap="square">
            <a:spAutoFit/>
          </a:bodyPr>
          <a:lstStyle/>
          <a:p>
            <a:pPr>
              <a:lnSpc>
                <a:spcPct val="150000"/>
              </a:lnSpc>
            </a:pPr>
            <a:r>
              <a:rPr lang="en-US" sz="2400" dirty="0"/>
              <a:t>This treatment not only protects the joint from the adverse effect of atmosphere but also magnifies the </a:t>
            </a:r>
            <a:r>
              <a:rPr lang="en-US" sz="2400" dirty="0">
                <a:solidFill>
                  <a:srgbClr val="FF0000"/>
                </a:solidFill>
              </a:rPr>
              <a:t>appearance </a:t>
            </a:r>
            <a:r>
              <a:rPr lang="en-US" sz="2400" dirty="0"/>
              <a:t>of the surface by </a:t>
            </a:r>
            <a:r>
              <a:rPr lang="en-US" sz="2400" dirty="0">
                <a:solidFill>
                  <a:srgbClr val="FF0000"/>
                </a:solidFill>
              </a:rPr>
              <a:t>exhibiting the pattern of the joints</a:t>
            </a:r>
            <a:r>
              <a:rPr lang="en-US" sz="2400" dirty="0"/>
              <a:t>, their thickness,</a:t>
            </a:r>
            <a:br>
              <a:rPr lang="en-US" sz="2400" dirty="0"/>
            </a:br>
            <a:r>
              <a:rPr lang="en-US" sz="2400" dirty="0" err="1"/>
              <a:t>colours</a:t>
            </a:r>
            <a:r>
              <a:rPr lang="en-US" sz="2400" dirty="0"/>
              <a:t> and texture prominently.</a:t>
            </a:r>
            <a:br>
              <a:rPr lang="en-US" sz="2400" dirty="0"/>
            </a:br>
            <a:endParaRPr lang="ar-SA" sz="2400" dirty="0"/>
          </a:p>
        </p:txBody>
      </p:sp>
    </p:spTree>
    <p:extLst>
      <p:ext uri="{BB962C8B-B14F-4D97-AF65-F5344CB8AC3E}">
        <p14:creationId xmlns:p14="http://schemas.microsoft.com/office/powerpoint/2010/main" val="3892348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   TYPES</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62100"/>
            <a:ext cx="7005686" cy="2971800"/>
          </a:xfrm>
          <a:prstGeom prst="rect">
            <a:avLst/>
          </a:prstGeom>
        </p:spPr>
      </p:pic>
    </p:spTree>
    <p:extLst>
      <p:ext uri="{BB962C8B-B14F-4D97-AF65-F5344CB8AC3E}">
        <p14:creationId xmlns:p14="http://schemas.microsoft.com/office/powerpoint/2010/main" val="3660549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   FLUSH POINTING</a:t>
            </a:r>
          </a:p>
        </p:txBody>
      </p:sp>
      <p:sp>
        <p:nvSpPr>
          <p:cNvPr id="2" name="Rectangle 1"/>
          <p:cNvSpPr/>
          <p:nvPr/>
        </p:nvSpPr>
        <p:spPr>
          <a:xfrm>
            <a:off x="457200" y="1333500"/>
            <a:ext cx="8153400" cy="1938992"/>
          </a:xfrm>
          <a:prstGeom prst="rect">
            <a:avLst/>
          </a:prstGeom>
        </p:spPr>
        <p:txBody>
          <a:bodyPr wrap="square">
            <a:spAutoFit/>
          </a:bodyPr>
          <a:lstStyle/>
          <a:p>
            <a:r>
              <a:rPr lang="en-US" sz="2400" dirty="0"/>
              <a:t>The mortar is pressed into the raked joints and finished off flush with the edges of the bricks or stones, so as to give a smooth appearance. The edges are then neatly trimmed with a trowel and straight edge.</a:t>
            </a:r>
            <a:br>
              <a:rPr lang="en-US" sz="2400" dirty="0"/>
            </a:br>
            <a:endParaRPr lang="ar-SA" sz="24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930820"/>
            <a:ext cx="3886200" cy="2541843"/>
          </a:xfrm>
          <a:prstGeom prst="rect">
            <a:avLst/>
          </a:prstGeom>
        </p:spPr>
      </p:pic>
    </p:spTree>
    <p:extLst>
      <p:ext uri="{BB962C8B-B14F-4D97-AF65-F5344CB8AC3E}">
        <p14:creationId xmlns:p14="http://schemas.microsoft.com/office/powerpoint/2010/main" val="145395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451366"/>
            <a:ext cx="4343400" cy="461665"/>
          </a:xfrm>
          <a:prstGeom prst="rect">
            <a:avLst/>
          </a:prstGeom>
          <a:solidFill>
            <a:schemeClr val="tx2">
              <a:lumMod val="20000"/>
              <a:lumOff val="80000"/>
            </a:schemeClr>
          </a:solidFill>
        </p:spPr>
        <p:txBody>
          <a:bodyPr wrap="square" rtlCol="1">
            <a:spAutoFit/>
          </a:bodyPr>
          <a:lstStyle/>
          <a:p>
            <a:pPr algn="ctr"/>
            <a:r>
              <a:rPr lang="en-US" sz="2400" dirty="0"/>
              <a:t>OBJECTIVES OF PLASTERING</a:t>
            </a:r>
            <a:endParaRPr lang="ar-SA" sz="2400" dirty="0">
              <a:solidFill>
                <a:schemeClr val="tx2">
                  <a:lumMod val="50000"/>
                </a:schemeClr>
              </a:solidFill>
            </a:endParaRPr>
          </a:p>
        </p:txBody>
      </p:sp>
      <p:sp>
        <p:nvSpPr>
          <p:cNvPr id="2" name="Rectangle 1"/>
          <p:cNvSpPr/>
          <p:nvPr/>
        </p:nvSpPr>
        <p:spPr>
          <a:xfrm>
            <a:off x="335280" y="1104900"/>
            <a:ext cx="8534400" cy="4154984"/>
          </a:xfrm>
          <a:prstGeom prst="rect">
            <a:avLst/>
          </a:prstGeom>
        </p:spPr>
        <p:txBody>
          <a:bodyPr wrap="square">
            <a:spAutoFit/>
          </a:bodyPr>
          <a:lstStyle/>
          <a:p>
            <a:pPr marL="342900" indent="-342900">
              <a:buAutoNum type="arabicPeriod"/>
            </a:pPr>
            <a:r>
              <a:rPr lang="en-US" sz="2400" dirty="0"/>
              <a:t>To obtain an even, smooth, regular, clean and durable surface. </a:t>
            </a:r>
          </a:p>
          <a:p>
            <a:pPr marL="342900" indent="-342900">
              <a:buAutoNum type="arabicPeriod"/>
            </a:pPr>
            <a:endParaRPr lang="en-US" sz="2400" dirty="0"/>
          </a:p>
          <a:p>
            <a:pPr marL="342900" indent="-342900">
              <a:buAutoNum type="arabicPeriod"/>
            </a:pPr>
            <a:r>
              <a:rPr lang="en-US" sz="2400" dirty="0"/>
              <a:t>To conceal defective workmanship and covers up and cheap quality material. </a:t>
            </a:r>
          </a:p>
          <a:p>
            <a:pPr marL="342900" indent="-342900">
              <a:buAutoNum type="arabicPeriod"/>
            </a:pPr>
            <a:endParaRPr lang="en-US" sz="2400" dirty="0"/>
          </a:p>
          <a:p>
            <a:pPr marL="342900" indent="-342900">
              <a:buAutoNum type="arabicPeriod"/>
            </a:pPr>
            <a:r>
              <a:rPr lang="en-US" sz="2400" dirty="0"/>
              <a:t>To provide a satisfactory base for decorating the surface by white washing, </a:t>
            </a:r>
            <a:r>
              <a:rPr lang="en-US" sz="2400" dirty="0" err="1"/>
              <a:t>colour</a:t>
            </a:r>
            <a:r>
              <a:rPr lang="en-US" sz="2400" dirty="0"/>
              <a:t> washing, distempering or painting. </a:t>
            </a:r>
          </a:p>
          <a:p>
            <a:pPr marL="342900" indent="-342900">
              <a:buAutoNum type="arabicPeriod"/>
            </a:pPr>
            <a:endParaRPr lang="en-US" sz="2400" dirty="0"/>
          </a:p>
          <a:p>
            <a:pPr marL="342900" indent="-342900">
              <a:buAutoNum type="arabicPeriod"/>
            </a:pPr>
            <a:r>
              <a:rPr lang="en-US" sz="2400" dirty="0">
                <a:solidFill>
                  <a:srgbClr val="FF0000"/>
                </a:solidFill>
              </a:rPr>
              <a:t>External plastering known as rendering </a:t>
            </a:r>
            <a:r>
              <a:rPr lang="en-US" sz="2400" dirty="0"/>
              <a:t>is done to protect the external surfaces against penetration of rain water &amp; other atmospheric agencies.</a:t>
            </a:r>
            <a:endParaRPr lang="ar-SA" sz="2400" dirty="0"/>
          </a:p>
        </p:txBody>
      </p:sp>
    </p:spTree>
    <p:extLst>
      <p:ext uri="{BB962C8B-B14F-4D97-AF65-F5344CB8AC3E}">
        <p14:creationId xmlns:p14="http://schemas.microsoft.com/office/powerpoint/2010/main" val="3348503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495299"/>
            <a:ext cx="5791200" cy="830997"/>
          </a:xfrm>
          <a:prstGeom prst="rect">
            <a:avLst/>
          </a:prstGeom>
          <a:solidFill>
            <a:schemeClr val="tx2">
              <a:lumMod val="20000"/>
              <a:lumOff val="80000"/>
            </a:schemeClr>
          </a:solidFill>
        </p:spPr>
        <p:txBody>
          <a:bodyPr wrap="square" rtlCol="1">
            <a:spAutoFit/>
          </a:bodyPr>
          <a:lstStyle/>
          <a:p>
            <a:pPr algn="ctr"/>
            <a:r>
              <a:rPr lang="en-US" sz="2400" dirty="0"/>
              <a:t>   CUT/WEATHERED</a:t>
            </a:r>
            <a:br>
              <a:rPr lang="en-US" sz="2400" dirty="0"/>
            </a:br>
            <a:r>
              <a:rPr lang="en-US" sz="2400" dirty="0"/>
              <a:t>POINTING</a:t>
            </a:r>
          </a:p>
        </p:txBody>
      </p:sp>
      <p:sp>
        <p:nvSpPr>
          <p:cNvPr id="2" name="Rectangle 1"/>
          <p:cNvSpPr/>
          <p:nvPr/>
        </p:nvSpPr>
        <p:spPr>
          <a:xfrm>
            <a:off x="533400" y="1485900"/>
            <a:ext cx="8153400" cy="1569660"/>
          </a:xfrm>
          <a:prstGeom prst="rect">
            <a:avLst/>
          </a:prstGeom>
        </p:spPr>
        <p:txBody>
          <a:bodyPr wrap="square">
            <a:spAutoFit/>
          </a:bodyPr>
          <a:lstStyle/>
          <a:p>
            <a:r>
              <a:rPr lang="en-US" sz="2400" dirty="0"/>
              <a:t>The mortar is first pressed into the raked joints. While the mortar is still green, the top of the horizontal joints is neatly pressed back by 3-6 mm with the pointing tool. Thus the joint is</a:t>
            </a:r>
            <a:br>
              <a:rPr lang="en-US" sz="2400" dirty="0"/>
            </a:br>
            <a:r>
              <a:rPr lang="en-US" sz="2400" dirty="0"/>
              <a:t>finished sloping from top of the joint to its bottom.</a:t>
            </a:r>
            <a:endParaRPr lang="ar-SA" sz="24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00" y="3078297"/>
            <a:ext cx="3657600" cy="2387933"/>
          </a:xfrm>
          <a:prstGeom prst="rect">
            <a:avLst/>
          </a:prstGeom>
        </p:spPr>
      </p:pic>
    </p:spTree>
    <p:extLst>
      <p:ext uri="{BB962C8B-B14F-4D97-AF65-F5344CB8AC3E}">
        <p14:creationId xmlns:p14="http://schemas.microsoft.com/office/powerpoint/2010/main" val="340306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495299"/>
            <a:ext cx="5791200" cy="461665"/>
          </a:xfrm>
          <a:prstGeom prst="rect">
            <a:avLst/>
          </a:prstGeom>
          <a:solidFill>
            <a:schemeClr val="tx2">
              <a:lumMod val="20000"/>
              <a:lumOff val="80000"/>
            </a:schemeClr>
          </a:solidFill>
        </p:spPr>
        <p:txBody>
          <a:bodyPr wrap="square" rtlCol="1">
            <a:spAutoFit/>
          </a:bodyPr>
          <a:lstStyle/>
          <a:p>
            <a:pPr algn="ctr"/>
            <a:r>
              <a:rPr lang="en-US" sz="2400" dirty="0"/>
              <a:t>   V-GROOVED POINTING</a:t>
            </a:r>
          </a:p>
        </p:txBody>
      </p:sp>
      <p:sp>
        <p:nvSpPr>
          <p:cNvPr id="4" name="Rectangle 3"/>
          <p:cNvSpPr/>
          <p:nvPr/>
        </p:nvSpPr>
        <p:spPr>
          <a:xfrm>
            <a:off x="381000" y="1409700"/>
            <a:ext cx="8458200" cy="1569660"/>
          </a:xfrm>
          <a:prstGeom prst="rect">
            <a:avLst/>
          </a:prstGeom>
        </p:spPr>
        <p:txBody>
          <a:bodyPr wrap="square">
            <a:spAutoFit/>
          </a:bodyPr>
          <a:lstStyle/>
          <a:p>
            <a:r>
              <a:rPr lang="en-US" sz="2400" dirty="0"/>
              <a:t>This type of pointing is made similar to keyed or grooved pointing by suitably shaping the end of the steel rod to be used for forming the grooving.</a:t>
            </a:r>
            <a:br>
              <a:rPr lang="en-US" sz="2400" dirty="0"/>
            </a:br>
            <a:endParaRPr lang="ar-SA" sz="2400"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519680"/>
            <a:ext cx="3352800" cy="2962452"/>
          </a:xfrm>
          <a:prstGeom prst="rect">
            <a:avLst/>
          </a:prstGeom>
        </p:spPr>
      </p:pic>
    </p:spTree>
    <p:extLst>
      <p:ext uri="{BB962C8B-B14F-4D97-AF65-F5344CB8AC3E}">
        <p14:creationId xmlns:p14="http://schemas.microsoft.com/office/powerpoint/2010/main" val="2953527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495299"/>
            <a:ext cx="5791200" cy="461665"/>
          </a:xfrm>
          <a:prstGeom prst="rect">
            <a:avLst/>
          </a:prstGeom>
          <a:solidFill>
            <a:schemeClr val="tx2">
              <a:lumMod val="20000"/>
              <a:lumOff val="80000"/>
            </a:schemeClr>
          </a:solidFill>
        </p:spPr>
        <p:txBody>
          <a:bodyPr wrap="square" rtlCol="1">
            <a:spAutoFit/>
          </a:bodyPr>
          <a:lstStyle/>
          <a:p>
            <a:pPr algn="ctr"/>
            <a:r>
              <a:rPr lang="en-US" sz="2400" dirty="0"/>
              <a:t>   KEYED POINTING</a:t>
            </a:r>
          </a:p>
        </p:txBody>
      </p:sp>
      <p:sp>
        <p:nvSpPr>
          <p:cNvPr id="2" name="Rectangle 1"/>
          <p:cNvSpPr/>
          <p:nvPr/>
        </p:nvSpPr>
        <p:spPr>
          <a:xfrm>
            <a:off x="457200" y="1333500"/>
            <a:ext cx="8229600" cy="2308324"/>
          </a:xfrm>
          <a:prstGeom prst="rect">
            <a:avLst/>
          </a:prstGeom>
        </p:spPr>
        <p:txBody>
          <a:bodyPr wrap="square">
            <a:spAutoFit/>
          </a:bodyPr>
          <a:lstStyle/>
          <a:p>
            <a:r>
              <a:rPr lang="en-US" sz="2400" dirty="0"/>
              <a:t>The mortar is pressed into the raked joints and finished off flush with the face of the wall. a groove is formed by running the bent end of a small steel rod (6mm in diameter) straight along the </a:t>
            </a:r>
            <a:r>
              <a:rPr lang="en-US" sz="2400" dirty="0" err="1"/>
              <a:t>centre</a:t>
            </a:r>
            <a:r>
              <a:rPr lang="en-US" sz="2400" dirty="0"/>
              <a:t> line of the joints. The vertical joints are also finished in the same manner.</a:t>
            </a:r>
            <a:br>
              <a:rPr lang="en-US" sz="2400" dirty="0"/>
            </a:br>
            <a:endParaRPr lang="ar-SA" sz="24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160" y="3009900"/>
            <a:ext cx="2971800" cy="2563039"/>
          </a:xfrm>
          <a:prstGeom prst="rect">
            <a:avLst/>
          </a:prstGeom>
        </p:spPr>
      </p:pic>
    </p:spTree>
    <p:extLst>
      <p:ext uri="{BB962C8B-B14F-4D97-AF65-F5344CB8AC3E}">
        <p14:creationId xmlns:p14="http://schemas.microsoft.com/office/powerpoint/2010/main" val="3840744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495299"/>
            <a:ext cx="5791200" cy="461665"/>
          </a:xfrm>
          <a:prstGeom prst="rect">
            <a:avLst/>
          </a:prstGeom>
          <a:solidFill>
            <a:schemeClr val="tx2">
              <a:lumMod val="20000"/>
              <a:lumOff val="80000"/>
            </a:schemeClr>
          </a:solidFill>
        </p:spPr>
        <p:txBody>
          <a:bodyPr wrap="square" rtlCol="1">
            <a:spAutoFit/>
          </a:bodyPr>
          <a:lstStyle/>
          <a:p>
            <a:pPr algn="ctr"/>
            <a:r>
              <a:rPr lang="en-US" sz="2400" dirty="0"/>
              <a:t>  BEADED POINTING</a:t>
            </a:r>
          </a:p>
        </p:txBody>
      </p:sp>
      <p:sp>
        <p:nvSpPr>
          <p:cNvPr id="4" name="Rectangle 3"/>
          <p:cNvSpPr/>
          <p:nvPr/>
        </p:nvSpPr>
        <p:spPr>
          <a:xfrm>
            <a:off x="685800" y="1257300"/>
            <a:ext cx="7848600" cy="1938992"/>
          </a:xfrm>
          <a:prstGeom prst="rect">
            <a:avLst/>
          </a:prstGeom>
        </p:spPr>
        <p:txBody>
          <a:bodyPr wrap="square">
            <a:spAutoFit/>
          </a:bodyPr>
          <a:lstStyle/>
          <a:p>
            <a:r>
              <a:rPr lang="en-US" sz="2400" dirty="0"/>
              <a:t>The mortar is pressed in the raked joints and finished off flush with the face of the wall. A steel rod having its end suitably shaped is run straight along the </a:t>
            </a:r>
            <a:r>
              <a:rPr lang="en-US" sz="2400" dirty="0" err="1"/>
              <a:t>centre</a:t>
            </a:r>
            <a:r>
              <a:rPr lang="en-US" sz="2400" dirty="0"/>
              <a:t> line of joints to form the beading.</a:t>
            </a:r>
            <a:br>
              <a:rPr lang="en-US" sz="2400" dirty="0"/>
            </a:br>
            <a:endParaRPr lang="ar-SA" sz="2400"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599" y="2857500"/>
            <a:ext cx="3042695" cy="2687344"/>
          </a:xfrm>
          <a:prstGeom prst="rect">
            <a:avLst/>
          </a:prstGeom>
        </p:spPr>
      </p:pic>
    </p:spTree>
    <p:extLst>
      <p:ext uri="{BB962C8B-B14F-4D97-AF65-F5344CB8AC3E}">
        <p14:creationId xmlns:p14="http://schemas.microsoft.com/office/powerpoint/2010/main" val="218793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495299"/>
            <a:ext cx="5791200" cy="461665"/>
          </a:xfrm>
          <a:prstGeom prst="rect">
            <a:avLst/>
          </a:prstGeom>
          <a:solidFill>
            <a:schemeClr val="tx2">
              <a:lumMod val="20000"/>
              <a:lumOff val="80000"/>
            </a:schemeClr>
          </a:solidFill>
        </p:spPr>
        <p:txBody>
          <a:bodyPr wrap="square" rtlCol="1">
            <a:spAutoFit/>
          </a:bodyPr>
          <a:lstStyle/>
          <a:p>
            <a:pPr algn="ctr"/>
            <a:r>
              <a:rPr lang="en-US" sz="2400" dirty="0"/>
              <a:t>TUCK POINTING</a:t>
            </a:r>
          </a:p>
        </p:txBody>
      </p:sp>
      <p:sp>
        <p:nvSpPr>
          <p:cNvPr id="2" name="Rectangle 1"/>
          <p:cNvSpPr/>
          <p:nvPr/>
        </p:nvSpPr>
        <p:spPr>
          <a:xfrm>
            <a:off x="487680" y="1257300"/>
            <a:ext cx="8305800" cy="1938992"/>
          </a:xfrm>
          <a:prstGeom prst="rect">
            <a:avLst/>
          </a:prstGeom>
        </p:spPr>
        <p:txBody>
          <a:bodyPr wrap="square">
            <a:spAutoFit/>
          </a:bodyPr>
          <a:lstStyle/>
          <a:p>
            <a:r>
              <a:rPr lang="en-US" sz="2400" dirty="0"/>
              <a:t>The mortar is first pressed in the raked joints and there after it is finished flush with the face of the wall. The top and bottom edges of the joints are cut parallel so as to have a uniformly raised band about 6mm high and 10mm in width.</a:t>
            </a:r>
            <a:br>
              <a:rPr lang="en-US" sz="2400" dirty="0"/>
            </a:br>
            <a:endParaRPr lang="ar-SA" sz="24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933700"/>
            <a:ext cx="3211844" cy="2562519"/>
          </a:xfrm>
          <a:prstGeom prst="rect">
            <a:avLst/>
          </a:prstGeom>
        </p:spPr>
      </p:pic>
    </p:spTree>
    <p:extLst>
      <p:ext uri="{BB962C8B-B14F-4D97-AF65-F5344CB8AC3E}">
        <p14:creationId xmlns:p14="http://schemas.microsoft.com/office/powerpoint/2010/main" val="2646126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349500"/>
            <a:ext cx="7772400" cy="1225021"/>
          </a:xfrm>
          <a:solidFill>
            <a:schemeClr val="tx2">
              <a:lumMod val="20000"/>
              <a:lumOff val="80000"/>
            </a:schemeClr>
          </a:solidFill>
        </p:spPr>
        <p:txBody>
          <a:bodyPr>
            <a:normAutofit/>
          </a:bodyPr>
          <a:lstStyle/>
          <a:p>
            <a:r>
              <a:rPr lang="en-US" sz="7200" dirty="0"/>
              <a:t>THANK YOU</a:t>
            </a:r>
            <a:endParaRPr lang="ar-SA" sz="7200" dirty="0"/>
          </a:p>
        </p:txBody>
      </p:sp>
    </p:spTree>
    <p:extLst>
      <p:ext uri="{BB962C8B-B14F-4D97-AF65-F5344CB8AC3E}">
        <p14:creationId xmlns:p14="http://schemas.microsoft.com/office/powerpoint/2010/main" val="74119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451366"/>
            <a:ext cx="5181600" cy="461665"/>
          </a:xfrm>
          <a:prstGeom prst="rect">
            <a:avLst/>
          </a:prstGeom>
          <a:solidFill>
            <a:schemeClr val="tx2">
              <a:lumMod val="20000"/>
              <a:lumOff val="80000"/>
            </a:schemeClr>
          </a:solidFill>
        </p:spPr>
        <p:txBody>
          <a:bodyPr wrap="square" rtlCol="1">
            <a:spAutoFit/>
          </a:bodyPr>
          <a:lstStyle/>
          <a:p>
            <a:pPr algn="ctr"/>
            <a:r>
              <a:rPr lang="en-US" sz="2400" dirty="0"/>
              <a:t>CHARATERISTICS OF GOOD PLASTERING</a:t>
            </a:r>
            <a:endParaRPr lang="ar-SA" sz="2400" dirty="0">
              <a:solidFill>
                <a:schemeClr val="tx2">
                  <a:lumMod val="50000"/>
                </a:schemeClr>
              </a:solidFill>
            </a:endParaRPr>
          </a:p>
        </p:txBody>
      </p:sp>
      <p:sp>
        <p:nvSpPr>
          <p:cNvPr id="2" name="Rectangle 1"/>
          <p:cNvSpPr/>
          <p:nvPr/>
        </p:nvSpPr>
        <p:spPr>
          <a:xfrm>
            <a:off x="381000" y="1485900"/>
            <a:ext cx="8153400" cy="3785652"/>
          </a:xfrm>
          <a:prstGeom prst="rect">
            <a:avLst/>
          </a:prstGeom>
        </p:spPr>
        <p:txBody>
          <a:bodyPr wrap="square">
            <a:spAutoFit/>
          </a:bodyPr>
          <a:lstStyle/>
          <a:p>
            <a:pPr marL="457200" indent="-457200">
              <a:buAutoNum type="arabicPeriod"/>
            </a:pPr>
            <a:r>
              <a:rPr lang="en-US" sz="2400" dirty="0"/>
              <a:t>It should be hard &amp; durable. </a:t>
            </a:r>
          </a:p>
          <a:p>
            <a:pPr marL="457200" indent="-457200">
              <a:buAutoNum type="arabicPeriod"/>
            </a:pPr>
            <a:endParaRPr lang="en-US" sz="2400" dirty="0"/>
          </a:p>
          <a:p>
            <a:pPr marL="457200" indent="-457200">
              <a:buAutoNum type="arabicPeriod"/>
            </a:pPr>
            <a:r>
              <a:rPr lang="en-US" sz="2400" dirty="0"/>
              <a:t>It should possess proper workability. </a:t>
            </a:r>
          </a:p>
          <a:p>
            <a:pPr marL="457200" indent="-457200">
              <a:buAutoNum type="arabicPeriod"/>
            </a:pPr>
            <a:endParaRPr lang="en-US" sz="2400" dirty="0"/>
          </a:p>
          <a:p>
            <a:pPr marL="457200" indent="-457200">
              <a:buAutoNum type="arabicPeriod"/>
            </a:pPr>
            <a:r>
              <a:rPr lang="en-US" sz="2400" dirty="0"/>
              <a:t>It should be possible to apply it during all weather conditions. </a:t>
            </a:r>
          </a:p>
          <a:p>
            <a:pPr marL="457200" indent="-457200">
              <a:buAutoNum type="arabicPeriod"/>
            </a:pPr>
            <a:endParaRPr lang="en-US" sz="2400" dirty="0"/>
          </a:p>
          <a:p>
            <a:pPr marL="457200" indent="-457200">
              <a:buAutoNum type="arabicPeriod"/>
            </a:pPr>
            <a:r>
              <a:rPr lang="en-US" sz="2400" dirty="0"/>
              <a:t>It should protect the external surfaces from rain water.</a:t>
            </a:r>
          </a:p>
          <a:p>
            <a:endParaRPr lang="en-US" sz="2400" dirty="0"/>
          </a:p>
          <a:p>
            <a:r>
              <a:rPr lang="en-US" sz="2400" dirty="0"/>
              <a:t>5.   It should be cheap.</a:t>
            </a:r>
            <a:endParaRPr lang="ar-SA" sz="2400" dirty="0"/>
          </a:p>
        </p:txBody>
      </p:sp>
    </p:spTree>
    <p:extLst>
      <p:ext uri="{BB962C8B-B14F-4D97-AF65-F5344CB8AC3E}">
        <p14:creationId xmlns:p14="http://schemas.microsoft.com/office/powerpoint/2010/main" val="261990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451365"/>
            <a:ext cx="4343400" cy="461665"/>
          </a:xfrm>
          <a:prstGeom prst="rect">
            <a:avLst/>
          </a:prstGeom>
          <a:solidFill>
            <a:schemeClr val="tx2">
              <a:lumMod val="20000"/>
              <a:lumOff val="80000"/>
            </a:schemeClr>
          </a:solidFill>
        </p:spPr>
        <p:txBody>
          <a:bodyPr wrap="square" rtlCol="1">
            <a:spAutoFit/>
          </a:bodyPr>
          <a:lstStyle/>
          <a:p>
            <a:pPr algn="ctr"/>
            <a:r>
              <a:rPr lang="en-US" sz="2400" dirty="0"/>
              <a:t>PLASTERING MATERIALS</a:t>
            </a:r>
            <a:endParaRPr lang="ar-SA" sz="2400" dirty="0">
              <a:solidFill>
                <a:schemeClr val="tx2">
                  <a:lumMod val="50000"/>
                </a:schemeClr>
              </a:solidFill>
            </a:endParaRPr>
          </a:p>
        </p:txBody>
      </p:sp>
      <p:sp>
        <p:nvSpPr>
          <p:cNvPr id="4" name="TextBox 3"/>
          <p:cNvSpPr txBox="1"/>
          <p:nvPr/>
        </p:nvSpPr>
        <p:spPr>
          <a:xfrm>
            <a:off x="4648200" y="451366"/>
            <a:ext cx="4343400" cy="830997"/>
          </a:xfrm>
          <a:prstGeom prst="rect">
            <a:avLst/>
          </a:prstGeom>
          <a:solidFill>
            <a:schemeClr val="tx2">
              <a:lumMod val="20000"/>
              <a:lumOff val="80000"/>
            </a:schemeClr>
          </a:solidFill>
        </p:spPr>
        <p:txBody>
          <a:bodyPr wrap="square" rtlCol="1">
            <a:spAutoFit/>
          </a:bodyPr>
          <a:lstStyle/>
          <a:p>
            <a:pPr algn="ctr"/>
            <a:r>
              <a:rPr lang="en-US" sz="2400" dirty="0"/>
              <a:t>MIXER OF PLASTERING MATERIALS</a:t>
            </a:r>
            <a:endParaRPr lang="ar-SA" sz="2400" dirty="0">
              <a:solidFill>
                <a:schemeClr val="tx2">
                  <a:lumMod val="50000"/>
                </a:schemeClr>
              </a:solidFill>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20" y="1409700"/>
            <a:ext cx="4286880" cy="3543795"/>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485900"/>
            <a:ext cx="3924848" cy="3667637"/>
          </a:xfrm>
          <a:prstGeom prst="rect">
            <a:avLst/>
          </a:prstGeom>
        </p:spPr>
      </p:pic>
      <p:sp>
        <p:nvSpPr>
          <p:cNvPr id="8" name="TextBox 7"/>
          <p:cNvSpPr txBox="1"/>
          <p:nvPr/>
        </p:nvSpPr>
        <p:spPr>
          <a:xfrm>
            <a:off x="132720" y="1485900"/>
            <a:ext cx="1772280" cy="461665"/>
          </a:xfrm>
          <a:prstGeom prst="rect">
            <a:avLst/>
          </a:prstGeom>
          <a:solidFill>
            <a:schemeClr val="accent5">
              <a:lumMod val="40000"/>
              <a:lumOff val="60000"/>
            </a:schemeClr>
          </a:solidFill>
        </p:spPr>
        <p:txBody>
          <a:bodyPr wrap="square" rtlCol="1">
            <a:spAutoFit/>
          </a:bodyPr>
          <a:lstStyle/>
          <a:p>
            <a:pPr algn="ctr"/>
            <a:r>
              <a:rPr lang="en-US" sz="2400" dirty="0">
                <a:solidFill>
                  <a:schemeClr val="bg1"/>
                </a:solidFill>
              </a:rPr>
              <a:t>Sand</a:t>
            </a:r>
            <a:endParaRPr lang="ar-SA" sz="2400" dirty="0">
              <a:solidFill>
                <a:schemeClr val="bg1"/>
              </a:solidFill>
            </a:endParaRPr>
          </a:p>
        </p:txBody>
      </p:sp>
    </p:spTree>
    <p:extLst>
      <p:ext uri="{BB962C8B-B14F-4D97-AF65-F5344CB8AC3E}">
        <p14:creationId xmlns:p14="http://schemas.microsoft.com/office/powerpoint/2010/main" val="3615518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PLASTERING TOOLS</a:t>
            </a:r>
            <a:endParaRPr lang="ar-SA" sz="2400" dirty="0">
              <a:solidFill>
                <a:schemeClr val="tx2">
                  <a:lumMod val="50000"/>
                </a:schemeClr>
              </a:solidFill>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181100"/>
            <a:ext cx="3810000" cy="3515194"/>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181100"/>
            <a:ext cx="4440246" cy="3515194"/>
          </a:xfrm>
          <a:prstGeom prst="rect">
            <a:avLst/>
          </a:prstGeom>
        </p:spPr>
      </p:pic>
    </p:spTree>
    <p:extLst>
      <p:ext uri="{BB962C8B-B14F-4D97-AF65-F5344CB8AC3E}">
        <p14:creationId xmlns:p14="http://schemas.microsoft.com/office/powerpoint/2010/main" val="4216213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PLASTERING TOOLS</a:t>
            </a:r>
            <a:endParaRPr lang="ar-SA" sz="2400" dirty="0">
              <a:solidFill>
                <a:schemeClr val="tx2">
                  <a:lumMod val="50000"/>
                </a:schemeClr>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81100"/>
            <a:ext cx="6620799" cy="4010585"/>
          </a:xfrm>
          <a:prstGeom prst="rect">
            <a:avLst/>
          </a:prstGeom>
        </p:spPr>
      </p:pic>
      <p:sp>
        <p:nvSpPr>
          <p:cNvPr id="4" name="TextBox 3"/>
          <p:cNvSpPr txBox="1"/>
          <p:nvPr/>
        </p:nvSpPr>
        <p:spPr>
          <a:xfrm>
            <a:off x="4800600" y="5067300"/>
            <a:ext cx="1447800" cy="369332"/>
          </a:xfrm>
          <a:prstGeom prst="rect">
            <a:avLst/>
          </a:prstGeom>
          <a:noFill/>
        </p:spPr>
        <p:txBody>
          <a:bodyPr wrap="square" rtlCol="1">
            <a:spAutoFit/>
          </a:bodyPr>
          <a:lstStyle/>
          <a:p>
            <a:r>
              <a:rPr lang="en-US" dirty="0"/>
              <a:t>Trowel</a:t>
            </a:r>
            <a:endParaRPr lang="ar-SA" dirty="0"/>
          </a:p>
        </p:txBody>
      </p:sp>
      <p:sp>
        <p:nvSpPr>
          <p:cNvPr id="7" name="TextBox 6"/>
          <p:cNvSpPr txBox="1"/>
          <p:nvPr/>
        </p:nvSpPr>
        <p:spPr>
          <a:xfrm>
            <a:off x="1600200" y="5191685"/>
            <a:ext cx="1447800" cy="369332"/>
          </a:xfrm>
          <a:prstGeom prst="rect">
            <a:avLst/>
          </a:prstGeom>
          <a:noFill/>
        </p:spPr>
        <p:txBody>
          <a:bodyPr wrap="square" rtlCol="1">
            <a:spAutoFit/>
          </a:bodyPr>
          <a:lstStyle/>
          <a:p>
            <a:pPr algn="ctr"/>
            <a:r>
              <a:rPr lang="en-US" dirty="0"/>
              <a:t>Float</a:t>
            </a:r>
            <a:endParaRPr lang="ar-SA" dirty="0"/>
          </a:p>
        </p:txBody>
      </p:sp>
      <p:sp>
        <p:nvSpPr>
          <p:cNvPr id="8" name="TextBox 7"/>
          <p:cNvSpPr txBox="1"/>
          <p:nvPr/>
        </p:nvSpPr>
        <p:spPr>
          <a:xfrm>
            <a:off x="4645660" y="3467100"/>
            <a:ext cx="1447800" cy="369332"/>
          </a:xfrm>
          <a:prstGeom prst="rect">
            <a:avLst/>
          </a:prstGeom>
          <a:noFill/>
        </p:spPr>
        <p:txBody>
          <a:bodyPr wrap="square" rtlCol="1">
            <a:spAutoFit/>
          </a:bodyPr>
          <a:lstStyle/>
          <a:p>
            <a:pPr algn="ctr"/>
            <a:r>
              <a:rPr lang="en-US" dirty="0"/>
              <a:t>Hawk</a:t>
            </a:r>
            <a:endParaRPr lang="ar-SA" dirty="0"/>
          </a:p>
        </p:txBody>
      </p:sp>
      <p:sp>
        <p:nvSpPr>
          <p:cNvPr id="12" name="TextBox 11"/>
          <p:cNvSpPr txBox="1"/>
          <p:nvPr/>
        </p:nvSpPr>
        <p:spPr>
          <a:xfrm>
            <a:off x="1143000" y="3467100"/>
            <a:ext cx="1447800" cy="369332"/>
          </a:xfrm>
          <a:prstGeom prst="rect">
            <a:avLst/>
          </a:prstGeom>
          <a:noFill/>
        </p:spPr>
        <p:txBody>
          <a:bodyPr wrap="square" rtlCol="1">
            <a:spAutoFit/>
          </a:bodyPr>
          <a:lstStyle/>
          <a:p>
            <a:pPr algn="ctr"/>
            <a:r>
              <a:rPr lang="en-US" dirty="0"/>
              <a:t>Float</a:t>
            </a:r>
            <a:endParaRPr lang="ar-SA" dirty="0"/>
          </a:p>
        </p:txBody>
      </p:sp>
    </p:spTree>
    <p:extLst>
      <p:ext uri="{BB962C8B-B14F-4D97-AF65-F5344CB8AC3E}">
        <p14:creationId xmlns:p14="http://schemas.microsoft.com/office/powerpoint/2010/main" val="231279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571500"/>
            <a:ext cx="5867400" cy="461665"/>
          </a:xfrm>
          <a:prstGeom prst="rect">
            <a:avLst/>
          </a:prstGeom>
          <a:solidFill>
            <a:schemeClr val="tx2">
              <a:lumMod val="20000"/>
              <a:lumOff val="80000"/>
            </a:schemeClr>
          </a:solidFill>
        </p:spPr>
        <p:txBody>
          <a:bodyPr wrap="square" rtlCol="1">
            <a:spAutoFit/>
          </a:bodyPr>
          <a:lstStyle/>
          <a:p>
            <a:r>
              <a:rPr lang="en-US" sz="2400" b="1" cap="all" dirty="0"/>
              <a:t>DIFFERENCE BETWEEN MORTAR &amp; PLASTER</a:t>
            </a:r>
          </a:p>
        </p:txBody>
      </p:sp>
      <p:sp>
        <p:nvSpPr>
          <p:cNvPr id="2" name="Rectangle 1"/>
          <p:cNvSpPr/>
          <p:nvPr/>
        </p:nvSpPr>
        <p:spPr>
          <a:xfrm>
            <a:off x="762000" y="1426339"/>
            <a:ext cx="7772400" cy="3416320"/>
          </a:xfrm>
          <a:prstGeom prst="rect">
            <a:avLst/>
          </a:prstGeom>
        </p:spPr>
        <p:txBody>
          <a:bodyPr wrap="square">
            <a:spAutoFit/>
          </a:bodyPr>
          <a:lstStyle/>
          <a:p>
            <a:pPr marL="342900" indent="-342900">
              <a:buFont typeface="Arial" pitchFamily="34" charset="0"/>
              <a:buChar char="•"/>
            </a:pPr>
            <a:r>
              <a:rPr lang="en-US" sz="2400" dirty="0"/>
              <a:t>Mortars are used in masonry for joining stones, bricks, blocks etc. </a:t>
            </a:r>
          </a:p>
          <a:p>
            <a:pPr marL="342900" indent="-342900">
              <a:buFont typeface="Arial" pitchFamily="34" charset="0"/>
              <a:buChar char="•"/>
            </a:pPr>
            <a:endParaRPr lang="en-US" sz="2400" dirty="0"/>
          </a:p>
          <a:p>
            <a:pPr marL="342900" indent="-342900">
              <a:buFont typeface="Arial" pitchFamily="34" charset="0"/>
              <a:buChar char="•"/>
            </a:pPr>
            <a:r>
              <a:rPr lang="en-US" sz="2400" dirty="0"/>
              <a:t>Plasters are used for rendering on the outside and inside of walls. </a:t>
            </a:r>
          </a:p>
          <a:p>
            <a:pPr marL="342900" indent="-342900">
              <a:buFont typeface="Arial" pitchFamily="34" charset="0"/>
              <a:buChar char="•"/>
            </a:pPr>
            <a:endParaRPr lang="en-US" sz="2400" dirty="0"/>
          </a:p>
          <a:p>
            <a:pPr marL="342900" indent="-342900">
              <a:buFont typeface="Arial" pitchFamily="34" charset="0"/>
              <a:buChar char="•"/>
            </a:pPr>
            <a:r>
              <a:rPr lang="en-US" sz="2400" dirty="0"/>
              <a:t>The differences between mortar and plaster lie in the capacity of plasters to take better finish, which depend to a very large extent on the type of sand used in the mix. </a:t>
            </a:r>
            <a:endParaRPr lang="ar-SA" sz="2400" dirty="0"/>
          </a:p>
        </p:txBody>
      </p:sp>
    </p:spTree>
    <p:extLst>
      <p:ext uri="{BB962C8B-B14F-4D97-AF65-F5344CB8AC3E}">
        <p14:creationId xmlns:p14="http://schemas.microsoft.com/office/powerpoint/2010/main" val="406295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571500"/>
            <a:ext cx="4343400" cy="461665"/>
          </a:xfrm>
          <a:prstGeom prst="rect">
            <a:avLst/>
          </a:prstGeom>
          <a:solidFill>
            <a:schemeClr val="tx2">
              <a:lumMod val="20000"/>
              <a:lumOff val="80000"/>
            </a:schemeClr>
          </a:solidFill>
        </p:spPr>
        <p:txBody>
          <a:bodyPr wrap="square" rtlCol="1">
            <a:spAutoFit/>
          </a:bodyPr>
          <a:lstStyle/>
          <a:p>
            <a:pPr algn="ctr"/>
            <a:r>
              <a:rPr lang="en-US" sz="2400" dirty="0"/>
              <a:t>TYPES OF PLASTERING</a:t>
            </a:r>
            <a:endParaRPr lang="ar-SA" sz="2400" dirty="0">
              <a:solidFill>
                <a:schemeClr val="tx2">
                  <a:lumMod val="50000"/>
                </a:schemeClr>
              </a:solidFill>
            </a:endParaRPr>
          </a:p>
        </p:txBody>
      </p:sp>
      <p:sp>
        <p:nvSpPr>
          <p:cNvPr id="2" name="Rectangle 1"/>
          <p:cNvSpPr/>
          <p:nvPr/>
        </p:nvSpPr>
        <p:spPr>
          <a:xfrm>
            <a:off x="1371600" y="1790700"/>
            <a:ext cx="5410200" cy="2677656"/>
          </a:xfrm>
          <a:prstGeom prst="rect">
            <a:avLst/>
          </a:prstGeom>
        </p:spPr>
        <p:txBody>
          <a:bodyPr wrap="square">
            <a:spAutoFit/>
          </a:bodyPr>
          <a:lstStyle/>
          <a:p>
            <a:pPr marL="342900" indent="-342900">
              <a:buAutoNum type="alphaLcParenBoth"/>
            </a:pPr>
            <a:r>
              <a:rPr lang="en-US" sz="2400" dirty="0"/>
              <a:t>Lime Plaster</a:t>
            </a:r>
          </a:p>
          <a:p>
            <a:br>
              <a:rPr lang="en-US" sz="2400" dirty="0"/>
            </a:br>
            <a:r>
              <a:rPr lang="en-US" sz="2400" dirty="0"/>
              <a:t>(b) Cement Plaster</a:t>
            </a:r>
          </a:p>
          <a:p>
            <a:br>
              <a:rPr lang="en-US" sz="2400" dirty="0"/>
            </a:br>
            <a:r>
              <a:rPr lang="en-US" sz="2400" dirty="0"/>
              <a:t>(c) Mud Plaster</a:t>
            </a:r>
          </a:p>
          <a:p>
            <a:br>
              <a:rPr lang="en-US" sz="2400" dirty="0"/>
            </a:br>
            <a:r>
              <a:rPr lang="en-US" sz="2400" dirty="0"/>
              <a:t>(d) Stucco Plaster</a:t>
            </a:r>
            <a:endParaRPr lang="ar-SA" sz="2400" dirty="0"/>
          </a:p>
        </p:txBody>
      </p:sp>
    </p:spTree>
    <p:extLst>
      <p:ext uri="{BB962C8B-B14F-4D97-AF65-F5344CB8AC3E}">
        <p14:creationId xmlns:p14="http://schemas.microsoft.com/office/powerpoint/2010/main" val="1869304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917</Words>
  <Application>Microsoft Office PowerPoint</Application>
  <PresentationFormat>On-screen Show (16:10)</PresentationFormat>
  <Paragraphs>110</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Office Theme</vt:lpstr>
      <vt:lpstr>PLASTERING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POINTING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PLASTERING</dc:title>
  <dc:creator>Rakib</dc:creator>
  <cp:lastModifiedBy>Windows User</cp:lastModifiedBy>
  <cp:revision>161</cp:revision>
  <cp:lastPrinted>2018-04-01T15:04:49Z</cp:lastPrinted>
  <dcterms:created xsi:type="dcterms:W3CDTF">2006-08-16T00:00:00Z</dcterms:created>
  <dcterms:modified xsi:type="dcterms:W3CDTF">2020-02-24T01:31:26Z</dcterms:modified>
</cp:coreProperties>
</file>