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7" r:id="rId4"/>
    <p:sldId id="270" r:id="rId5"/>
    <p:sldId id="271" r:id="rId6"/>
    <p:sldId id="258" r:id="rId7"/>
    <p:sldId id="259" r:id="rId8"/>
    <p:sldId id="272" r:id="rId9"/>
    <p:sldId id="260" r:id="rId10"/>
    <p:sldId id="273" r:id="rId11"/>
    <p:sldId id="275" r:id="rId12"/>
    <p:sldId id="274" r:id="rId13"/>
    <p:sldId id="276" r:id="rId14"/>
    <p:sldId id="261" r:id="rId15"/>
    <p:sldId id="262" r:id="rId16"/>
    <p:sldId id="277" r:id="rId17"/>
    <p:sldId id="278" r:id="rId18"/>
    <p:sldId id="279" r:id="rId19"/>
    <p:sldId id="264" r:id="rId20"/>
    <p:sldId id="265" r:id="rId21"/>
    <p:sldId id="266" r:id="rId22"/>
    <p:sldId id="280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13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E486E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E486E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91572" y="3285743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43209" y="3132581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31520" y="1394459"/>
            <a:ext cx="6723888" cy="3557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70331" y="32003"/>
            <a:ext cx="11466576" cy="1491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E486E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228076" y="9143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3810000" h="3810000">
                <a:moveTo>
                  <a:pt x="3810000" y="0"/>
                </a:moveTo>
                <a:lnTo>
                  <a:pt x="0" y="38100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08192" y="91440"/>
            <a:ext cx="6080760" cy="6080760"/>
          </a:xfrm>
          <a:custGeom>
            <a:avLst/>
            <a:gdLst/>
            <a:ahLst/>
            <a:cxnLst/>
            <a:rect l="l" t="t" r="r" b="b"/>
            <a:pathLst>
              <a:path w="6080759" h="6080760">
                <a:moveTo>
                  <a:pt x="6080633" y="0"/>
                </a:moveTo>
                <a:lnTo>
                  <a:pt x="0" y="6080658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35952" y="228600"/>
            <a:ext cx="4953000" cy="4953000"/>
          </a:xfrm>
          <a:custGeom>
            <a:avLst/>
            <a:gdLst/>
            <a:ahLst/>
            <a:cxnLst/>
            <a:rect l="l" t="t" r="r" b="b"/>
            <a:pathLst>
              <a:path w="4953000" h="4953000">
                <a:moveTo>
                  <a:pt x="4953000" y="0"/>
                </a:moveTo>
                <a:lnTo>
                  <a:pt x="0" y="49530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337298" y="32765"/>
            <a:ext cx="4853305" cy="4921250"/>
          </a:xfrm>
          <a:custGeom>
            <a:avLst/>
            <a:gdLst/>
            <a:ahLst/>
            <a:cxnLst/>
            <a:rect l="l" t="t" r="r" b="b"/>
            <a:pathLst>
              <a:path w="4853305" h="4921250">
                <a:moveTo>
                  <a:pt x="4853051" y="0"/>
                </a:moveTo>
                <a:lnTo>
                  <a:pt x="0" y="4853051"/>
                </a:lnTo>
              </a:path>
              <a:path w="4853305" h="4921250">
                <a:moveTo>
                  <a:pt x="4852416" y="577595"/>
                </a:moveTo>
                <a:lnTo>
                  <a:pt x="509016" y="4920995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3016" y="324739"/>
            <a:ext cx="10039985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E486E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016" y="2665298"/>
            <a:ext cx="5368290" cy="285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1934083"/>
            <a:ext cx="107431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 smtClean="0">
                <a:solidFill>
                  <a:srgbClr val="FFFFFF"/>
                </a:solidFill>
              </a:rPr>
              <a:t>SHORI</a:t>
            </a:r>
            <a:r>
              <a:rPr lang="en-US" sz="4800" spc="-5" dirty="0" smtClean="0">
                <a:solidFill>
                  <a:srgbClr val="FFFFFF"/>
                </a:solidFill>
              </a:rPr>
              <a:t>NG AND </a:t>
            </a:r>
            <a:r>
              <a:rPr sz="4800" spc="-10" dirty="0" smtClean="0">
                <a:solidFill>
                  <a:srgbClr val="FFFFFF"/>
                </a:solidFill>
              </a:rPr>
              <a:t>UNDERPINNING</a:t>
            </a:r>
            <a:endParaRPr sz="48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3016" y="2665298"/>
            <a:ext cx="5561584" cy="2400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10" dirty="0"/>
          </a:p>
          <a:p>
            <a:pPr marL="12700">
              <a:lnSpc>
                <a:spcPct val="100000"/>
              </a:lnSpc>
              <a:spcBef>
                <a:spcPts val="3090"/>
              </a:spcBef>
            </a:pPr>
            <a:r>
              <a:rPr sz="2100" b="1" dirty="0">
                <a:solidFill>
                  <a:schemeClr val="tx1"/>
                </a:solidFill>
              </a:rPr>
              <a:t>content</a:t>
            </a:r>
            <a:r>
              <a:rPr sz="2100" b="1" spc="-5" dirty="0">
                <a:solidFill>
                  <a:schemeClr val="tx1"/>
                </a:solidFill>
              </a:rPr>
              <a:t> </a:t>
            </a:r>
            <a:r>
              <a:rPr sz="2100" b="1" dirty="0">
                <a:solidFill>
                  <a:schemeClr val="tx1"/>
                </a:solidFill>
              </a:rPr>
              <a:t>:</a:t>
            </a: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b="1" spc="-5" dirty="0">
                <a:solidFill>
                  <a:schemeClr val="tx1"/>
                </a:solidFill>
              </a:rPr>
              <a:t>Shoring </a:t>
            </a:r>
            <a:r>
              <a:rPr sz="2100" b="1" dirty="0">
                <a:solidFill>
                  <a:schemeClr val="tx1"/>
                </a:solidFill>
              </a:rPr>
              <a:t>(uses and</a:t>
            </a:r>
            <a:r>
              <a:rPr sz="2100" b="1" spc="-35" dirty="0">
                <a:solidFill>
                  <a:schemeClr val="tx1"/>
                </a:solidFill>
              </a:rPr>
              <a:t> </a:t>
            </a:r>
            <a:r>
              <a:rPr sz="2100" b="1" dirty="0">
                <a:solidFill>
                  <a:schemeClr val="tx1"/>
                </a:solidFill>
              </a:rPr>
              <a:t>types)</a:t>
            </a: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b="1" spc="-5" dirty="0">
                <a:solidFill>
                  <a:schemeClr val="tx1"/>
                </a:solidFill>
              </a:rPr>
              <a:t>Underpinning </a:t>
            </a:r>
            <a:r>
              <a:rPr sz="2100" b="1" dirty="0">
                <a:solidFill>
                  <a:schemeClr val="tx1"/>
                </a:solidFill>
              </a:rPr>
              <a:t>(purpose and</a:t>
            </a:r>
            <a:r>
              <a:rPr sz="2100" b="1" spc="-30" dirty="0">
                <a:solidFill>
                  <a:schemeClr val="tx1"/>
                </a:solidFill>
              </a:rPr>
              <a:t> </a:t>
            </a:r>
            <a:r>
              <a:rPr sz="2100" b="1" spc="-5" dirty="0">
                <a:solidFill>
                  <a:schemeClr val="tx1"/>
                </a:solidFill>
              </a:rPr>
              <a:t>types</a:t>
            </a:r>
            <a:r>
              <a:rPr sz="2100" b="1" spc="-5" dirty="0" smtClean="0">
                <a:solidFill>
                  <a:schemeClr val="tx1"/>
                </a:solidFill>
              </a:rPr>
              <a:t>)</a:t>
            </a:r>
            <a:endParaRPr sz="2100" b="1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2235" y="3429000"/>
            <a:ext cx="4764024" cy="2680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228600" y="457200"/>
            <a:ext cx="5788660" cy="5486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619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It </a:t>
            </a:r>
            <a:r>
              <a:rPr sz="2600" spc="-5" dirty="0">
                <a:latin typeface="Constantia"/>
                <a:cs typeface="Constantia"/>
              </a:rPr>
              <a:t>is the </a:t>
            </a:r>
            <a:r>
              <a:rPr sz="2600" spc="-10" dirty="0">
                <a:latin typeface="Constantia"/>
                <a:cs typeface="Constantia"/>
              </a:rPr>
              <a:t>arrangement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horizontal support </a:t>
            </a:r>
            <a:r>
              <a:rPr sz="2600" spc="-15" dirty="0">
                <a:latin typeface="Constantia"/>
                <a:cs typeface="Constantia"/>
              </a:rPr>
              <a:t>are  </a:t>
            </a:r>
            <a:r>
              <a:rPr sz="2600" spc="-20" dirty="0">
                <a:latin typeface="Constantia"/>
                <a:cs typeface="Constantia"/>
              </a:rPr>
              <a:t>given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parallel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walls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have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become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unsafe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due 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removal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collapse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intermediate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building</a:t>
            </a:r>
            <a:endParaRPr sz="2600" dirty="0">
              <a:latin typeface="Constantia"/>
              <a:cs typeface="Constantia"/>
            </a:endParaRPr>
          </a:p>
          <a:p>
            <a:pPr marL="286385" marR="13652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single </a:t>
            </a:r>
            <a:r>
              <a:rPr sz="2600" spc="25" dirty="0">
                <a:latin typeface="Constantia"/>
                <a:cs typeface="Constantia"/>
              </a:rPr>
              <a:t>flying </a:t>
            </a:r>
            <a:r>
              <a:rPr sz="2600" spc="-10" dirty="0">
                <a:latin typeface="Constantia"/>
                <a:cs typeface="Constantia"/>
              </a:rPr>
              <a:t>shore consist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wall </a:t>
            </a:r>
            <a:r>
              <a:rPr sz="2600" spc="-10" dirty="0">
                <a:latin typeface="Constantia"/>
                <a:cs typeface="Constantia"/>
              </a:rPr>
              <a:t>plate </a:t>
            </a:r>
            <a:r>
              <a:rPr sz="2600" spc="-5" dirty="0">
                <a:latin typeface="Constantia"/>
                <a:cs typeface="Constantia"/>
              </a:rPr>
              <a:t>needles  </a:t>
            </a:r>
            <a:r>
              <a:rPr sz="2600" dirty="0">
                <a:latin typeface="Constantia"/>
                <a:cs typeface="Constantia"/>
              </a:rPr>
              <a:t>struts </a:t>
            </a:r>
            <a:r>
              <a:rPr sz="2600" spc="-5" dirty="0">
                <a:latin typeface="Constantia"/>
                <a:cs typeface="Constantia"/>
              </a:rPr>
              <a:t>folding </a:t>
            </a:r>
            <a:r>
              <a:rPr sz="2600" spc="-20" dirty="0">
                <a:latin typeface="Constantia"/>
                <a:cs typeface="Constantia"/>
              </a:rPr>
              <a:t>wedges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25" dirty="0">
                <a:latin typeface="Constantia"/>
                <a:cs typeface="Constantia"/>
              </a:rPr>
              <a:t>flying </a:t>
            </a:r>
            <a:r>
              <a:rPr sz="2600" spc="-10" dirty="0">
                <a:latin typeface="Constantia"/>
                <a:cs typeface="Constantia"/>
              </a:rPr>
              <a:t>shore </a:t>
            </a:r>
            <a:r>
              <a:rPr sz="2600" dirty="0">
                <a:latin typeface="Constantia"/>
                <a:cs typeface="Constantia"/>
              </a:rPr>
              <a:t>should </a:t>
            </a:r>
            <a:r>
              <a:rPr sz="2600" spc="-30" dirty="0">
                <a:latin typeface="Constantia"/>
                <a:cs typeface="Constantia"/>
              </a:rPr>
              <a:t>have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5" dirty="0">
                <a:latin typeface="Constantia"/>
                <a:cs typeface="Constantia"/>
              </a:rPr>
              <a:t>depth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less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1/30th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width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  </a:t>
            </a:r>
            <a:r>
              <a:rPr sz="2600" dirty="0">
                <a:latin typeface="Constantia"/>
                <a:cs typeface="Constantia"/>
              </a:rPr>
              <a:t>less </a:t>
            </a:r>
            <a:r>
              <a:rPr sz="2600" spc="-5" dirty="0">
                <a:latin typeface="Constantia"/>
                <a:cs typeface="Constantia"/>
              </a:rPr>
              <a:t>than 1/50th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its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length</a:t>
            </a:r>
          </a:p>
          <a:p>
            <a:pPr marL="286385" marR="5080" indent="-274320">
              <a:lnSpc>
                <a:spcPct val="10000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center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line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spc="20" dirty="0">
                <a:latin typeface="Constantia"/>
                <a:cs typeface="Constantia"/>
              </a:rPr>
              <a:t>flying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shore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wall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5" dirty="0">
                <a:latin typeface="Constantia"/>
                <a:cs typeface="Constantia"/>
              </a:rPr>
              <a:t> meet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35" dirty="0">
                <a:latin typeface="Constantia"/>
                <a:cs typeface="Constantia"/>
              </a:rPr>
              <a:t>floor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level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3" name="object 8"/>
          <p:cNvSpPr/>
          <p:nvPr/>
        </p:nvSpPr>
        <p:spPr>
          <a:xfrm>
            <a:off x="6096000" y="457200"/>
            <a:ext cx="5562600" cy="5410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89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/>
          </p:cNvSpPr>
          <p:nvPr/>
        </p:nvSpPr>
        <p:spPr>
          <a:xfrm>
            <a:off x="444500" y="426465"/>
            <a:ext cx="107569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4834890" algn="l"/>
              </a:tabLst>
            </a:pPr>
            <a:r>
              <a:rPr lang="en-US" sz="4500" kern="0" spc="-5" smtClean="0">
                <a:solidFill>
                  <a:srgbClr val="000000"/>
                </a:solidFill>
              </a:rPr>
              <a:t>The</a:t>
            </a:r>
            <a:r>
              <a:rPr lang="en-US" sz="4500" kern="0" smtClean="0">
                <a:solidFill>
                  <a:srgbClr val="000000"/>
                </a:solidFill>
              </a:rPr>
              <a:t> </a:t>
            </a:r>
            <a:r>
              <a:rPr lang="en-US" sz="4500" kern="0" spc="-20" smtClean="0">
                <a:solidFill>
                  <a:srgbClr val="000000"/>
                </a:solidFill>
              </a:rPr>
              <a:t>following</a:t>
            </a:r>
            <a:r>
              <a:rPr lang="en-US" sz="4500" kern="0" spc="5" smtClean="0">
                <a:solidFill>
                  <a:srgbClr val="000000"/>
                </a:solidFill>
              </a:rPr>
              <a:t> </a:t>
            </a:r>
            <a:r>
              <a:rPr lang="en-US" sz="4500" kern="0" spc="-10" smtClean="0">
                <a:solidFill>
                  <a:srgbClr val="000000"/>
                </a:solidFill>
              </a:rPr>
              <a:t>points	</a:t>
            </a:r>
            <a:r>
              <a:rPr lang="en-US" sz="4500" kern="0" spc="-5" smtClean="0">
                <a:solidFill>
                  <a:srgbClr val="000000"/>
                </a:solidFill>
              </a:rPr>
              <a:t>should</a:t>
            </a:r>
            <a:r>
              <a:rPr lang="en-US" sz="4500" kern="0" spc="-90" smtClean="0">
                <a:solidFill>
                  <a:srgbClr val="000000"/>
                </a:solidFill>
              </a:rPr>
              <a:t> </a:t>
            </a:r>
            <a:r>
              <a:rPr lang="en-US" sz="4500" kern="0" smtClean="0">
                <a:solidFill>
                  <a:srgbClr val="000000"/>
                </a:solidFill>
              </a:rPr>
              <a:t>be  </a:t>
            </a:r>
            <a:r>
              <a:rPr lang="en-US" sz="4500" kern="0" spc="-15" smtClean="0">
                <a:solidFill>
                  <a:srgbClr val="000000"/>
                </a:solidFill>
              </a:rPr>
              <a:t>considered</a:t>
            </a:r>
            <a:r>
              <a:rPr lang="en-US" sz="4500" kern="0" spc="-20" smtClean="0">
                <a:solidFill>
                  <a:srgbClr val="000000"/>
                </a:solidFill>
              </a:rPr>
              <a:t> </a:t>
            </a:r>
            <a:r>
              <a:rPr lang="en-US" sz="4500" kern="0" smtClean="0">
                <a:solidFill>
                  <a:srgbClr val="000000"/>
                </a:solidFill>
              </a:rPr>
              <a:t>as</a:t>
            </a:r>
            <a:endParaRPr lang="en-US" sz="45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490220" y="1447800"/>
            <a:ext cx="10665460" cy="32976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00520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center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line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55" dirty="0">
                <a:latin typeface="Constantia"/>
                <a:cs typeface="Constantia"/>
              </a:rPr>
              <a:t> </a:t>
            </a:r>
            <a:r>
              <a:rPr sz="2800" spc="25" dirty="0">
                <a:latin typeface="Constantia"/>
                <a:cs typeface="Constantia"/>
              </a:rPr>
              <a:t>flying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shore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wall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plate  </a:t>
            </a:r>
            <a:r>
              <a:rPr sz="2800" spc="-5" dirty="0">
                <a:latin typeface="Constantia"/>
                <a:cs typeface="Constantia"/>
              </a:rPr>
              <a:t>should meet at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29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level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Large </a:t>
            </a:r>
            <a:r>
              <a:rPr sz="2800" spc="-10" dirty="0">
                <a:latin typeface="Constantia"/>
                <a:cs typeface="Constantia"/>
              </a:rPr>
              <a:t>factor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safety </a:t>
            </a:r>
            <a:r>
              <a:rPr sz="2800" spc="-5" dirty="0">
                <a:latin typeface="Constantia"/>
                <a:cs typeface="Constantia"/>
              </a:rPr>
              <a:t>should be</a:t>
            </a:r>
            <a:r>
              <a:rPr sz="2800" spc="-430" dirty="0">
                <a:latin typeface="Constantia"/>
                <a:cs typeface="Constantia"/>
              </a:rPr>
              <a:t> </a:t>
            </a:r>
            <a:r>
              <a:rPr lang="en-US" sz="2800" spc="-430" dirty="0" smtClean="0">
                <a:latin typeface="Constantia"/>
                <a:cs typeface="Constantia"/>
              </a:rPr>
              <a:t> </a:t>
            </a:r>
            <a:r>
              <a:rPr sz="2800" spc="-10" dirty="0" smtClean="0">
                <a:latin typeface="Constantia"/>
                <a:cs typeface="Constantia"/>
              </a:rPr>
              <a:t>adopted</a:t>
            </a:r>
            <a:endParaRPr sz="2800" dirty="0">
              <a:latin typeface="Constantia"/>
              <a:cs typeface="Constantia"/>
            </a:endParaRPr>
          </a:p>
          <a:p>
            <a:pPr marL="286385" marR="33020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struts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are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generally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inclined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at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45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degree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  should </a:t>
            </a:r>
            <a:r>
              <a:rPr sz="2800" spc="-10" dirty="0">
                <a:latin typeface="Constantia"/>
                <a:cs typeface="Constantia"/>
              </a:rPr>
              <a:t>not </a:t>
            </a:r>
            <a:r>
              <a:rPr sz="2800" spc="-5" dirty="0">
                <a:latin typeface="Constantia"/>
                <a:cs typeface="Constantia"/>
              </a:rPr>
              <a:t>be </a:t>
            </a:r>
            <a:r>
              <a:rPr sz="2800" spc="-10" dirty="0">
                <a:latin typeface="Constantia"/>
                <a:cs typeface="Constantia"/>
              </a:rPr>
              <a:t>stripper </a:t>
            </a:r>
            <a:r>
              <a:rPr sz="2800" spc="-5" dirty="0">
                <a:latin typeface="Constantia"/>
                <a:cs typeface="Constantia"/>
              </a:rPr>
              <a:t>than 60</a:t>
            </a:r>
            <a:r>
              <a:rPr sz="2800" spc="-36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degree</a:t>
            </a:r>
            <a:endParaRPr sz="2800" dirty="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distance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lang="en-US" sz="2800" dirty="0">
                <a:latin typeface="Constantia"/>
                <a:cs typeface="Constantia"/>
              </a:rPr>
              <a:t>9</a:t>
            </a:r>
            <a:r>
              <a:rPr sz="2800" dirty="0" smtClean="0">
                <a:latin typeface="Constantia"/>
                <a:cs typeface="Constantia"/>
              </a:rPr>
              <a:t>-12m,a</a:t>
            </a:r>
            <a:r>
              <a:rPr sz="2800" spc="-130" dirty="0" smtClean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compound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double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25" dirty="0">
                <a:latin typeface="Constantia"/>
                <a:cs typeface="Constantia"/>
              </a:rPr>
              <a:t>flying  </a:t>
            </a:r>
            <a:r>
              <a:rPr sz="2800" spc="-15" dirty="0">
                <a:latin typeface="Constantia"/>
                <a:cs typeface="Constantia"/>
              </a:rPr>
              <a:t>shore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provided</a:t>
            </a:r>
            <a:endParaRPr sz="28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9088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1524000" y="1447800"/>
            <a:ext cx="914559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514600" y="533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PRACTICAL VIEW OF FLYING SHORE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885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>
            <a:spLocks/>
          </p:cNvSpPr>
          <p:nvPr/>
        </p:nvSpPr>
        <p:spPr>
          <a:xfrm>
            <a:off x="685800" y="304800"/>
            <a:ext cx="54832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kern="0" spc="-5" smtClean="0">
                <a:solidFill>
                  <a:sysClr val="windowText" lastClr="000000"/>
                </a:solidFill>
              </a:rPr>
              <a:t>Double flying</a:t>
            </a:r>
            <a:r>
              <a:rPr lang="en-US" sz="3600" kern="0" spc="-105" smtClean="0">
                <a:solidFill>
                  <a:sysClr val="windowText" lastClr="000000"/>
                </a:solidFill>
              </a:rPr>
              <a:t> </a:t>
            </a:r>
            <a:r>
              <a:rPr lang="en-US" sz="3600" kern="0" spc="-5" smtClean="0">
                <a:solidFill>
                  <a:sysClr val="windowText" lastClr="000000"/>
                </a:solidFill>
              </a:rPr>
              <a:t>shoring</a:t>
            </a:r>
            <a:endParaRPr lang="en-US" sz="3600" kern="0" spc="-5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535940" y="1947799"/>
            <a:ext cx="4721860" cy="1613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Double or  </a:t>
            </a:r>
            <a:r>
              <a:rPr sz="2600" spc="-10" dirty="0">
                <a:latin typeface="Constantia"/>
                <a:cs typeface="Constantia"/>
              </a:rPr>
              <a:t>compound </a:t>
            </a:r>
            <a:r>
              <a:rPr sz="2600" spc="25" dirty="0">
                <a:latin typeface="Constantia"/>
                <a:cs typeface="Constantia"/>
              </a:rPr>
              <a:t>flying  </a:t>
            </a:r>
            <a:r>
              <a:rPr sz="2600" spc="-10" dirty="0">
                <a:latin typeface="Constantia"/>
                <a:cs typeface="Constantia"/>
              </a:rPr>
              <a:t>shore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5" dirty="0">
                <a:latin typeface="Constantia"/>
                <a:cs typeface="Constantia"/>
              </a:rPr>
              <a:t>combination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two  </a:t>
            </a:r>
            <a:r>
              <a:rPr sz="2600" spc="-5" dirty="0">
                <a:latin typeface="Constantia"/>
                <a:cs typeface="Constantia"/>
              </a:rPr>
              <a:t>single </a:t>
            </a:r>
            <a:r>
              <a:rPr sz="2600" spc="25" dirty="0">
                <a:latin typeface="Constantia"/>
                <a:cs typeface="Constantia"/>
              </a:rPr>
              <a:t>flying </a:t>
            </a:r>
            <a:r>
              <a:rPr sz="2600" spc="-5" dirty="0">
                <a:latin typeface="Constantia"/>
                <a:cs typeface="Constantia"/>
              </a:rPr>
              <a:t>shores  </a:t>
            </a:r>
            <a:r>
              <a:rPr sz="2600" spc="-10" dirty="0">
                <a:latin typeface="Constantia"/>
                <a:cs typeface="Constantia"/>
              </a:rPr>
              <a:t>combined </a:t>
            </a:r>
            <a:r>
              <a:rPr sz="2600" spc="-15" dirty="0">
                <a:latin typeface="Constantia"/>
                <a:cs typeface="Constantia"/>
              </a:rPr>
              <a:t>together  by </a:t>
            </a:r>
            <a:r>
              <a:rPr sz="2600" spc="-5" dirty="0">
                <a:latin typeface="Constantia"/>
                <a:cs typeface="Constantia"/>
              </a:rPr>
              <a:t>posts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8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braced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4" name="object 9"/>
          <p:cNvSpPr/>
          <p:nvPr/>
        </p:nvSpPr>
        <p:spPr>
          <a:xfrm>
            <a:off x="5638800" y="1219200"/>
            <a:ext cx="4952999" cy="4952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157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324739"/>
            <a:ext cx="1038796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</a:rPr>
              <a:t>DEAD</a:t>
            </a:r>
            <a:r>
              <a:rPr b="1" spc="-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chemeClr val="tx1"/>
                </a:solidFill>
              </a:rPr>
              <a:t>SHORES </a:t>
            </a:r>
            <a:r>
              <a:rPr b="1" dirty="0">
                <a:solidFill>
                  <a:schemeClr val="tx1"/>
                </a:solidFill>
              </a:rPr>
              <a:t>-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Dead </a:t>
            </a:r>
            <a:r>
              <a:rPr spc="-5" dirty="0">
                <a:solidFill>
                  <a:schemeClr val="tx1"/>
                </a:solidFill>
              </a:rPr>
              <a:t>Shores </a:t>
            </a:r>
            <a:r>
              <a:rPr dirty="0">
                <a:solidFill>
                  <a:schemeClr val="tx1"/>
                </a:solidFill>
              </a:rPr>
              <a:t>or </a:t>
            </a:r>
            <a:r>
              <a:rPr spc="-5" dirty="0">
                <a:solidFill>
                  <a:schemeClr val="tx1"/>
                </a:solidFill>
              </a:rPr>
              <a:t>Vertical Shores, In </a:t>
            </a:r>
            <a:r>
              <a:rPr dirty="0">
                <a:solidFill>
                  <a:schemeClr val="tx1"/>
                </a:solidFill>
              </a:rPr>
              <a:t>this </a:t>
            </a:r>
            <a:r>
              <a:rPr spc="-5" dirty="0">
                <a:solidFill>
                  <a:schemeClr val="tx1"/>
                </a:solidFill>
              </a:rPr>
              <a:t>system </a:t>
            </a:r>
            <a:r>
              <a:rPr dirty="0">
                <a:solidFill>
                  <a:schemeClr val="tx1"/>
                </a:solidFill>
              </a:rPr>
              <a:t>of </a:t>
            </a:r>
            <a:r>
              <a:rPr spc="-5" dirty="0">
                <a:solidFill>
                  <a:schemeClr val="tx1"/>
                </a:solidFill>
              </a:rPr>
              <a:t>shoring, </a:t>
            </a:r>
            <a:r>
              <a:rPr dirty="0">
                <a:solidFill>
                  <a:schemeClr val="tx1"/>
                </a:solidFill>
              </a:rPr>
              <a:t>the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vertical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016" y="630354"/>
            <a:ext cx="10666984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5" dirty="0">
                <a:latin typeface="Myanmar Text"/>
                <a:cs typeface="Myanmar Text"/>
              </a:rPr>
              <a:t>members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known </a:t>
            </a:r>
            <a:r>
              <a:rPr sz="2100" dirty="0">
                <a:latin typeface="Myanmar Text"/>
                <a:cs typeface="Myanmar Text"/>
              </a:rPr>
              <a:t>as </a:t>
            </a:r>
            <a:r>
              <a:rPr sz="2200" i="1" spc="-50" dirty="0">
                <a:latin typeface="Myanmar Text"/>
                <a:cs typeface="Myanmar Text"/>
              </a:rPr>
              <a:t>‘dead shores’ </a:t>
            </a:r>
            <a:r>
              <a:rPr sz="2100" dirty="0">
                <a:latin typeface="Myanmar Text"/>
                <a:cs typeface="Myanmar Text"/>
              </a:rPr>
              <a:t>are </a:t>
            </a:r>
            <a:r>
              <a:rPr sz="2100" spc="-5" dirty="0">
                <a:latin typeface="Myanmar Text"/>
                <a:cs typeface="Myanmar Text"/>
              </a:rPr>
              <a:t>used </a:t>
            </a:r>
            <a:r>
              <a:rPr sz="2100" dirty="0">
                <a:latin typeface="Myanmar Text"/>
                <a:cs typeface="Myanmar Text"/>
              </a:rPr>
              <a:t>to </a:t>
            </a:r>
            <a:r>
              <a:rPr sz="2100" spc="-5" dirty="0">
                <a:latin typeface="Myanmar Text"/>
                <a:cs typeface="Myanmar Text"/>
              </a:rPr>
              <a:t>support temporarily </a:t>
            </a:r>
            <a:r>
              <a:rPr sz="2100" dirty="0">
                <a:latin typeface="Myanmar Text"/>
                <a:cs typeface="Myanmar Text"/>
              </a:rPr>
              <a:t>the </a:t>
            </a:r>
            <a:r>
              <a:rPr sz="2100" spc="-5" dirty="0">
                <a:latin typeface="Myanmar Text"/>
                <a:cs typeface="Myanmar Text"/>
              </a:rPr>
              <a:t>walls,</a:t>
            </a:r>
            <a:r>
              <a:rPr sz="2100" spc="-20" dirty="0">
                <a:latin typeface="Myanmar Text"/>
                <a:cs typeface="Myanmar Text"/>
              </a:rPr>
              <a:t> </a:t>
            </a:r>
            <a:r>
              <a:rPr sz="2100" dirty="0">
                <a:latin typeface="Myanmar Text"/>
                <a:cs typeface="Myanmar Text"/>
              </a:rPr>
              <a:t>roofs,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3016" y="827495"/>
            <a:ext cx="8683625" cy="126701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100" dirty="0">
                <a:latin typeface="Myanmar Text"/>
                <a:cs typeface="Myanmar Text"/>
              </a:rPr>
              <a:t>floors, etc., by </a:t>
            </a:r>
            <a:r>
              <a:rPr sz="2100" spc="-5" dirty="0">
                <a:latin typeface="Myanmar Text"/>
                <a:cs typeface="Myanmar Text"/>
              </a:rPr>
              <a:t>providing </a:t>
            </a:r>
            <a:r>
              <a:rPr sz="2200" i="1" spc="-45" dirty="0">
                <a:latin typeface="Myanmar Text"/>
                <a:cs typeface="Myanmar Text"/>
              </a:rPr>
              <a:t>horizontal </a:t>
            </a:r>
            <a:r>
              <a:rPr sz="2200" i="1" spc="-60" dirty="0">
                <a:latin typeface="Myanmar Text"/>
                <a:cs typeface="Myanmar Text"/>
              </a:rPr>
              <a:t>members </a:t>
            </a:r>
            <a:r>
              <a:rPr sz="2100" spc="-5" dirty="0">
                <a:latin typeface="Myanmar Text"/>
                <a:cs typeface="Myanmar Text"/>
              </a:rPr>
              <a:t>known </a:t>
            </a:r>
            <a:r>
              <a:rPr sz="2100" dirty="0">
                <a:latin typeface="Myanmar Text"/>
                <a:cs typeface="Myanmar Text"/>
              </a:rPr>
              <a:t>as </a:t>
            </a:r>
            <a:r>
              <a:rPr sz="2200" i="1" spc="-45" dirty="0">
                <a:latin typeface="Myanmar Text"/>
                <a:cs typeface="Myanmar Text"/>
              </a:rPr>
              <a:t>needle.</a:t>
            </a:r>
            <a:r>
              <a:rPr sz="2200" i="1" spc="-100" dirty="0">
                <a:latin typeface="Myanmar Text"/>
                <a:cs typeface="Myanmar Text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Myanmar Text"/>
                <a:cs typeface="Myanmar Text"/>
              </a:rPr>
              <a:t>objectives:</a:t>
            </a:r>
            <a:endParaRPr sz="21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200" i="1" spc="-30" dirty="0">
                <a:solidFill>
                  <a:srgbClr val="0E486E"/>
                </a:solidFill>
                <a:latin typeface="Myanmar Text"/>
                <a:cs typeface="Myanmar Text"/>
              </a:rPr>
              <a:t>(i)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To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rebuild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the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lower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part of a defective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load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bearing</a:t>
            </a:r>
            <a:r>
              <a:rPr sz="2100" spc="-40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wall</a:t>
            </a:r>
            <a:endParaRPr sz="2100" dirty="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016" y="1871145"/>
            <a:ext cx="11398504" cy="1858842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295"/>
              </a:spcBef>
              <a:buSzPct val="104761"/>
              <a:tabLst>
                <a:tab pos="378460" algn="l"/>
              </a:tabLst>
            </a:pPr>
            <a:endParaRPr lang="en-US" sz="2100" dirty="0" smtClean="0">
              <a:solidFill>
                <a:srgbClr val="0E486E"/>
              </a:solidFill>
              <a:latin typeface="Myanmar Text"/>
              <a:cs typeface="Myanmar Text"/>
            </a:endParaRPr>
          </a:p>
          <a:p>
            <a:pPr marL="12700" marR="5080">
              <a:lnSpc>
                <a:spcPts val="2520"/>
              </a:lnSpc>
              <a:spcBef>
                <a:spcPts val="295"/>
              </a:spcBef>
              <a:buSzPct val="104761"/>
              <a:buFont typeface="Myanmar Text"/>
              <a:buAutoNum type="romanLcParenBoth" startAt="2"/>
              <a:tabLst>
                <a:tab pos="378460" algn="l"/>
              </a:tabLst>
            </a:pPr>
            <a:r>
              <a:rPr sz="2100" dirty="0" smtClean="0">
                <a:solidFill>
                  <a:srgbClr val="0E486E"/>
                </a:solidFill>
                <a:latin typeface="Myanmar Text"/>
                <a:cs typeface="Myanmar Text"/>
              </a:rPr>
              <a:t>To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rebuild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(or replace) or deepen the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existing foundations, which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have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either become  </a:t>
            </a:r>
            <a:endParaRPr lang="en-US" sz="2100" spc="-5" dirty="0" smtClean="0">
              <a:solidFill>
                <a:srgbClr val="0E486E"/>
              </a:solidFill>
              <a:latin typeface="Myanmar Text"/>
              <a:cs typeface="Myanmar Text"/>
            </a:endParaRPr>
          </a:p>
          <a:p>
            <a:pPr marL="12700" marR="5080">
              <a:lnSpc>
                <a:spcPts val="2520"/>
              </a:lnSpc>
              <a:spcBef>
                <a:spcPts val="295"/>
              </a:spcBef>
              <a:buSzPct val="104761"/>
              <a:tabLst>
                <a:tab pos="378460" algn="l"/>
              </a:tabLst>
            </a:pPr>
            <a:r>
              <a:rPr sz="2100" dirty="0" smtClean="0">
                <a:solidFill>
                  <a:srgbClr val="0E486E"/>
                </a:solidFill>
                <a:latin typeface="Myanmar Text"/>
                <a:cs typeface="Myanmar Text"/>
              </a:rPr>
              <a:t>unsafe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or require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strengthening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for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carrying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heavier</a:t>
            </a:r>
            <a:r>
              <a:rPr sz="2100" spc="-105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loads</a:t>
            </a:r>
            <a:endParaRPr sz="2100" dirty="0">
              <a:latin typeface="Myanmar Text"/>
              <a:cs typeface="Myanmar Text"/>
            </a:endParaRPr>
          </a:p>
          <a:p>
            <a:pPr marL="12700" marR="193040">
              <a:lnSpc>
                <a:spcPts val="2520"/>
              </a:lnSpc>
              <a:spcBef>
                <a:spcPts val="1105"/>
              </a:spcBef>
              <a:buSzPct val="104761"/>
              <a:buFont typeface="Myanmar Text"/>
              <a:buAutoNum type="romanLcParenBoth" startAt="2"/>
              <a:tabLst>
                <a:tab pos="442595" algn="l"/>
              </a:tabLst>
            </a:pP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To provide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large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openings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in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the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existing walls such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as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doors, </a:t>
            </a:r>
            <a:r>
              <a:rPr sz="2100" spc="-10" dirty="0">
                <a:solidFill>
                  <a:srgbClr val="0E486E"/>
                </a:solidFill>
                <a:latin typeface="Myanmar Text"/>
                <a:cs typeface="Myanmar Text"/>
              </a:rPr>
              <a:t>windows,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shop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fronts  or garages at a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lower</a:t>
            </a:r>
            <a:r>
              <a:rPr sz="2100" spc="-70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level.</a:t>
            </a:r>
            <a:endParaRPr sz="21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01911" y="2958083"/>
            <a:ext cx="3002915" cy="3218180"/>
            <a:chOff x="9201911" y="2958083"/>
            <a:chExt cx="3002915" cy="3218180"/>
          </a:xfrm>
        </p:grpSpPr>
        <p:sp>
          <p:nvSpPr>
            <p:cNvPr id="4" name="object 4"/>
            <p:cNvSpPr/>
            <p:nvPr/>
          </p:nvSpPr>
          <p:spPr>
            <a:xfrm>
              <a:off x="9206483" y="2962655"/>
              <a:ext cx="2982595" cy="3209290"/>
            </a:xfrm>
            <a:custGeom>
              <a:avLst/>
              <a:gdLst/>
              <a:ahLst/>
              <a:cxnLst/>
              <a:rect l="l" t="t" r="r" b="b"/>
              <a:pathLst>
                <a:path w="2982595" h="3209290">
                  <a:moveTo>
                    <a:pt x="2982468" y="0"/>
                  </a:moveTo>
                  <a:lnTo>
                    <a:pt x="2069592" y="912749"/>
                  </a:lnTo>
                </a:path>
                <a:path w="2982595" h="3209290">
                  <a:moveTo>
                    <a:pt x="2981833" y="227076"/>
                  </a:moveTo>
                  <a:lnTo>
                    <a:pt x="0" y="320893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91572" y="3285743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491" y="0"/>
                  </a:moveTo>
                  <a:lnTo>
                    <a:pt x="0" y="189649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43209" y="3132581"/>
              <a:ext cx="1747520" cy="1821814"/>
            </a:xfrm>
            <a:custGeom>
              <a:avLst/>
              <a:gdLst/>
              <a:ahLst/>
              <a:cxnLst/>
              <a:rect l="l" t="t" r="r" b="b"/>
              <a:pathLst>
                <a:path w="1747520" h="1821814">
                  <a:moveTo>
                    <a:pt x="1745742" y="0"/>
                  </a:moveTo>
                  <a:lnTo>
                    <a:pt x="0" y="1745741"/>
                  </a:lnTo>
                </a:path>
                <a:path w="1747520" h="1821814">
                  <a:moveTo>
                    <a:pt x="1747012" y="551687"/>
                  </a:moveTo>
                  <a:lnTo>
                    <a:pt x="477012" y="1821687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230879" y="228600"/>
            <a:ext cx="573024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1752600" y="1600200"/>
            <a:ext cx="8046467" cy="486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457200" y="685800"/>
            <a:ext cx="8680957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861945">
              <a:spcBef>
                <a:spcPts val="100"/>
              </a:spcBef>
            </a:pPr>
            <a:r>
              <a:rPr lang="en-US" sz="3600" kern="0" smtClean="0">
                <a:solidFill>
                  <a:sysClr val="windowText" lastClr="000000"/>
                </a:solidFill>
              </a:rPr>
              <a:t>DEAD OR </a:t>
            </a:r>
            <a:r>
              <a:rPr lang="en-US" sz="3600" kern="0" spc="-5" smtClean="0">
                <a:solidFill>
                  <a:sysClr val="windowText" lastClr="000000"/>
                </a:solidFill>
              </a:rPr>
              <a:t>VERTICAL</a:t>
            </a:r>
            <a:r>
              <a:rPr lang="en-US" sz="3600" kern="0" spc="-45" smtClean="0">
                <a:solidFill>
                  <a:sysClr val="windowText" lastClr="000000"/>
                </a:solidFill>
              </a:rPr>
              <a:t> </a:t>
            </a:r>
            <a:r>
              <a:rPr lang="en-US" sz="3600" kern="0" spc="-5" smtClean="0">
                <a:solidFill>
                  <a:sysClr val="windowText" lastClr="000000"/>
                </a:solidFill>
              </a:rPr>
              <a:t>SHORING</a:t>
            </a:r>
            <a:endParaRPr lang="en-US" sz="3600" kern="0" spc="-5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412845" y="304800"/>
            <a:ext cx="3137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kern="0" spc="-5" dirty="0" smtClean="0">
                <a:solidFill>
                  <a:sysClr val="windowText" lastClr="000000"/>
                </a:solidFill>
              </a:rPr>
              <a:t>UNDERPINNING</a:t>
            </a:r>
            <a:endParaRPr lang="en-US" sz="3600" kern="0" spc="-5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381000" y="1066800"/>
            <a:ext cx="11371581" cy="439286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75920" marR="122555" indent="-342900">
              <a:spcBef>
                <a:spcPts val="675"/>
              </a:spcBef>
              <a:buFont typeface="Wingdings" panose="05000000000000000000" pitchFamily="2" charset="2"/>
              <a:buChar char="q"/>
              <a:tabLst>
                <a:tab pos="375285" algn="l"/>
              </a:tabLst>
            </a:pPr>
            <a:r>
              <a:rPr lang="en-US" sz="2400" kern="0" dirty="0" smtClean="0"/>
              <a:t>It </a:t>
            </a:r>
            <a:r>
              <a:rPr lang="en-US" sz="2400" kern="0" spc="-5" dirty="0" smtClean="0"/>
              <a:t>is </a:t>
            </a:r>
            <a:r>
              <a:rPr lang="en-US" sz="2400" kern="0" dirty="0" smtClean="0"/>
              <a:t>the </a:t>
            </a:r>
            <a:r>
              <a:rPr lang="en-US" sz="2400" kern="0" spc="-5" dirty="0" smtClean="0"/>
              <a:t>method </a:t>
            </a:r>
            <a:r>
              <a:rPr lang="en-US" sz="2400" kern="0" dirty="0" smtClean="0"/>
              <a:t>of supporting the structures while providing</a:t>
            </a:r>
            <a:r>
              <a:rPr lang="en-US" sz="2400" kern="0" spc="-180" dirty="0" smtClean="0"/>
              <a:t> </a:t>
            </a:r>
            <a:r>
              <a:rPr lang="en-US" sz="2400" kern="0" spc="-5" dirty="0" smtClean="0"/>
              <a:t>new  foundations </a:t>
            </a:r>
            <a:r>
              <a:rPr lang="en-US" sz="2400" kern="0" dirty="0" smtClean="0"/>
              <a:t>or carrying out </a:t>
            </a:r>
            <a:r>
              <a:rPr lang="en-US" sz="2400" kern="0" spc="-5" dirty="0" smtClean="0"/>
              <a:t>repairs </a:t>
            </a:r>
            <a:r>
              <a:rPr lang="en-US" sz="2400" kern="0" dirty="0" smtClean="0"/>
              <a:t>and alterations without  disturbing the stability of existing structures. </a:t>
            </a:r>
          </a:p>
          <a:p>
            <a:pPr marL="375920" marR="122555" indent="-342900">
              <a:spcBef>
                <a:spcPts val="675"/>
              </a:spcBef>
              <a:buFont typeface="Wingdings" panose="05000000000000000000" pitchFamily="2" charset="2"/>
              <a:buChar char="q"/>
              <a:tabLst>
                <a:tab pos="375285" algn="l"/>
              </a:tabLst>
            </a:pPr>
            <a:r>
              <a:rPr lang="en-US" sz="2400" kern="0" dirty="0" smtClean="0"/>
              <a:t>It is carried under  </a:t>
            </a:r>
            <a:r>
              <a:rPr lang="en-US" sz="2400" kern="0" spc="-5" dirty="0" smtClean="0"/>
              <a:t>following</a:t>
            </a:r>
            <a:r>
              <a:rPr lang="en-US" sz="2400" kern="0" spc="-30" dirty="0" smtClean="0"/>
              <a:t> </a:t>
            </a:r>
            <a:r>
              <a:rPr lang="en-US" sz="2400" kern="0" dirty="0" smtClean="0"/>
              <a:t>conditions:</a:t>
            </a:r>
            <a:endParaRPr lang="en-US" sz="2400" kern="0" dirty="0" smtClean="0">
              <a:latin typeface="Wingdings 2"/>
              <a:cs typeface="Wingdings 2"/>
            </a:endParaRPr>
          </a:p>
          <a:p>
            <a:pPr marL="548005" marR="5080" indent="-515620">
              <a:spcBef>
                <a:spcPts val="560"/>
              </a:spcBef>
              <a:buClr>
                <a:srgbClr val="EFA12D"/>
              </a:buClr>
              <a:buSzPct val="68750"/>
              <a:buFontTx/>
              <a:buAutoNum type="arabicPeriod"/>
              <a:tabLst>
                <a:tab pos="548005" algn="l"/>
                <a:tab pos="548640" algn="l"/>
              </a:tabLst>
            </a:pPr>
            <a:r>
              <a:rPr lang="en-US" sz="2400" kern="0" spc="-10" dirty="0" smtClean="0"/>
              <a:t>When </a:t>
            </a:r>
            <a:r>
              <a:rPr lang="en-US" sz="2400" kern="0" dirty="0" smtClean="0"/>
              <a:t>a building with deep foundation </a:t>
            </a:r>
            <a:r>
              <a:rPr lang="en-US" sz="2400" kern="0" spc="-5" dirty="0" smtClean="0"/>
              <a:t>is </a:t>
            </a:r>
            <a:r>
              <a:rPr lang="en-US" sz="2400" kern="0" dirty="0" smtClean="0"/>
              <a:t>to be constructed  adjoining a building which is built on shallow footings. Here</a:t>
            </a:r>
            <a:r>
              <a:rPr lang="en-US" sz="2400" kern="0" spc="-204" dirty="0" smtClean="0"/>
              <a:t> </a:t>
            </a:r>
            <a:r>
              <a:rPr lang="en-US" sz="2400" kern="0" dirty="0" smtClean="0"/>
              <a:t>the  shallow footings should be strengthened</a:t>
            </a:r>
            <a:r>
              <a:rPr lang="en-US" sz="2400" kern="0" spc="-80" dirty="0" smtClean="0"/>
              <a:t> </a:t>
            </a:r>
            <a:r>
              <a:rPr lang="en-US" sz="2400" kern="0" dirty="0" smtClean="0"/>
              <a:t>first.</a:t>
            </a:r>
          </a:p>
          <a:p>
            <a:pPr marL="548005" indent="-515620">
              <a:spcBef>
                <a:spcPts val="30"/>
              </a:spcBef>
              <a:buClr>
                <a:srgbClr val="EFA12D"/>
              </a:buClr>
              <a:buSzPct val="68750"/>
              <a:buFontTx/>
              <a:buAutoNum type="arabicPeriod"/>
              <a:tabLst>
                <a:tab pos="548005" algn="l"/>
                <a:tab pos="548640" algn="l"/>
              </a:tabLst>
            </a:pPr>
            <a:r>
              <a:rPr lang="en-US" sz="2400" kern="0" dirty="0" smtClean="0"/>
              <a:t>In order to protect an existing structure </a:t>
            </a:r>
            <a:r>
              <a:rPr lang="en-US" sz="2400" kern="0" spc="-5" dirty="0" smtClean="0"/>
              <a:t>from </a:t>
            </a:r>
            <a:r>
              <a:rPr lang="en-US" sz="2400" kern="0" dirty="0" smtClean="0"/>
              <a:t>the danger</a:t>
            </a:r>
            <a:r>
              <a:rPr lang="en-US" sz="2400" kern="0" spc="-160" dirty="0" smtClean="0"/>
              <a:t> </a:t>
            </a:r>
            <a:r>
              <a:rPr lang="en-US" sz="2400" kern="0" dirty="0" smtClean="0"/>
              <a:t>of</a:t>
            </a:r>
          </a:p>
          <a:p>
            <a:pPr marL="548005"/>
            <a:r>
              <a:rPr lang="en-US" sz="2400" kern="0" dirty="0" smtClean="0"/>
              <a:t>excessive or </a:t>
            </a:r>
            <a:r>
              <a:rPr lang="en-US" sz="2400" kern="0" spc="-5" dirty="0" smtClean="0"/>
              <a:t>differential settlement </a:t>
            </a:r>
            <a:r>
              <a:rPr lang="en-US" sz="2400" kern="0" dirty="0" smtClean="0"/>
              <a:t>of</a:t>
            </a:r>
            <a:r>
              <a:rPr lang="en-US" sz="2400" kern="0" spc="-70" dirty="0" smtClean="0"/>
              <a:t> </a:t>
            </a:r>
            <a:r>
              <a:rPr lang="en-US" sz="2400" kern="0" spc="-5" dirty="0" smtClean="0"/>
              <a:t>foundation.</a:t>
            </a:r>
          </a:p>
          <a:p>
            <a:pPr marL="548005" marR="243204" indent="-515620">
              <a:spcBef>
                <a:spcPts val="560"/>
              </a:spcBef>
              <a:buClr>
                <a:srgbClr val="EFA12D"/>
              </a:buClr>
              <a:buSzPct val="68750"/>
              <a:buFontTx/>
              <a:buAutoNum type="arabicPeriod" startAt="3"/>
              <a:tabLst>
                <a:tab pos="548005" algn="l"/>
                <a:tab pos="548640" algn="l"/>
              </a:tabLst>
            </a:pPr>
            <a:r>
              <a:rPr lang="en-US" sz="2400" kern="0" dirty="0" smtClean="0"/>
              <a:t>In order to </a:t>
            </a:r>
            <a:r>
              <a:rPr lang="en-US" sz="2400" kern="0" spc="-5" dirty="0" smtClean="0"/>
              <a:t>improve </a:t>
            </a:r>
            <a:r>
              <a:rPr lang="en-US" sz="2400" kern="0" dirty="0" smtClean="0"/>
              <a:t>the bearing capacity of </a:t>
            </a:r>
            <a:r>
              <a:rPr lang="en-US" sz="2400" kern="0" spc="-5" dirty="0" smtClean="0"/>
              <a:t>foundation so as</a:t>
            </a:r>
            <a:r>
              <a:rPr lang="en-US" sz="2400" kern="0" spc="-80" dirty="0" smtClean="0"/>
              <a:t> </a:t>
            </a:r>
            <a:r>
              <a:rPr lang="en-US" sz="2400" kern="0" dirty="0" smtClean="0"/>
              <a:t>to  sustain heavier loads for which deepening or widening of  </a:t>
            </a:r>
            <a:r>
              <a:rPr lang="en-US" sz="2400" kern="0" spc="-5" dirty="0" smtClean="0"/>
              <a:t>foundation is</a:t>
            </a:r>
            <a:r>
              <a:rPr lang="en-US" sz="2400" kern="0" spc="-20" dirty="0" smtClean="0"/>
              <a:t> </a:t>
            </a:r>
            <a:r>
              <a:rPr lang="en-US" sz="2400" kern="0" dirty="0" smtClean="0"/>
              <a:t>done.</a:t>
            </a:r>
          </a:p>
          <a:p>
            <a:pPr marL="548005" indent="-515620">
              <a:spcBef>
                <a:spcPts val="30"/>
              </a:spcBef>
              <a:buClr>
                <a:srgbClr val="EFA12D"/>
              </a:buClr>
              <a:buSzPct val="68750"/>
              <a:buFontTx/>
              <a:buAutoNum type="arabicPeriod" startAt="3"/>
              <a:tabLst>
                <a:tab pos="548005" algn="l"/>
                <a:tab pos="548640" algn="l"/>
              </a:tabLst>
            </a:pPr>
            <a:r>
              <a:rPr lang="en-US" sz="2400" kern="0" dirty="0" smtClean="0"/>
              <a:t>In order to provide a </a:t>
            </a:r>
            <a:r>
              <a:rPr lang="en-US" sz="2400" kern="0" spc="-5" dirty="0" smtClean="0"/>
              <a:t>basement for </a:t>
            </a:r>
            <a:r>
              <a:rPr lang="en-US" sz="2400" kern="0" dirty="0" smtClean="0"/>
              <a:t>an existing</a:t>
            </a:r>
            <a:r>
              <a:rPr lang="en-US" sz="2400" kern="0" spc="-95" dirty="0" smtClean="0"/>
              <a:t> </a:t>
            </a:r>
            <a:r>
              <a:rPr lang="en-US" sz="2400" kern="0" dirty="0" smtClean="0"/>
              <a:t>structure.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26745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49421" y="533400"/>
            <a:ext cx="57188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15" dirty="0" smtClean="0">
                <a:solidFill>
                  <a:sysClr val="windowText" lastClr="000000"/>
                </a:solidFill>
              </a:rPr>
              <a:t>PRECAUTIONARY</a:t>
            </a:r>
            <a:r>
              <a:rPr lang="en-US" sz="3200" kern="0" spc="-55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kern="0" spc="-5" dirty="0" smtClean="0">
                <a:solidFill>
                  <a:sysClr val="windowText" lastClr="000000"/>
                </a:solidFill>
              </a:rPr>
              <a:t>MEASURES</a:t>
            </a:r>
            <a:endParaRPr lang="en-US" sz="3200" kern="0" spc="-5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83540" y="1313433"/>
            <a:ext cx="11503660" cy="503637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434340">
              <a:lnSpc>
                <a:spcPts val="2500"/>
              </a:lnSpc>
              <a:spcBef>
                <a:spcPts val="705"/>
              </a:spcBef>
            </a:pPr>
            <a:r>
              <a:rPr sz="2600" dirty="0">
                <a:latin typeface="Times New Roman"/>
                <a:cs typeface="Times New Roman"/>
              </a:rPr>
              <a:t>Before </a:t>
            </a:r>
            <a:r>
              <a:rPr sz="2600" spc="-5" dirty="0">
                <a:latin typeface="Times New Roman"/>
                <a:cs typeface="Times New Roman"/>
              </a:rPr>
              <a:t>implementing </a:t>
            </a:r>
            <a:r>
              <a:rPr sz="2600" dirty="0">
                <a:latin typeface="Times New Roman"/>
                <a:cs typeface="Times New Roman"/>
              </a:rPr>
              <a:t>appropriate underpinning </a:t>
            </a:r>
            <a:r>
              <a:rPr sz="2600" spc="-5" dirty="0">
                <a:latin typeface="Times New Roman"/>
                <a:cs typeface="Times New Roman"/>
              </a:rPr>
              <a:t>measures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 following </a:t>
            </a:r>
            <a:r>
              <a:rPr sz="2600" spc="-5" dirty="0">
                <a:latin typeface="Times New Roman"/>
                <a:cs typeface="Times New Roman"/>
              </a:rPr>
              <a:t>important </a:t>
            </a:r>
            <a:r>
              <a:rPr sz="2600" dirty="0">
                <a:latin typeface="Times New Roman"/>
                <a:cs typeface="Times New Roman"/>
              </a:rPr>
              <a:t>points should be </a:t>
            </a:r>
            <a:r>
              <a:rPr sz="2600" spc="-5" dirty="0">
                <a:latin typeface="Times New Roman"/>
                <a:cs typeface="Times New Roman"/>
              </a:rPr>
              <a:t>carefully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attended:</a:t>
            </a:r>
          </a:p>
          <a:p>
            <a:pPr marL="469900" marR="5080" indent="-457200">
              <a:lnSpc>
                <a:spcPct val="80000"/>
              </a:lnSpc>
              <a:spcBef>
                <a:spcPts val="640"/>
              </a:spcBef>
              <a:buFont typeface="Wingdings" panose="05000000000000000000" pitchFamily="2" charset="2"/>
              <a:buChar char="v"/>
              <a:tabLst>
                <a:tab pos="354965" algn="l"/>
              </a:tabLst>
            </a:pPr>
            <a:r>
              <a:rPr sz="2600" spc="5" dirty="0" smtClean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existing structure </a:t>
            </a:r>
            <a:r>
              <a:rPr sz="2600" dirty="0">
                <a:latin typeface="Times New Roman"/>
                <a:cs typeface="Times New Roman"/>
              </a:rPr>
              <a:t>should be fully examined </a:t>
            </a:r>
            <a:r>
              <a:rPr sz="2600" spc="-5" dirty="0">
                <a:latin typeface="Times New Roman"/>
                <a:cs typeface="Times New Roman"/>
              </a:rPr>
              <a:t>carefully </a:t>
            </a:r>
            <a:r>
              <a:rPr sz="2600" dirty="0">
                <a:latin typeface="Times New Roman"/>
                <a:cs typeface="Times New Roman"/>
              </a:rPr>
              <a:t>and  appropriate underpinning </a:t>
            </a:r>
            <a:r>
              <a:rPr sz="2600" spc="-5" dirty="0">
                <a:latin typeface="Times New Roman"/>
                <a:cs typeface="Times New Roman"/>
              </a:rPr>
              <a:t>method </a:t>
            </a:r>
            <a:r>
              <a:rPr sz="2600" dirty="0">
                <a:latin typeface="Times New Roman"/>
                <a:cs typeface="Times New Roman"/>
              </a:rPr>
              <a:t>should be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adopted.</a:t>
            </a:r>
          </a:p>
          <a:p>
            <a:pPr marL="469900" marR="622300" indent="-457200">
              <a:lnSpc>
                <a:spcPct val="80000"/>
              </a:lnSpc>
              <a:spcBef>
                <a:spcPts val="625"/>
              </a:spcBef>
              <a:buFont typeface="Wingdings" panose="05000000000000000000" pitchFamily="2" charset="2"/>
              <a:buChar char="v"/>
              <a:tabLst>
                <a:tab pos="354965" algn="l"/>
              </a:tabLst>
            </a:pPr>
            <a:r>
              <a:rPr sz="2600" dirty="0" smtClean="0">
                <a:latin typeface="Times New Roman"/>
                <a:cs typeface="Times New Roman"/>
              </a:rPr>
              <a:t>All </a:t>
            </a:r>
            <a:r>
              <a:rPr sz="2600" dirty="0">
                <a:latin typeface="Times New Roman"/>
                <a:cs typeface="Times New Roman"/>
              </a:rPr>
              <a:t>poor </a:t>
            </a:r>
            <a:r>
              <a:rPr sz="2600" spc="-5" dirty="0">
                <a:latin typeface="Times New Roman"/>
                <a:cs typeface="Times New Roman"/>
              </a:rPr>
              <a:t>masonry </a:t>
            </a:r>
            <a:r>
              <a:rPr sz="2600" dirty="0">
                <a:latin typeface="Times New Roman"/>
                <a:cs typeface="Times New Roman"/>
              </a:rPr>
              <a:t>work, such as joints, </a:t>
            </a:r>
            <a:r>
              <a:rPr sz="2600" spc="-5" dirty="0">
                <a:latin typeface="Times New Roman"/>
                <a:cs typeface="Times New Roman"/>
              </a:rPr>
              <a:t>cracks,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plastering  </a:t>
            </a:r>
            <a:r>
              <a:rPr sz="2600" dirty="0">
                <a:latin typeface="Times New Roman"/>
                <a:cs typeface="Times New Roman"/>
              </a:rPr>
              <a:t>should be </a:t>
            </a:r>
            <a:r>
              <a:rPr sz="2600" spc="-5" dirty="0">
                <a:latin typeface="Times New Roman"/>
                <a:cs typeface="Times New Roman"/>
              </a:rPr>
              <a:t>rectified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before.</a:t>
            </a:r>
          </a:p>
          <a:p>
            <a:pPr marL="469900" marR="702310" indent="-45720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354965" algn="l"/>
              </a:tabLst>
            </a:pPr>
            <a:r>
              <a:rPr sz="2600" spc="-5" dirty="0" smtClean="0">
                <a:latin typeface="Times New Roman"/>
                <a:cs typeface="Times New Roman"/>
              </a:rPr>
              <a:t>Necessary </a:t>
            </a:r>
            <a:r>
              <a:rPr sz="2600" dirty="0">
                <a:latin typeface="Times New Roman"/>
                <a:cs typeface="Times New Roman"/>
              </a:rPr>
              <a:t>shoring and struting should be done such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  </a:t>
            </a:r>
            <a:r>
              <a:rPr sz="2600" spc="-5" dirty="0">
                <a:latin typeface="Times New Roman"/>
                <a:cs typeface="Times New Roman"/>
              </a:rPr>
              <a:t>existing </a:t>
            </a:r>
            <a:r>
              <a:rPr sz="2600" dirty="0">
                <a:latin typeface="Times New Roman"/>
                <a:cs typeface="Times New Roman"/>
              </a:rPr>
              <a:t>structure is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safe.</a:t>
            </a:r>
            <a:endParaRPr sz="2600" dirty="0">
              <a:latin typeface="Times New Roman"/>
              <a:cs typeface="Times New Roman"/>
            </a:endParaRPr>
          </a:p>
          <a:p>
            <a:pPr marL="469900" marR="1106170" indent="-457200">
              <a:lnSpc>
                <a:spcPts val="2500"/>
              </a:lnSpc>
              <a:spcBef>
                <a:spcPts val="620"/>
              </a:spcBef>
              <a:buFont typeface="Wingdings" panose="05000000000000000000" pitchFamily="2" charset="2"/>
              <a:buChar char="v"/>
              <a:tabLst>
                <a:tab pos="354965" algn="l"/>
              </a:tabLst>
            </a:pPr>
            <a:r>
              <a:rPr sz="2600" spc="-10" dirty="0" smtClean="0">
                <a:latin typeface="Times New Roman"/>
                <a:cs typeface="Times New Roman"/>
              </a:rPr>
              <a:t>Urgent </a:t>
            </a:r>
            <a:r>
              <a:rPr sz="2600" spc="-5" dirty="0">
                <a:latin typeface="Times New Roman"/>
                <a:cs typeface="Times New Roman"/>
              </a:rPr>
              <a:t>repair like </a:t>
            </a:r>
            <a:r>
              <a:rPr sz="2600" dirty="0">
                <a:latin typeface="Times New Roman"/>
                <a:cs typeface="Times New Roman"/>
              </a:rPr>
              <a:t>grouting of </a:t>
            </a:r>
            <a:r>
              <a:rPr sz="2600" spc="-5" dirty="0">
                <a:latin typeface="Times New Roman"/>
                <a:cs typeface="Times New Roman"/>
              </a:rPr>
              <a:t>cracks, insertion </a:t>
            </a:r>
            <a:r>
              <a:rPr sz="2600" dirty="0">
                <a:latin typeface="Times New Roman"/>
                <a:cs typeface="Times New Roman"/>
              </a:rPr>
              <a:t>of rod  between </a:t>
            </a:r>
            <a:r>
              <a:rPr sz="2600" spc="-5" dirty="0">
                <a:latin typeface="Times New Roman"/>
                <a:cs typeface="Times New Roman"/>
              </a:rPr>
              <a:t>walls </a:t>
            </a:r>
            <a:r>
              <a:rPr sz="2600" dirty="0">
                <a:latin typeface="Times New Roman"/>
                <a:cs typeface="Times New Roman"/>
              </a:rPr>
              <a:t>, etc. should be </a:t>
            </a:r>
            <a:r>
              <a:rPr sz="2600" spc="-5" dirty="0">
                <a:latin typeface="Times New Roman"/>
                <a:cs typeface="Times New Roman"/>
              </a:rPr>
              <a:t>carried </a:t>
            </a:r>
            <a:r>
              <a:rPr sz="2600" spc="5" dirty="0">
                <a:latin typeface="Times New Roman"/>
                <a:cs typeface="Times New Roman"/>
              </a:rPr>
              <a:t>out </a:t>
            </a:r>
            <a:r>
              <a:rPr sz="2600" dirty="0">
                <a:latin typeface="Times New Roman"/>
                <a:cs typeface="Times New Roman"/>
              </a:rPr>
              <a:t>before  </a:t>
            </a:r>
            <a:r>
              <a:rPr sz="2600" spc="-5" dirty="0">
                <a:latin typeface="Times New Roman"/>
                <a:cs typeface="Times New Roman"/>
              </a:rPr>
              <a:t>commencing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underpinning.</a:t>
            </a:r>
          </a:p>
          <a:p>
            <a:pPr marL="469900" marR="6350" indent="-457200">
              <a:lnSpc>
                <a:spcPct val="80000"/>
              </a:lnSpc>
              <a:spcBef>
                <a:spcPts val="635"/>
              </a:spcBef>
              <a:buFont typeface="Wingdings" panose="05000000000000000000" pitchFamily="2" charset="2"/>
              <a:buChar char="v"/>
              <a:tabLst>
                <a:tab pos="354965" algn="l"/>
              </a:tabLst>
            </a:pPr>
            <a:r>
              <a:rPr sz="2600" dirty="0" smtClean="0">
                <a:latin typeface="Times New Roman"/>
                <a:cs typeface="Times New Roman"/>
              </a:rPr>
              <a:t>Adequate </a:t>
            </a:r>
            <a:r>
              <a:rPr sz="2600" spc="-5" dirty="0">
                <a:latin typeface="Times New Roman"/>
                <a:cs typeface="Times New Roman"/>
              </a:rPr>
              <a:t>care </a:t>
            </a:r>
            <a:r>
              <a:rPr sz="2600" dirty="0">
                <a:latin typeface="Times New Roman"/>
                <a:cs typeface="Times New Roman"/>
              </a:rPr>
              <a:t>should be taken to ensure that there should be  no </a:t>
            </a:r>
            <a:r>
              <a:rPr sz="2600" spc="-5" dirty="0">
                <a:latin typeface="Times New Roman"/>
                <a:cs typeface="Times New Roman"/>
              </a:rPr>
              <a:t>movement </a:t>
            </a:r>
            <a:r>
              <a:rPr sz="2600" dirty="0">
                <a:latin typeface="Times New Roman"/>
                <a:cs typeface="Times New Roman"/>
              </a:rPr>
              <a:t>of structure for which </a:t>
            </a:r>
            <a:r>
              <a:rPr sz="2600" spc="-5" dirty="0">
                <a:latin typeface="Times New Roman"/>
                <a:cs typeface="Times New Roman"/>
              </a:rPr>
              <a:t>levels </a:t>
            </a:r>
            <a:r>
              <a:rPr sz="2600" dirty="0">
                <a:latin typeface="Times New Roman"/>
                <a:cs typeface="Times New Roman"/>
              </a:rPr>
              <a:t>should be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marked.</a:t>
            </a:r>
            <a:endParaRPr sz="2600" dirty="0">
              <a:latin typeface="Times New Roman"/>
              <a:cs typeface="Times New Roman"/>
            </a:endParaRPr>
          </a:p>
          <a:p>
            <a:pPr marL="469900" marR="449580" indent="-457200">
              <a:lnSpc>
                <a:spcPct val="80000"/>
              </a:lnSpc>
              <a:spcBef>
                <a:spcPts val="625"/>
              </a:spcBef>
              <a:buFont typeface="Wingdings" panose="05000000000000000000" pitchFamily="2" charset="2"/>
              <a:buChar char="v"/>
              <a:tabLst>
                <a:tab pos="354965" algn="l"/>
              </a:tabLst>
            </a:pPr>
            <a:r>
              <a:rPr sz="2600" dirty="0" smtClean="0">
                <a:latin typeface="Times New Roman"/>
                <a:cs typeface="Times New Roman"/>
              </a:rPr>
              <a:t>Underpinning </a:t>
            </a:r>
            <a:r>
              <a:rPr sz="2600" dirty="0">
                <a:latin typeface="Times New Roman"/>
                <a:cs typeface="Times New Roman"/>
              </a:rPr>
              <a:t>process is </a:t>
            </a:r>
            <a:r>
              <a:rPr sz="2600" spc="5" dirty="0">
                <a:latin typeface="Times New Roman"/>
                <a:cs typeface="Times New Roman"/>
              </a:rPr>
              <a:t>not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science </a:t>
            </a:r>
            <a:r>
              <a:rPr sz="2600" spc="5" dirty="0">
                <a:latin typeface="Times New Roman"/>
                <a:cs typeface="Times New Roman"/>
              </a:rPr>
              <a:t>but </a:t>
            </a:r>
            <a:r>
              <a:rPr sz="2600" spc="-10" dirty="0">
                <a:latin typeface="Times New Roman"/>
                <a:cs typeface="Times New Roman"/>
              </a:rPr>
              <a:t>an </a:t>
            </a:r>
            <a:r>
              <a:rPr sz="2600" dirty="0">
                <a:latin typeface="Times New Roman"/>
                <a:cs typeface="Times New Roman"/>
              </a:rPr>
              <a:t>art should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  </a:t>
            </a:r>
            <a:r>
              <a:rPr sz="2600" spc="-5" dirty="0">
                <a:latin typeface="Times New Roman"/>
                <a:cs typeface="Times New Roman"/>
              </a:rPr>
              <a:t>exercised </a:t>
            </a:r>
            <a:r>
              <a:rPr sz="2600" dirty="0">
                <a:latin typeface="Times New Roman"/>
                <a:cs typeface="Times New Roman"/>
              </a:rPr>
              <a:t>depending on 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situation.</a:t>
            </a:r>
            <a:endParaRPr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325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485" y="16255"/>
            <a:ext cx="106178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</a:rPr>
              <a:t>This </a:t>
            </a:r>
            <a:r>
              <a:rPr sz="5400" spc="-5" dirty="0">
                <a:solidFill>
                  <a:srgbClr val="FFFFFF"/>
                </a:solidFill>
              </a:rPr>
              <a:t>is </a:t>
            </a:r>
            <a:r>
              <a:rPr sz="5400" dirty="0">
                <a:solidFill>
                  <a:srgbClr val="FFFFFF"/>
                </a:solidFill>
              </a:rPr>
              <a:t>how </a:t>
            </a:r>
            <a:r>
              <a:rPr sz="5400" spc="-5" dirty="0">
                <a:solidFill>
                  <a:srgbClr val="FFFFFF"/>
                </a:solidFill>
              </a:rPr>
              <a:t>underpinning looks</a:t>
            </a:r>
            <a:r>
              <a:rPr sz="5400" spc="-100" dirty="0">
                <a:solidFill>
                  <a:srgbClr val="FFFFFF"/>
                </a:solidFill>
              </a:rPr>
              <a:t> </a:t>
            </a:r>
            <a:r>
              <a:rPr sz="5400" spc="-5" dirty="0">
                <a:solidFill>
                  <a:srgbClr val="FFFFFF"/>
                </a:solidFill>
              </a:rPr>
              <a:t>like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7610856" y="3235451"/>
            <a:ext cx="4285488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03560"/>
            <a:ext cx="11582400" cy="558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marR="27940" indent="-457200" algn="just">
              <a:spcBef>
                <a:spcPts val="425"/>
              </a:spcBef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providing support to get stability of a</a:t>
            </a:r>
            <a:r>
              <a:rPr lang="en-US" sz="2400" spc="-1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temporarily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certain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circumstances</a:t>
            </a:r>
            <a:r>
              <a:rPr lang="en-US" sz="24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construction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repair or</a:t>
            </a:r>
            <a:r>
              <a:rPr lang="en-US" sz="2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alteration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spc="-5" dirty="0">
                <a:solidFill>
                  <a:srgbClr val="0E48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temporary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US" sz="24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temporarily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unsafe </a:t>
            </a:r>
            <a:r>
              <a:rPr lang="en-US" sz="24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structure.</a:t>
            </a:r>
            <a:r>
              <a:rPr lang="en-US" sz="2400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lateral support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4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wall.</a:t>
            </a:r>
          </a:p>
          <a:p>
            <a:pPr marL="12700" marR="27940" algn="just">
              <a:spcBef>
                <a:spcPts val="425"/>
              </a:spcBef>
              <a:tabLst>
                <a:tab pos="354965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700" algn="just">
              <a:spcBef>
                <a:spcPts val="290"/>
              </a:spcBef>
            </a:pPr>
            <a:r>
              <a:rPr lang="en-US" sz="24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Such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circumstance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arises</a:t>
            </a:r>
            <a:r>
              <a:rPr lang="en-US" sz="24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when;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7685" marR="293370" indent="-515620" algn="just">
              <a:spcBef>
                <a:spcPts val="615"/>
              </a:spcBef>
              <a:buClr>
                <a:srgbClr val="EFA12D"/>
              </a:buClr>
              <a:buSzPct val="68750"/>
              <a:buAutoNum type="arabicPeriod"/>
              <a:tabLst>
                <a:tab pos="527685" algn="l"/>
                <a:tab pos="528320" algn="l"/>
              </a:tabLs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stability of a structure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endangered due to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removal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US" sz="2400" spc="-2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defective portion of the</a:t>
            </a:r>
            <a:r>
              <a:rPr lang="en-US" sz="24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structure.</a:t>
            </a:r>
          </a:p>
          <a:p>
            <a:pPr marL="527685" indent="-515620" algn="just">
              <a:spcBef>
                <a:spcPts val="254"/>
              </a:spcBef>
              <a:buClr>
                <a:srgbClr val="EFA12D"/>
              </a:buClr>
              <a:buSzPct val="68750"/>
              <a:buAutoNum type="arabicPeriod"/>
              <a:tabLst>
                <a:tab pos="527685" algn="l"/>
                <a:tab pos="528320" algn="l"/>
              </a:tabLs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stability of a structure is endangered due to</a:t>
            </a:r>
            <a:r>
              <a:rPr lang="en-US" sz="2400" spc="-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unequal</a:t>
            </a:r>
          </a:p>
          <a:p>
            <a:pPr marL="527685" algn="just"/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settlement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construction itself or in long</a:t>
            </a:r>
            <a:r>
              <a:rPr lang="en-US" sz="2400" spc="-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run.</a:t>
            </a:r>
          </a:p>
          <a:p>
            <a:pPr marL="527685" marR="5080" indent="-515620" algn="just">
              <a:spcBef>
                <a:spcPts val="615"/>
              </a:spcBef>
              <a:buClr>
                <a:srgbClr val="EFA12D"/>
              </a:buClr>
              <a:buSzPct val="68750"/>
              <a:buAutoNum type="arabicPeriod" startAt="3"/>
              <a:tabLst>
                <a:tab pos="527685" algn="l"/>
                <a:tab pos="528320" algn="l"/>
              </a:tabLs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Certain alterations are to be done in present structure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itself,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remodeling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walls,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 position of</a:t>
            </a:r>
            <a:r>
              <a:rPr lang="en-US" sz="24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 etc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27685" indent="-515620" algn="just">
              <a:spcBef>
                <a:spcPts val="254"/>
              </a:spcBef>
              <a:buClr>
                <a:srgbClr val="EFA12D"/>
              </a:buClr>
              <a:buSzPct val="68750"/>
              <a:buAutoNum type="arabicPeriod" startAt="3"/>
              <a:tabLst>
                <a:tab pos="527685" algn="l"/>
                <a:tab pos="528320" algn="l"/>
              </a:tabLs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Alterations are carried out in adjacent building</a:t>
            </a:r>
            <a:r>
              <a:rPr lang="en-US" sz="24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7685" algn="just"/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remodeling,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strengthening of </a:t>
            </a: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foundation,</a:t>
            </a:r>
            <a:r>
              <a:rPr lang="en-US" sz="2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4119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SHORING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7615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58122"/>
            <a:ext cx="11159490" cy="328739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METHODS OF</a:t>
            </a:r>
            <a:r>
              <a:rPr sz="2100" spc="-10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UNDERPINNING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PIT METHOD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PILE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METHOD</a:t>
            </a:r>
            <a:endParaRPr sz="2100" dirty="0">
              <a:latin typeface="Myanmar Text"/>
              <a:cs typeface="Myanmar Text"/>
            </a:endParaRPr>
          </a:p>
          <a:p>
            <a:pPr marL="85725">
              <a:lnSpc>
                <a:spcPct val="100000"/>
              </a:lnSpc>
              <a:spcBef>
                <a:spcPts val="1105"/>
              </a:spcBef>
            </a:pPr>
            <a:r>
              <a:rPr sz="2100" b="1" spc="-5" dirty="0">
                <a:latin typeface="Myanmar Text"/>
                <a:cs typeface="Myanmar Text"/>
              </a:rPr>
              <a:t>PIT </a:t>
            </a:r>
            <a:r>
              <a:rPr sz="2100" b="1" dirty="0">
                <a:latin typeface="Myanmar Text"/>
                <a:cs typeface="Myanmar Text"/>
              </a:rPr>
              <a:t>METHOD -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In this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method, the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entire length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of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foundation is divided into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sections of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1.2</a:t>
            </a:r>
            <a:r>
              <a:rPr sz="2100" spc="25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to</a:t>
            </a:r>
            <a:endParaRPr sz="21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1.5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m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lengths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. One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section is taken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at one</a:t>
            </a:r>
            <a:r>
              <a:rPr sz="2100" spc="-10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time.</a:t>
            </a:r>
            <a:endParaRPr sz="2100" dirty="0">
              <a:latin typeface="Myanmar Text"/>
              <a:cs typeface="Myanmar Text"/>
            </a:endParaRPr>
          </a:p>
          <a:p>
            <a:pPr marL="12700" marR="450215">
              <a:lnSpc>
                <a:spcPct val="100000"/>
              </a:lnSpc>
              <a:spcBef>
                <a:spcPts val="1105"/>
              </a:spcBef>
            </a:pP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For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each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section,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 hole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is made in the wall, above plinth level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,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the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needle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is inserted in the 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hole.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Needle may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be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made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up of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timber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or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steel section. Bearing plates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are placed above  needle to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support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the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masonry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above</a:t>
            </a:r>
            <a:r>
              <a:rPr sz="2100" spc="-70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it.</a:t>
            </a:r>
            <a:endParaRPr sz="2100" dirty="0">
              <a:latin typeface="Myanmar Text"/>
              <a:cs typeface="Myanmar Tex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6288" y="3441191"/>
            <a:ext cx="3476244" cy="3176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357" y="380746"/>
            <a:ext cx="11231245" cy="208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The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foundation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pit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then excavated to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desired level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and new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foundation is laid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.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When</a:t>
            </a:r>
            <a:r>
              <a:rPr sz="2100" spc="-65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the</a:t>
            </a:r>
            <a:endParaRPr sz="21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work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on one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section is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over,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work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on next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section is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taken</a:t>
            </a:r>
            <a:r>
              <a:rPr sz="2100" spc="-90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up.</a:t>
            </a:r>
            <a:endParaRPr sz="2100" dirty="0">
              <a:latin typeface="Myanmar Text"/>
              <a:cs typeface="Myanmar Text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100" b="1" spc="-5" dirty="0">
                <a:latin typeface="Myanmar Text"/>
                <a:cs typeface="Myanmar Text"/>
              </a:rPr>
              <a:t>PILE </a:t>
            </a:r>
            <a:r>
              <a:rPr sz="2100" b="1" dirty="0">
                <a:latin typeface="Myanmar Text"/>
                <a:cs typeface="Myanmar Text"/>
              </a:rPr>
              <a:t>METHOD –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In this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method,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piles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are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driven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at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regular interval along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both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the side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of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wall. 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The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piles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are connected by concrete or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steel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needle,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penetrating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through the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wall.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These beams 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incidentally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acts as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pile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caps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also. this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method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very helpful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in clayey soil,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and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water logged 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areas. The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existing foundation is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very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much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relieved of the</a:t>
            </a:r>
            <a:r>
              <a:rPr sz="2100" spc="-70" dirty="0">
                <a:solidFill>
                  <a:srgbClr val="0E486E"/>
                </a:solidFill>
                <a:latin typeface="Myanmar Text"/>
                <a:cs typeface="Myanmar Text"/>
              </a:rPr>
              <a:t> </a:t>
            </a:r>
            <a:r>
              <a:rPr sz="2100" spc="-5" dirty="0">
                <a:solidFill>
                  <a:srgbClr val="0E486E"/>
                </a:solidFill>
                <a:latin typeface="Myanmar Text"/>
                <a:cs typeface="Myanmar Text"/>
              </a:rPr>
              <a:t>load.</a:t>
            </a:r>
            <a:endParaRPr sz="2100" dirty="0">
              <a:latin typeface="Myanmar Text"/>
              <a:cs typeface="Myanmar Tex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2252" y="2785872"/>
            <a:ext cx="3770376" cy="3636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886200" y="228600"/>
            <a:ext cx="39192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kern="0" spc="-10" dirty="0" smtClean="0">
                <a:solidFill>
                  <a:sysClr val="windowText" lastClr="000000"/>
                </a:solidFill>
              </a:rPr>
              <a:t>CHEMICAL</a:t>
            </a:r>
            <a:r>
              <a:rPr lang="en-US" sz="2800" kern="0" spc="-5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METHOD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685800" y="1066800"/>
            <a:ext cx="10894060" cy="4645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58545" indent="-342900" algn="just">
              <a:lnSpc>
                <a:spcPct val="100000"/>
              </a:lnSpc>
              <a:spcBef>
                <a:spcPts val="105"/>
              </a:spcBef>
            </a:pPr>
            <a:r>
              <a:rPr sz="1800" spc="20" dirty="0">
                <a:latin typeface="Wingdings 2"/>
                <a:cs typeface="Wingdings 2"/>
              </a:rPr>
              <a:t>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 this method the foundation soil is consolidated </a:t>
            </a:r>
            <a:r>
              <a:rPr sz="2600" spc="5" dirty="0">
                <a:latin typeface="Times New Roman"/>
                <a:cs typeface="Times New Roman"/>
              </a:rPr>
              <a:t>by  </a:t>
            </a:r>
            <a:r>
              <a:rPr sz="2600" dirty="0">
                <a:latin typeface="Times New Roman"/>
                <a:cs typeface="Times New Roman"/>
              </a:rPr>
              <a:t>employing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chemicals.</a:t>
            </a:r>
            <a:endParaRPr sz="2600" dirty="0">
              <a:latin typeface="Times New Roman"/>
              <a:cs typeface="Times New Roman"/>
            </a:endParaRPr>
          </a:p>
          <a:p>
            <a:pPr marL="355600" marR="60960" indent="-342900" algn="just">
              <a:lnSpc>
                <a:spcPct val="100000"/>
              </a:lnSpc>
              <a:spcBef>
                <a:spcPts val="620"/>
              </a:spcBef>
            </a:pPr>
            <a:r>
              <a:rPr sz="1800" spc="20" dirty="0">
                <a:latin typeface="Wingdings 2"/>
                <a:cs typeface="Wingdings 2"/>
              </a:rPr>
              <a:t>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Perforated pipes are driven in an </a:t>
            </a:r>
            <a:r>
              <a:rPr sz="2600" spc="-5" dirty="0">
                <a:latin typeface="Times New Roman"/>
                <a:cs typeface="Times New Roman"/>
              </a:rPr>
              <a:t>inclined direction </a:t>
            </a:r>
            <a:r>
              <a:rPr sz="2600" dirty="0">
                <a:latin typeface="Times New Roman"/>
                <a:cs typeface="Times New Roman"/>
              </a:rPr>
              <a:t>beneath  the foundation . </a:t>
            </a:r>
            <a:r>
              <a:rPr sz="2600" spc="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slopes </a:t>
            </a:r>
            <a:r>
              <a:rPr sz="2600" spc="-5" dirty="0">
                <a:latin typeface="Times New Roman"/>
                <a:cs typeface="Times New Roman"/>
              </a:rPr>
              <a:t>are </a:t>
            </a:r>
            <a:r>
              <a:rPr sz="2600" dirty="0">
                <a:latin typeface="Times New Roman"/>
                <a:cs typeface="Times New Roman"/>
              </a:rPr>
              <a:t>provided such that </a:t>
            </a:r>
            <a:r>
              <a:rPr sz="2600" spc="-5" dirty="0">
                <a:latin typeface="Times New Roman"/>
                <a:cs typeface="Times New Roman"/>
              </a:rPr>
              <a:t>the entire  area </a:t>
            </a:r>
            <a:r>
              <a:rPr sz="2600" dirty="0">
                <a:latin typeface="Times New Roman"/>
                <a:cs typeface="Times New Roman"/>
              </a:rPr>
              <a:t>under the </a:t>
            </a:r>
            <a:r>
              <a:rPr sz="2600" spc="-5" dirty="0">
                <a:latin typeface="Times New Roman"/>
                <a:cs typeface="Times New Roman"/>
              </a:rPr>
              <a:t>existing </a:t>
            </a:r>
            <a:r>
              <a:rPr sz="2600" dirty="0">
                <a:latin typeface="Times New Roman"/>
                <a:cs typeface="Times New Roman"/>
              </a:rPr>
              <a:t>footing comes under the </a:t>
            </a:r>
            <a:r>
              <a:rPr sz="2600" spc="-5" dirty="0">
                <a:latin typeface="Times New Roman"/>
                <a:cs typeface="Times New Roman"/>
              </a:rPr>
              <a:t>area </a:t>
            </a:r>
            <a:r>
              <a:rPr sz="2600" dirty="0">
                <a:latin typeface="Times New Roman"/>
                <a:cs typeface="Times New Roman"/>
              </a:rPr>
              <a:t>used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 be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strengthened.</a:t>
            </a:r>
          </a:p>
          <a:p>
            <a:pPr marL="355600" marR="334645" indent="-342900">
              <a:lnSpc>
                <a:spcPct val="100000"/>
              </a:lnSpc>
              <a:spcBef>
                <a:spcPts val="630"/>
              </a:spcBef>
              <a:tabLst>
                <a:tab pos="354965" algn="l"/>
              </a:tabLst>
            </a:pPr>
            <a:r>
              <a:rPr sz="1800" spc="20" dirty="0">
                <a:latin typeface="Wingdings 2"/>
                <a:cs typeface="Wingdings 2"/>
              </a:rPr>
              <a:t>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After the pipes are </a:t>
            </a:r>
            <a:r>
              <a:rPr sz="2600" spc="-5" dirty="0">
                <a:latin typeface="Times New Roman"/>
                <a:cs typeface="Times New Roman"/>
              </a:rPr>
              <a:t>installed, </a:t>
            </a:r>
            <a:r>
              <a:rPr sz="2600" dirty="0">
                <a:latin typeface="Times New Roman"/>
                <a:cs typeface="Times New Roman"/>
              </a:rPr>
              <a:t>solution of sodium </a:t>
            </a:r>
            <a:r>
              <a:rPr sz="2600" spc="-5" dirty="0">
                <a:latin typeface="Times New Roman"/>
                <a:cs typeface="Times New Roman"/>
              </a:rPr>
              <a:t>silicate </a:t>
            </a:r>
            <a:r>
              <a:rPr sz="2600" dirty="0">
                <a:latin typeface="Times New Roman"/>
                <a:cs typeface="Times New Roman"/>
              </a:rPr>
              <a:t>in  </a:t>
            </a:r>
            <a:r>
              <a:rPr sz="2600" spc="-5" dirty="0">
                <a:latin typeface="Times New Roman"/>
                <a:cs typeface="Times New Roman"/>
              </a:rPr>
              <a:t>water </a:t>
            </a:r>
            <a:r>
              <a:rPr sz="2600" dirty="0">
                <a:latin typeface="Times New Roman"/>
                <a:cs typeface="Times New Roman"/>
              </a:rPr>
              <a:t>is </a:t>
            </a:r>
            <a:r>
              <a:rPr sz="2600" spc="-5" dirty="0">
                <a:latin typeface="Times New Roman"/>
                <a:cs typeface="Times New Roman"/>
              </a:rPr>
              <a:t>injected </a:t>
            </a:r>
            <a:r>
              <a:rPr sz="2600" dirty="0">
                <a:latin typeface="Times New Roman"/>
                <a:cs typeface="Times New Roman"/>
              </a:rPr>
              <a:t>through the pipes. This is 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two-injection  method. </a:t>
            </a:r>
            <a:r>
              <a:rPr sz="2600" dirty="0">
                <a:latin typeface="Times New Roman"/>
                <a:cs typeface="Times New Roman"/>
              </a:rPr>
              <a:t>The pipes </a:t>
            </a:r>
            <a:r>
              <a:rPr sz="2600" spc="-5" dirty="0">
                <a:latin typeface="Times New Roman"/>
                <a:cs typeface="Times New Roman"/>
              </a:rPr>
              <a:t>are </a:t>
            </a:r>
            <a:r>
              <a:rPr sz="2600" dirty="0">
                <a:latin typeface="Times New Roman"/>
                <a:cs typeface="Times New Roman"/>
              </a:rPr>
              <a:t>withdrawn and at the </a:t>
            </a:r>
            <a:r>
              <a:rPr sz="2600" spc="-5" dirty="0">
                <a:latin typeface="Times New Roman"/>
                <a:cs typeface="Times New Roman"/>
              </a:rPr>
              <a:t>time </a:t>
            </a:r>
            <a:r>
              <a:rPr sz="2600" dirty="0">
                <a:latin typeface="Times New Roman"/>
                <a:cs typeface="Times New Roman"/>
              </a:rPr>
              <a:t>of  withdrawal of </a:t>
            </a:r>
            <a:r>
              <a:rPr sz="2600" spc="-5" dirty="0">
                <a:latin typeface="Times New Roman"/>
                <a:cs typeface="Times New Roman"/>
              </a:rPr>
              <a:t>pipes, calcium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magnesium </a:t>
            </a:r>
            <a:r>
              <a:rPr sz="2600" dirty="0">
                <a:latin typeface="Times New Roman"/>
                <a:cs typeface="Times New Roman"/>
              </a:rPr>
              <a:t>chloride is  </a:t>
            </a:r>
            <a:r>
              <a:rPr sz="2600" spc="-5" dirty="0">
                <a:latin typeface="Times New Roman"/>
                <a:cs typeface="Times New Roman"/>
              </a:rPr>
              <a:t>injected </a:t>
            </a:r>
            <a:r>
              <a:rPr sz="2600" dirty="0">
                <a:latin typeface="Times New Roman"/>
                <a:cs typeface="Times New Roman"/>
              </a:rPr>
              <a:t>through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pipes.</a:t>
            </a:r>
            <a:endParaRPr sz="26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20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1800" spc="20" dirty="0">
                <a:latin typeface="Wingdings 2"/>
                <a:cs typeface="Wingdings 2"/>
              </a:rPr>
              <a:t></a:t>
            </a:r>
            <a:r>
              <a:rPr sz="1800" spc="2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Times New Roman"/>
                <a:cs typeface="Times New Roman"/>
              </a:rPr>
              <a:t>Chemical reaction takes place between </a:t>
            </a:r>
            <a:r>
              <a:rPr sz="2600" dirty="0">
                <a:latin typeface="Times New Roman"/>
                <a:cs typeface="Times New Roman"/>
              </a:rPr>
              <a:t>these two </a:t>
            </a:r>
            <a:r>
              <a:rPr sz="2600" spc="-5" dirty="0">
                <a:latin typeface="Times New Roman"/>
                <a:cs typeface="Times New Roman"/>
              </a:rPr>
              <a:t>chemicals  </a:t>
            </a:r>
            <a:r>
              <a:rPr sz="2600" dirty="0">
                <a:latin typeface="Times New Roman"/>
                <a:cs typeface="Times New Roman"/>
              </a:rPr>
              <a:t>and the soil is strengthened by consolidation. This </a:t>
            </a:r>
            <a:r>
              <a:rPr sz="2600" spc="-5" dirty="0">
                <a:latin typeface="Times New Roman"/>
                <a:cs typeface="Times New Roman"/>
              </a:rPr>
              <a:t>method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  </a:t>
            </a:r>
            <a:r>
              <a:rPr sz="2600" spc="-5" dirty="0">
                <a:latin typeface="Times New Roman"/>
                <a:cs typeface="Times New Roman"/>
              </a:rPr>
              <a:t>suitable </a:t>
            </a:r>
            <a:r>
              <a:rPr sz="2600" dirty="0">
                <a:latin typeface="Times New Roman"/>
                <a:cs typeface="Times New Roman"/>
              </a:rPr>
              <a:t>for granular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soils</a:t>
            </a:r>
          </a:p>
        </p:txBody>
      </p:sp>
    </p:spTree>
    <p:extLst>
      <p:ext uri="{BB962C8B-B14F-4D97-AF65-F5344CB8AC3E}">
        <p14:creationId xmlns:p14="http://schemas.microsoft.com/office/powerpoint/2010/main" val="86598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3016" y="307594"/>
            <a:ext cx="10590784" cy="1406667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endParaRPr lang="en-US" sz="2100" spc="-5" dirty="0" smtClean="0">
              <a:solidFill>
                <a:srgbClr val="0E486E"/>
              </a:solidFill>
              <a:latin typeface="Myanmar Text"/>
              <a:cs typeface="Myanmar Text"/>
            </a:endParaRPr>
          </a:p>
          <a:p>
            <a:pPr marL="12065" marR="4699000">
              <a:lnSpc>
                <a:spcPct val="143800"/>
              </a:lnSpc>
              <a:spcBef>
                <a:spcPts val="5"/>
              </a:spcBef>
              <a:buClr>
                <a:srgbClr val="FFFFFF"/>
              </a:buClr>
              <a:buSzPct val="78571"/>
              <a:tabLst>
                <a:tab pos="354965" algn="l"/>
                <a:tab pos="355600" algn="l"/>
              </a:tabLst>
            </a:pPr>
            <a:r>
              <a:rPr sz="2100" b="1" dirty="0" smtClean="0">
                <a:latin typeface="Myanmar Text"/>
                <a:cs typeface="Myanmar Text"/>
              </a:rPr>
              <a:t>USES</a:t>
            </a:r>
            <a:r>
              <a:rPr sz="2100" b="1" spc="-25" dirty="0" smtClean="0">
                <a:latin typeface="Myanmar Text"/>
                <a:cs typeface="Myanmar Text"/>
              </a:rPr>
              <a:t> </a:t>
            </a:r>
            <a:endParaRPr sz="2100" b="1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469265" algn="l"/>
              </a:tabLst>
            </a:pPr>
            <a:r>
              <a:rPr sz="1650" spc="5" dirty="0">
                <a:solidFill>
                  <a:srgbClr val="FFFFFF"/>
                </a:solidFill>
                <a:latin typeface="Myanmar Text"/>
                <a:cs typeface="Myanmar Text"/>
              </a:rPr>
              <a:t>1.	</a:t>
            </a:r>
            <a:r>
              <a:rPr sz="2100" spc="-5" dirty="0">
                <a:latin typeface="Myanmar Text"/>
                <a:cs typeface="Myanmar Text"/>
              </a:rPr>
              <a:t>When </a:t>
            </a:r>
            <a:r>
              <a:rPr sz="2100" dirty="0">
                <a:latin typeface="Myanmar Text"/>
                <a:cs typeface="Myanmar Text"/>
              </a:rPr>
              <a:t>a </a:t>
            </a:r>
            <a:r>
              <a:rPr sz="2100" spc="-5" dirty="0">
                <a:latin typeface="Myanmar Text"/>
                <a:cs typeface="Myanmar Text"/>
              </a:rPr>
              <a:t>wall shows sign </a:t>
            </a:r>
            <a:r>
              <a:rPr sz="2100" dirty="0">
                <a:latin typeface="Myanmar Text"/>
                <a:cs typeface="Myanmar Text"/>
              </a:rPr>
              <a:t>of </a:t>
            </a:r>
            <a:r>
              <a:rPr sz="2100" spc="-5" dirty="0">
                <a:latin typeface="Myanmar Text"/>
                <a:cs typeface="Myanmar Text"/>
              </a:rPr>
              <a:t>bulging </a:t>
            </a:r>
            <a:r>
              <a:rPr sz="2100" dirty="0">
                <a:latin typeface="Myanmar Text"/>
                <a:cs typeface="Myanmar Text"/>
              </a:rPr>
              <a:t>out due to bad </a:t>
            </a:r>
            <a:r>
              <a:rPr sz="2100" spc="-5" dirty="0">
                <a:latin typeface="Myanmar Text"/>
                <a:cs typeface="Myanmar Text"/>
              </a:rPr>
              <a:t>workman</a:t>
            </a:r>
            <a:r>
              <a:rPr sz="2100" spc="-45" dirty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ship.</a:t>
            </a:r>
            <a:endParaRPr sz="21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016" y="2289175"/>
            <a:ext cx="9065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50" spc="5" dirty="0">
                <a:solidFill>
                  <a:srgbClr val="FFFFFF"/>
                </a:solidFill>
                <a:latin typeface="Myanmar Text"/>
                <a:cs typeface="Myanmar Text"/>
              </a:rPr>
              <a:t>2.	</a:t>
            </a:r>
            <a:r>
              <a:rPr sz="2100" spc="-5" dirty="0">
                <a:latin typeface="Myanmar Text"/>
                <a:cs typeface="Myanmar Text"/>
              </a:rPr>
              <a:t>When </a:t>
            </a:r>
            <a:r>
              <a:rPr sz="2100" dirty="0">
                <a:latin typeface="Myanmar Text"/>
                <a:cs typeface="Myanmar Text"/>
              </a:rPr>
              <a:t>a </a:t>
            </a:r>
            <a:r>
              <a:rPr sz="2100" spc="-5" dirty="0">
                <a:latin typeface="Myanmar Text"/>
                <a:cs typeface="Myanmar Text"/>
              </a:rPr>
              <a:t>wall </a:t>
            </a:r>
            <a:r>
              <a:rPr sz="2100" dirty="0">
                <a:latin typeface="Myanmar Text"/>
                <a:cs typeface="Myanmar Text"/>
              </a:rPr>
              <a:t>cracks due to unequal </a:t>
            </a:r>
            <a:r>
              <a:rPr sz="2100" spc="-5" dirty="0">
                <a:latin typeface="Myanmar Text"/>
                <a:cs typeface="Myanmar Text"/>
              </a:rPr>
              <a:t>settlement </a:t>
            </a:r>
            <a:r>
              <a:rPr sz="2100" dirty="0">
                <a:latin typeface="Myanmar Text"/>
                <a:cs typeface="Myanmar Text"/>
              </a:rPr>
              <a:t>of </a:t>
            </a:r>
            <a:r>
              <a:rPr sz="2100" spc="-5" dirty="0">
                <a:latin typeface="Myanmar Text"/>
                <a:cs typeface="Myanmar Text"/>
              </a:rPr>
              <a:t>foundation </a:t>
            </a:r>
            <a:r>
              <a:rPr sz="2100" dirty="0">
                <a:latin typeface="Myanmar Text"/>
                <a:cs typeface="Myanmar Text"/>
              </a:rPr>
              <a:t>and</a:t>
            </a:r>
            <a:r>
              <a:rPr sz="2100" spc="-45" dirty="0">
                <a:latin typeface="Myanmar Text"/>
                <a:cs typeface="Myanmar Text"/>
              </a:rPr>
              <a:t> </a:t>
            </a:r>
            <a:r>
              <a:rPr sz="2100" dirty="0">
                <a:latin typeface="Myanmar Text"/>
                <a:cs typeface="Myanmar Text"/>
              </a:rPr>
              <a:t>cracked</a:t>
            </a:r>
            <a:endParaRPr sz="210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016" y="2461895"/>
            <a:ext cx="6847205" cy="155448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100" spc="-5" dirty="0">
                <a:latin typeface="Myanmar Text"/>
                <a:cs typeface="Myanmar Text"/>
              </a:rPr>
              <a:t>wall </a:t>
            </a:r>
            <a:r>
              <a:rPr sz="2100" dirty="0">
                <a:latin typeface="Myanmar Text"/>
                <a:cs typeface="Myanmar Text"/>
              </a:rPr>
              <a:t>needs</a:t>
            </a:r>
            <a:r>
              <a:rPr sz="2100" spc="-15" dirty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repairing.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 startAt="3"/>
              <a:tabLst>
                <a:tab pos="469265" algn="l"/>
                <a:tab pos="469900" algn="l"/>
              </a:tabLst>
            </a:pPr>
            <a:r>
              <a:rPr sz="2100" spc="-5" dirty="0">
                <a:latin typeface="Myanmar Text"/>
                <a:cs typeface="Myanmar Text"/>
              </a:rPr>
              <a:t>When </a:t>
            </a:r>
            <a:r>
              <a:rPr sz="2100" dirty="0">
                <a:latin typeface="Myanmar Text"/>
                <a:cs typeface="Myanmar Text"/>
              </a:rPr>
              <a:t>an </a:t>
            </a:r>
            <a:r>
              <a:rPr sz="2100" spc="-5" dirty="0">
                <a:latin typeface="Myanmar Text"/>
                <a:cs typeface="Myanmar Text"/>
              </a:rPr>
              <a:t>adjacent structure is </a:t>
            </a:r>
            <a:r>
              <a:rPr sz="2100" dirty="0">
                <a:latin typeface="Myanmar Text"/>
                <a:cs typeface="Myanmar Text"/>
              </a:rPr>
              <a:t>to be</a:t>
            </a:r>
            <a:r>
              <a:rPr sz="2100" spc="-15" dirty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dismantled.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 startAt="3"/>
              <a:tabLst>
                <a:tab pos="469265" algn="l"/>
                <a:tab pos="469900" algn="l"/>
              </a:tabLst>
            </a:pPr>
            <a:r>
              <a:rPr sz="2100" spc="-5" dirty="0">
                <a:latin typeface="Myanmar Text"/>
                <a:cs typeface="Myanmar Text"/>
              </a:rPr>
              <a:t>When </a:t>
            </a:r>
            <a:r>
              <a:rPr sz="2100" dirty="0">
                <a:latin typeface="Myanmar Text"/>
                <a:cs typeface="Myanmar Text"/>
              </a:rPr>
              <a:t>opening </a:t>
            </a:r>
            <a:r>
              <a:rPr sz="2100" spc="-5" dirty="0">
                <a:latin typeface="Myanmar Text"/>
                <a:cs typeface="Myanmar Text"/>
              </a:rPr>
              <a:t>are </a:t>
            </a:r>
            <a:r>
              <a:rPr sz="2100" dirty="0">
                <a:latin typeface="Myanmar Text"/>
                <a:cs typeface="Myanmar Text"/>
              </a:rPr>
              <a:t>to be </a:t>
            </a:r>
            <a:r>
              <a:rPr sz="2100" spc="-5" dirty="0">
                <a:latin typeface="Myanmar Text"/>
                <a:cs typeface="Myanmar Text"/>
              </a:rPr>
              <a:t>made </a:t>
            </a:r>
            <a:r>
              <a:rPr sz="2100" dirty="0">
                <a:latin typeface="Myanmar Text"/>
                <a:cs typeface="Myanmar Text"/>
              </a:rPr>
              <a:t>or </a:t>
            </a:r>
            <a:r>
              <a:rPr sz="2100" spc="-5" dirty="0">
                <a:latin typeface="Myanmar Text"/>
                <a:cs typeface="Myanmar Text"/>
              </a:rPr>
              <a:t>enlarged in the</a:t>
            </a:r>
            <a:r>
              <a:rPr sz="2100" spc="-30" dirty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wall.</a:t>
            </a:r>
            <a:endParaRPr sz="2100" dirty="0">
              <a:latin typeface="Myanmar Text"/>
              <a:cs typeface="Myanmar Tex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7916" y="4026408"/>
            <a:ext cx="4707635" cy="264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1016" y="4026408"/>
            <a:ext cx="4707636" cy="2685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>
            <a:spLocks/>
          </p:cNvSpPr>
          <p:nvPr/>
        </p:nvSpPr>
        <p:spPr>
          <a:xfrm>
            <a:off x="228600" y="10236"/>
            <a:ext cx="117475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3714115" algn="l"/>
              </a:tabLst>
            </a:pPr>
            <a:r>
              <a:rPr lang="en-US" sz="4500" kern="0" spc="-15" dirty="0" smtClean="0">
                <a:solidFill>
                  <a:srgbClr val="000000"/>
                </a:solidFill>
              </a:rPr>
              <a:t>Following</a:t>
            </a:r>
            <a:r>
              <a:rPr lang="en-US" sz="4500" kern="0" spc="10" dirty="0" smtClean="0">
                <a:solidFill>
                  <a:srgbClr val="000000"/>
                </a:solidFill>
              </a:rPr>
              <a:t> </a:t>
            </a:r>
            <a:r>
              <a:rPr lang="en-US" sz="4500" kern="0" spc="-15" dirty="0" smtClean="0">
                <a:solidFill>
                  <a:srgbClr val="000000"/>
                </a:solidFill>
              </a:rPr>
              <a:t>point</a:t>
            </a:r>
            <a:r>
              <a:rPr lang="en-US" sz="4500" kern="0" spc="-15" dirty="0" smtClean="0">
                <a:solidFill>
                  <a:srgbClr val="000000"/>
                </a:solidFill>
              </a:rPr>
              <a:t>	</a:t>
            </a:r>
            <a:r>
              <a:rPr lang="en-US" sz="4500" kern="0" spc="-5" dirty="0" smtClean="0">
                <a:solidFill>
                  <a:srgbClr val="000000"/>
                </a:solidFill>
              </a:rPr>
              <a:t>should be </a:t>
            </a:r>
            <a:r>
              <a:rPr lang="en-US" sz="4500" kern="0" spc="-15" dirty="0" smtClean="0">
                <a:solidFill>
                  <a:srgbClr val="000000"/>
                </a:solidFill>
              </a:rPr>
              <a:t>noted</a:t>
            </a:r>
            <a:r>
              <a:rPr lang="en-US" sz="4500" kern="0" spc="-85" dirty="0" smtClean="0">
                <a:solidFill>
                  <a:srgbClr val="000000"/>
                </a:solidFill>
              </a:rPr>
              <a:t> </a:t>
            </a:r>
            <a:r>
              <a:rPr lang="en-US" sz="4500" kern="0" dirty="0" smtClean="0">
                <a:solidFill>
                  <a:srgbClr val="000000"/>
                </a:solidFill>
              </a:rPr>
              <a:t>in  </a:t>
            </a:r>
            <a:r>
              <a:rPr lang="en-US" sz="4500" kern="0" spc="-10" dirty="0" smtClean="0">
                <a:solidFill>
                  <a:srgbClr val="000000"/>
                </a:solidFill>
              </a:rPr>
              <a:t>case</a:t>
            </a:r>
            <a:r>
              <a:rPr lang="en-US" sz="4500" kern="0" spc="-30" dirty="0" smtClean="0">
                <a:solidFill>
                  <a:srgbClr val="000000"/>
                </a:solidFill>
              </a:rPr>
              <a:t> </a:t>
            </a:r>
            <a:r>
              <a:rPr lang="en-US" sz="4500" kern="0" spc="-5" dirty="0" smtClean="0">
                <a:solidFill>
                  <a:srgbClr val="000000"/>
                </a:solidFill>
              </a:rPr>
              <a:t>shoring</a:t>
            </a:r>
            <a:endParaRPr lang="en-US" sz="45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685800" y="1371600"/>
            <a:ext cx="11101316" cy="4205638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253365" indent="-274320" algn="just">
              <a:spcBef>
                <a:spcPts val="45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b="1" spc="-10" dirty="0">
                <a:latin typeface="Constantia"/>
                <a:cs typeface="Constantia"/>
              </a:rPr>
              <a:t>Material </a:t>
            </a:r>
            <a:r>
              <a:rPr sz="2800" b="1" dirty="0">
                <a:latin typeface="Constantia"/>
                <a:cs typeface="Constantia"/>
              </a:rPr>
              <a:t>: </a:t>
            </a:r>
            <a:r>
              <a:rPr sz="2800" spc="-5" dirty="0">
                <a:latin typeface="Constantia"/>
                <a:cs typeface="Constantia"/>
              </a:rPr>
              <a:t>The shoring can be carried </a:t>
            </a:r>
            <a:r>
              <a:rPr sz="2800" dirty="0">
                <a:latin typeface="Constantia"/>
                <a:cs typeface="Constantia"/>
              </a:rPr>
              <a:t>out either </a:t>
            </a:r>
            <a:r>
              <a:rPr sz="2800" spc="-10" dirty="0">
                <a:latin typeface="Constantia"/>
                <a:cs typeface="Constantia"/>
              </a:rPr>
              <a:t>in 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form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timber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or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steel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tubes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or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combination 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5" dirty="0">
                <a:latin typeface="Constantia"/>
                <a:cs typeface="Constantia"/>
              </a:rPr>
              <a:t>timber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-2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steel</a:t>
            </a:r>
            <a:endParaRPr sz="2800" dirty="0">
              <a:latin typeface="Constantia"/>
              <a:cs typeface="Constantia"/>
            </a:endParaRPr>
          </a:p>
          <a:p>
            <a:pPr marL="286385" marR="838200" indent="-274320" algn="just"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Constantia"/>
                <a:cs typeface="Constantia"/>
              </a:rPr>
              <a:t>Duration</a:t>
            </a:r>
            <a:r>
              <a:rPr sz="2800" b="1" spc="-18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: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There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no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limit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for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duration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  </a:t>
            </a:r>
            <a:r>
              <a:rPr sz="2800" spc="-5" dirty="0">
                <a:latin typeface="Constantia"/>
                <a:cs typeface="Constantia"/>
              </a:rPr>
              <a:t>shoring it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ranges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from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weeks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to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years</a:t>
            </a:r>
            <a:endParaRPr sz="2800" dirty="0">
              <a:latin typeface="Constantia"/>
              <a:cs typeface="Constantia"/>
            </a:endParaRPr>
          </a:p>
          <a:p>
            <a:pPr marL="286385" marR="5080" indent="-274320" algn="just">
              <a:spcBef>
                <a:spcPts val="69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  <a:tab pos="1408430" algn="l"/>
              </a:tabLst>
            </a:pPr>
            <a:r>
              <a:rPr sz="2800" b="1" spc="-10" dirty="0">
                <a:latin typeface="Constantia"/>
                <a:cs typeface="Constantia"/>
              </a:rPr>
              <a:t>Requirements:</a:t>
            </a:r>
            <a:r>
              <a:rPr sz="2800" spc="-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 load </a:t>
            </a:r>
            <a:r>
              <a:rPr sz="2800" spc="-10" dirty="0">
                <a:latin typeface="Constantia"/>
                <a:cs typeface="Constantia"/>
              </a:rPr>
              <a:t>coming </a:t>
            </a:r>
            <a:r>
              <a:rPr sz="2800" dirty="0">
                <a:latin typeface="Constantia"/>
                <a:cs typeface="Constantia"/>
              </a:rPr>
              <a:t>on </a:t>
            </a:r>
            <a:r>
              <a:rPr sz="2800" spc="-5" dirty="0">
                <a:latin typeface="Constantia"/>
                <a:cs typeface="Constantia"/>
              </a:rPr>
              <a:t>the shoring  </a:t>
            </a:r>
            <a:r>
              <a:rPr sz="2800" dirty="0">
                <a:latin typeface="Constantia"/>
                <a:cs typeface="Constantia"/>
              </a:rPr>
              <a:t>varying	</a:t>
            </a:r>
            <a:r>
              <a:rPr sz="2800" spc="-5" dirty="0">
                <a:latin typeface="Constantia"/>
                <a:cs typeface="Constantia"/>
              </a:rPr>
              <a:t>widely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nature.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So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requirements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each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case  </a:t>
            </a:r>
            <a:r>
              <a:rPr sz="2800" dirty="0">
                <a:latin typeface="Constantia"/>
                <a:cs typeface="Constantia"/>
              </a:rPr>
              <a:t>of shoring </a:t>
            </a:r>
            <a:r>
              <a:rPr sz="2800" spc="-5" dirty="0">
                <a:latin typeface="Constantia"/>
                <a:cs typeface="Constantia"/>
              </a:rPr>
              <a:t>should be </a:t>
            </a:r>
            <a:r>
              <a:rPr sz="2800" dirty="0">
                <a:latin typeface="Constantia"/>
                <a:cs typeface="Constantia"/>
              </a:rPr>
              <a:t>studied </a:t>
            </a:r>
            <a:r>
              <a:rPr sz="2800" spc="-5" dirty="0">
                <a:latin typeface="Constantia"/>
                <a:cs typeface="Constantia"/>
              </a:rPr>
              <a:t>and design </a:t>
            </a:r>
            <a:r>
              <a:rPr sz="2800" spc="-20" dirty="0">
                <a:latin typeface="Constantia"/>
                <a:cs typeface="Constantia"/>
              </a:rPr>
              <a:t>accordingly</a:t>
            </a:r>
            <a:r>
              <a:rPr sz="2800" spc="-41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.</a:t>
            </a:r>
          </a:p>
          <a:p>
            <a:pPr marL="286385" marR="413384" indent="-274320" algn="just">
              <a:spcBef>
                <a:spcPts val="65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b="1" spc="-25" dirty="0">
                <a:latin typeface="Constantia"/>
                <a:cs typeface="Constantia"/>
              </a:rPr>
              <a:t>Approval: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shoring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should</a:t>
            </a:r>
            <a:r>
              <a:rPr sz="2800" spc="-5" dirty="0">
                <a:latin typeface="Constantia"/>
                <a:cs typeface="Constantia"/>
              </a:rPr>
              <a:t> be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carried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out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per  </a:t>
            </a:r>
            <a:r>
              <a:rPr sz="2800" spc="-10" dirty="0">
                <a:latin typeface="Constantia"/>
                <a:cs typeface="Constantia"/>
              </a:rPr>
              <a:t>prevailing </a:t>
            </a:r>
            <a:r>
              <a:rPr sz="2800" spc="-5" dirty="0">
                <a:latin typeface="Constantia"/>
                <a:cs typeface="Constantia"/>
              </a:rPr>
              <a:t>rules </a:t>
            </a:r>
            <a:r>
              <a:rPr sz="2800" dirty="0">
                <a:latin typeface="Constantia"/>
                <a:cs typeface="Constantia"/>
              </a:rPr>
              <a:t>and </a:t>
            </a:r>
            <a:r>
              <a:rPr sz="2800" spc="-5" dirty="0">
                <a:latin typeface="Constantia"/>
                <a:cs typeface="Constantia"/>
              </a:rPr>
              <a:t>regulation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5" dirty="0">
                <a:latin typeface="Constantia"/>
                <a:cs typeface="Constantia"/>
              </a:rPr>
              <a:t>local</a:t>
            </a:r>
            <a:r>
              <a:rPr sz="2800" spc="-295" dirty="0">
                <a:latin typeface="Constantia"/>
                <a:cs typeface="Constantia"/>
              </a:rPr>
              <a:t> </a:t>
            </a:r>
            <a:r>
              <a:rPr sz="2800" dirty="0" smtClean="0">
                <a:latin typeface="Constantia"/>
                <a:cs typeface="Constantia"/>
              </a:rPr>
              <a:t>authority</a:t>
            </a:r>
            <a:r>
              <a:rPr lang="en-US" sz="2800" dirty="0" smtClean="0">
                <a:latin typeface="Constantia"/>
                <a:cs typeface="Constantia"/>
              </a:rPr>
              <a:t>.</a:t>
            </a:r>
            <a:endParaRPr sz="28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0144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609600" y="457200"/>
            <a:ext cx="5429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kern="0" spc="-35" dirty="0" smtClean="0">
                <a:solidFill>
                  <a:sysClr val="windowText" lastClr="000000"/>
                </a:solidFill>
              </a:rPr>
              <a:t>INSTALLATION </a:t>
            </a:r>
            <a:r>
              <a:rPr lang="en-US" sz="3600" kern="0" dirty="0" smtClean="0">
                <a:solidFill>
                  <a:sysClr val="windowText" lastClr="000000"/>
                </a:solidFill>
              </a:rPr>
              <a:t>OF</a:t>
            </a:r>
            <a:r>
              <a:rPr lang="en-US" sz="3600" kern="0" spc="-50" dirty="0" smtClean="0">
                <a:solidFill>
                  <a:sysClr val="windowText" lastClr="000000"/>
                </a:solidFill>
              </a:rPr>
              <a:t> </a:t>
            </a:r>
            <a:r>
              <a:rPr lang="en-US" sz="3600" kern="0" spc="-5" dirty="0" smtClean="0">
                <a:solidFill>
                  <a:sysClr val="windowText" lastClr="000000"/>
                </a:solidFill>
              </a:rPr>
              <a:t>SHORING</a:t>
            </a:r>
            <a:endParaRPr lang="en-US" sz="3600" kern="0" spc="-5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249555" y="1371600"/>
            <a:ext cx="11332845" cy="45250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 algn="just">
              <a:lnSpc>
                <a:spcPts val="2590"/>
              </a:lnSpc>
              <a:spcBef>
                <a:spcPts val="425"/>
              </a:spcBef>
              <a:buFont typeface="Wingdings" panose="05000000000000000000" pitchFamily="2" charset="2"/>
              <a:buChar char="§"/>
            </a:pPr>
            <a:r>
              <a:rPr sz="2800" spc="-5" dirty="0" smtClean="0">
                <a:cs typeface="Times New Roman"/>
              </a:rPr>
              <a:t>For </a:t>
            </a:r>
            <a:r>
              <a:rPr sz="2800" dirty="0">
                <a:cs typeface="Times New Roman"/>
              </a:rPr>
              <a:t>shoring </a:t>
            </a:r>
            <a:r>
              <a:rPr sz="2800" spc="-5" dirty="0">
                <a:cs typeface="Times New Roman"/>
              </a:rPr>
              <a:t>timber </a:t>
            </a:r>
            <a:r>
              <a:rPr sz="2800" dirty="0">
                <a:cs typeface="Times New Roman"/>
              </a:rPr>
              <a:t>or steel tubes </a:t>
            </a:r>
            <a:r>
              <a:rPr sz="2800" spc="-10" dirty="0">
                <a:cs typeface="Times New Roman"/>
              </a:rPr>
              <a:t>may </a:t>
            </a:r>
            <a:r>
              <a:rPr sz="2800" dirty="0">
                <a:cs typeface="Times New Roman"/>
              </a:rPr>
              <a:t>be used. </a:t>
            </a:r>
            <a:r>
              <a:rPr sz="2800" spc="-5" dirty="0">
                <a:cs typeface="Times New Roman"/>
              </a:rPr>
              <a:t>Sometimes </a:t>
            </a:r>
            <a:r>
              <a:rPr sz="2800" dirty="0">
                <a:cs typeface="Times New Roman"/>
              </a:rPr>
              <a:t>both are  used in </a:t>
            </a:r>
            <a:r>
              <a:rPr sz="2800" spc="-5" dirty="0">
                <a:cs typeface="Times New Roman"/>
              </a:rPr>
              <a:t>combination. </a:t>
            </a:r>
            <a:r>
              <a:rPr sz="2800" dirty="0">
                <a:cs typeface="Times New Roman"/>
              </a:rPr>
              <a:t>If </a:t>
            </a:r>
            <a:r>
              <a:rPr sz="2800" spc="-5" dirty="0">
                <a:cs typeface="Times New Roman"/>
              </a:rPr>
              <a:t>timber is </a:t>
            </a:r>
            <a:r>
              <a:rPr sz="2800" dirty="0">
                <a:cs typeface="Times New Roman"/>
              </a:rPr>
              <a:t>used its </a:t>
            </a:r>
            <a:r>
              <a:rPr sz="2800" spc="-5" dirty="0">
                <a:cs typeface="Times New Roman"/>
              </a:rPr>
              <a:t>surface </a:t>
            </a:r>
            <a:r>
              <a:rPr sz="2800" dirty="0">
                <a:cs typeface="Times New Roman"/>
              </a:rPr>
              <a:t>should be coated  with a preservative so as to protect against wet</a:t>
            </a:r>
            <a:r>
              <a:rPr sz="2800" spc="-17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rot.</a:t>
            </a:r>
          </a:p>
          <a:p>
            <a:pPr marL="469900" marR="104139" indent="-457200" algn="just">
              <a:lnSpc>
                <a:spcPts val="2590"/>
              </a:lnSpc>
              <a:spcBef>
                <a:spcPts val="585"/>
              </a:spcBef>
              <a:buFont typeface="Wingdings" panose="05000000000000000000" pitchFamily="2" charset="2"/>
              <a:buChar char="§"/>
            </a:pPr>
            <a:r>
              <a:rPr sz="2800" spc="25" dirty="0" smtClean="0">
                <a:cs typeface="Times New Roman"/>
              </a:rPr>
              <a:t> </a:t>
            </a:r>
            <a:r>
              <a:rPr sz="2800" dirty="0">
                <a:cs typeface="Times New Roman"/>
              </a:rPr>
              <a:t>The shoring should be designed based on the load it </a:t>
            </a:r>
            <a:r>
              <a:rPr sz="2800" spc="-5" dirty="0">
                <a:cs typeface="Times New Roman"/>
              </a:rPr>
              <a:t>has </a:t>
            </a:r>
            <a:r>
              <a:rPr sz="2800" dirty="0">
                <a:cs typeface="Times New Roman"/>
              </a:rPr>
              <a:t>to sustain  and duration of</a:t>
            </a:r>
            <a:r>
              <a:rPr sz="2800" spc="-5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load.</a:t>
            </a:r>
          </a:p>
          <a:p>
            <a:pPr marL="469900" marR="400050" indent="-457200" algn="just">
              <a:lnSpc>
                <a:spcPct val="90100"/>
              </a:lnSpc>
              <a:spcBef>
                <a:spcPts val="540"/>
              </a:spcBef>
              <a:buFont typeface="Wingdings" panose="05000000000000000000" pitchFamily="2" charset="2"/>
              <a:buChar char="§"/>
            </a:pPr>
            <a:r>
              <a:rPr sz="2800" dirty="0" smtClean="0">
                <a:cs typeface="Times New Roman"/>
              </a:rPr>
              <a:t>Shoring </a:t>
            </a:r>
            <a:r>
              <a:rPr sz="2800" spc="-10" dirty="0">
                <a:cs typeface="Times New Roman"/>
              </a:rPr>
              <a:t>may </a:t>
            </a:r>
            <a:r>
              <a:rPr sz="2800" dirty="0">
                <a:cs typeface="Times New Roman"/>
              </a:rPr>
              <a:t>be given internally or externally depending on the  case and in certain cases they </a:t>
            </a:r>
            <a:r>
              <a:rPr sz="2800" spc="-10" dirty="0">
                <a:cs typeface="Times New Roman"/>
              </a:rPr>
              <a:t>may </a:t>
            </a:r>
            <a:r>
              <a:rPr sz="2800" dirty="0">
                <a:cs typeface="Times New Roman"/>
              </a:rPr>
              <a:t>be provided on either side</a:t>
            </a:r>
            <a:r>
              <a:rPr sz="2800" spc="-170" dirty="0">
                <a:cs typeface="Times New Roman"/>
              </a:rPr>
              <a:t> </a:t>
            </a:r>
            <a:r>
              <a:rPr sz="2800" spc="-5" dirty="0">
                <a:cs typeface="Times New Roman"/>
              </a:rPr>
              <a:t>of  </a:t>
            </a:r>
            <a:r>
              <a:rPr sz="2800" dirty="0">
                <a:cs typeface="Times New Roman"/>
              </a:rPr>
              <a:t>the wall to produce additional</a:t>
            </a:r>
            <a:r>
              <a:rPr sz="2800" spc="-114" dirty="0">
                <a:cs typeface="Times New Roman"/>
              </a:rPr>
              <a:t> </a:t>
            </a:r>
            <a:r>
              <a:rPr sz="2800" spc="-15" dirty="0">
                <a:cs typeface="Times New Roman"/>
              </a:rPr>
              <a:t>stability.</a:t>
            </a:r>
            <a:endParaRPr sz="2800" dirty="0">
              <a:cs typeface="Times New Roman"/>
            </a:endParaRPr>
          </a:p>
          <a:p>
            <a:pPr marL="469900" marR="523240" indent="-457200" algn="just">
              <a:lnSpc>
                <a:spcPts val="2590"/>
              </a:lnSpc>
              <a:spcBef>
                <a:spcPts val="615"/>
              </a:spcBef>
              <a:buFont typeface="Wingdings" panose="05000000000000000000" pitchFamily="2" charset="2"/>
              <a:buChar char="§"/>
              <a:tabLst>
                <a:tab pos="354965" algn="l"/>
              </a:tabLst>
            </a:pPr>
            <a:r>
              <a:rPr sz="2800" dirty="0" smtClean="0">
                <a:cs typeface="Times New Roman"/>
              </a:rPr>
              <a:t>Shoring </a:t>
            </a:r>
            <a:r>
              <a:rPr sz="2800" dirty="0">
                <a:cs typeface="Times New Roman"/>
              </a:rPr>
              <a:t>should be installed only </a:t>
            </a:r>
            <a:r>
              <a:rPr sz="2800" spc="-5" dirty="0">
                <a:cs typeface="Times New Roman"/>
              </a:rPr>
              <a:t>after </a:t>
            </a:r>
            <a:r>
              <a:rPr sz="2800" dirty="0">
                <a:cs typeface="Times New Roman"/>
              </a:rPr>
              <a:t>getting the </a:t>
            </a:r>
            <a:r>
              <a:rPr sz="2800" spc="-5" dirty="0">
                <a:cs typeface="Times New Roman"/>
              </a:rPr>
              <a:t>permission</a:t>
            </a:r>
            <a:r>
              <a:rPr sz="2800" spc="-13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if  </a:t>
            </a:r>
            <a:r>
              <a:rPr sz="2800" spc="-20" dirty="0">
                <a:cs typeface="Times New Roman"/>
              </a:rPr>
              <a:t>necessary, </a:t>
            </a:r>
            <a:r>
              <a:rPr sz="2800" dirty="0">
                <a:cs typeface="Times New Roman"/>
              </a:rPr>
              <a:t>of the local</a:t>
            </a:r>
            <a:r>
              <a:rPr sz="2800" spc="-7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authorities.</a:t>
            </a:r>
          </a:p>
          <a:p>
            <a:pPr marL="469900" marR="259079" indent="-457200" algn="just">
              <a:lnSpc>
                <a:spcPts val="2590"/>
              </a:lnSpc>
              <a:spcBef>
                <a:spcPts val="580"/>
              </a:spcBef>
              <a:buFont typeface="Wingdings" panose="05000000000000000000" pitchFamily="2" charset="2"/>
              <a:buChar char="§"/>
              <a:tabLst>
                <a:tab pos="354965" algn="l"/>
              </a:tabLst>
            </a:pPr>
            <a:r>
              <a:rPr sz="2800" dirty="0" smtClean="0">
                <a:cs typeface="Times New Roman"/>
              </a:rPr>
              <a:t>There </a:t>
            </a:r>
            <a:r>
              <a:rPr sz="2800" spc="-5" dirty="0">
                <a:cs typeface="Times New Roman"/>
              </a:rPr>
              <a:t>is </a:t>
            </a:r>
            <a:r>
              <a:rPr sz="2800" dirty="0">
                <a:cs typeface="Times New Roman"/>
              </a:rPr>
              <a:t>no </a:t>
            </a:r>
            <a:r>
              <a:rPr sz="2800" spc="-5" dirty="0">
                <a:cs typeface="Times New Roman"/>
              </a:rPr>
              <a:t>time limit </a:t>
            </a:r>
            <a:r>
              <a:rPr sz="2800" dirty="0">
                <a:cs typeface="Times New Roman"/>
              </a:rPr>
              <a:t>to which the shoring </a:t>
            </a:r>
            <a:r>
              <a:rPr sz="2800" spc="-5" dirty="0">
                <a:cs typeface="Times New Roman"/>
              </a:rPr>
              <a:t>has </a:t>
            </a:r>
            <a:r>
              <a:rPr sz="2800" dirty="0">
                <a:cs typeface="Times New Roman"/>
              </a:rPr>
              <a:t>to be kept, it</a:t>
            </a:r>
            <a:r>
              <a:rPr sz="2800" spc="-135" dirty="0">
                <a:cs typeface="Times New Roman"/>
              </a:rPr>
              <a:t> </a:t>
            </a:r>
            <a:r>
              <a:rPr sz="2800" spc="-10" dirty="0">
                <a:cs typeface="Times New Roman"/>
              </a:rPr>
              <a:t>may  </a:t>
            </a:r>
            <a:r>
              <a:rPr sz="2800" dirty="0">
                <a:cs typeface="Times New Roman"/>
              </a:rPr>
              <a:t>range from </a:t>
            </a:r>
            <a:r>
              <a:rPr sz="2800" spc="-5" dirty="0">
                <a:cs typeface="Times New Roman"/>
              </a:rPr>
              <a:t>weeks </a:t>
            </a:r>
            <a:r>
              <a:rPr sz="2800" dirty="0">
                <a:cs typeface="Times New Roman"/>
              </a:rPr>
              <a:t>to years depending on the</a:t>
            </a:r>
            <a:r>
              <a:rPr sz="2800" spc="-9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case</a:t>
            </a:r>
            <a:r>
              <a:rPr sz="2400" dirty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26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42230"/>
            <a:ext cx="46471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SHORES </a:t>
            </a:r>
            <a:r>
              <a:rPr dirty="0">
                <a:solidFill>
                  <a:schemeClr val="tx1"/>
                </a:solidFill>
              </a:rPr>
              <a:t>ARE OF THREE </a:t>
            </a:r>
            <a:r>
              <a:rPr dirty="0" smtClean="0">
                <a:solidFill>
                  <a:schemeClr val="tx1"/>
                </a:solidFill>
              </a:rPr>
              <a:t>TY</a:t>
            </a:r>
            <a:r>
              <a:rPr lang="en-US" dirty="0" smtClean="0">
                <a:solidFill>
                  <a:schemeClr val="tx1"/>
                </a:solidFill>
              </a:rPr>
              <a:t>PES: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719" y="742764"/>
            <a:ext cx="10819384" cy="236731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 smtClean="0">
                <a:latin typeface="Myanmar Text"/>
                <a:cs typeface="Myanmar Text"/>
              </a:rPr>
              <a:t>Raking</a:t>
            </a:r>
            <a:r>
              <a:rPr lang="en-US" sz="2100" spc="-5" dirty="0" smtClean="0">
                <a:latin typeface="Myanmar Text"/>
                <a:cs typeface="Myanmar Text"/>
              </a:rPr>
              <a:t> or inclined</a:t>
            </a:r>
            <a:r>
              <a:rPr sz="2100" spc="-10" dirty="0" smtClean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shores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 smtClean="0">
                <a:latin typeface="Myanmar Text"/>
                <a:cs typeface="Myanmar Text"/>
              </a:rPr>
              <a:t>Flying</a:t>
            </a:r>
            <a:r>
              <a:rPr lang="en-US" sz="2100" spc="-5" dirty="0" smtClean="0">
                <a:latin typeface="Myanmar Text"/>
                <a:cs typeface="Myanmar Text"/>
              </a:rPr>
              <a:t> or horizontal</a:t>
            </a:r>
            <a:r>
              <a:rPr sz="2100" dirty="0" smtClean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shores</a:t>
            </a:r>
            <a:endParaRPr sz="2100" dirty="0">
              <a:latin typeface="Myanmar Text"/>
              <a:cs typeface="Myanmar Text"/>
            </a:endParaRPr>
          </a:p>
          <a:p>
            <a:pPr marL="231775" marR="6231890" indent="-219710">
              <a:lnSpc>
                <a:spcPts val="3629"/>
              </a:lnSpc>
              <a:spcBef>
                <a:spcPts val="300"/>
              </a:spcBef>
              <a:buClr>
                <a:srgbClr val="FFFFFF"/>
              </a:buClr>
              <a:buSzPct val="78571"/>
              <a:buFont typeface="Myanmar Text"/>
              <a:buAutoNum type="arabicPeriod"/>
              <a:tabLst>
                <a:tab pos="469265" algn="l"/>
                <a:tab pos="469900" algn="l"/>
              </a:tabLst>
            </a:pPr>
            <a:r>
              <a:rPr dirty="0"/>
              <a:t>	</a:t>
            </a:r>
            <a:r>
              <a:rPr sz="2100" dirty="0" smtClean="0">
                <a:latin typeface="Myanmar Text"/>
                <a:cs typeface="Myanmar Text"/>
              </a:rPr>
              <a:t>Dead</a:t>
            </a:r>
            <a:r>
              <a:rPr lang="en-US" sz="2100" dirty="0" smtClean="0">
                <a:latin typeface="Myanmar Text"/>
                <a:cs typeface="Myanmar Text"/>
              </a:rPr>
              <a:t> or vertical</a:t>
            </a:r>
            <a:r>
              <a:rPr sz="2100" dirty="0" smtClean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shores  </a:t>
            </a:r>
            <a:endParaRPr lang="en-US" sz="2100" spc="-5" dirty="0" smtClean="0">
              <a:latin typeface="Myanmar Text"/>
              <a:cs typeface="Myanmar Text"/>
            </a:endParaRPr>
          </a:p>
          <a:p>
            <a:pPr marL="12065" marR="6231890">
              <a:lnSpc>
                <a:spcPts val="3629"/>
              </a:lnSpc>
              <a:spcBef>
                <a:spcPts val="300"/>
              </a:spcBef>
              <a:buClr>
                <a:srgbClr val="FFFFFF"/>
              </a:buClr>
              <a:buSzPct val="78571"/>
              <a:tabLst>
                <a:tab pos="469265" algn="l"/>
                <a:tab pos="469900" algn="l"/>
              </a:tabLst>
            </a:pPr>
            <a:r>
              <a:rPr sz="2100" b="1" spc="-5" dirty="0" smtClean="0">
                <a:latin typeface="Myanmar Text"/>
                <a:cs typeface="Myanmar Text"/>
              </a:rPr>
              <a:t>RAKING</a:t>
            </a:r>
            <a:r>
              <a:rPr lang="en-US" sz="2100" b="1" spc="-5" dirty="0" smtClean="0">
                <a:latin typeface="Myanmar Text"/>
                <a:cs typeface="Myanmar Text"/>
              </a:rPr>
              <a:t> OR INCLINED SHORING:</a:t>
            </a:r>
            <a:r>
              <a:rPr sz="2100" b="1" spc="-5" dirty="0" smtClean="0">
                <a:latin typeface="Myanmar Text"/>
                <a:cs typeface="Myanmar Text"/>
              </a:rPr>
              <a:t> </a:t>
            </a:r>
            <a:endParaRPr sz="21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100" spc="-5" dirty="0">
                <a:latin typeface="Myanmar Text"/>
                <a:cs typeface="Myanmar Text"/>
              </a:rPr>
              <a:t>Ranking shores is </a:t>
            </a:r>
            <a:r>
              <a:rPr sz="2100" dirty="0">
                <a:latin typeface="Myanmar Text"/>
                <a:cs typeface="Myanmar Text"/>
              </a:rPr>
              <a:t>a </a:t>
            </a:r>
            <a:r>
              <a:rPr sz="2100" spc="-5" dirty="0">
                <a:latin typeface="Myanmar Text"/>
                <a:cs typeface="Myanmar Text"/>
              </a:rPr>
              <a:t>system </a:t>
            </a:r>
            <a:r>
              <a:rPr sz="2100" dirty="0">
                <a:latin typeface="Myanmar Text"/>
                <a:cs typeface="Myanmar Text"/>
              </a:rPr>
              <a:t>of </a:t>
            </a:r>
            <a:r>
              <a:rPr sz="2100" spc="-5" dirty="0">
                <a:latin typeface="Myanmar Text"/>
                <a:cs typeface="Myanmar Text"/>
              </a:rPr>
              <a:t>giving </a:t>
            </a:r>
            <a:r>
              <a:rPr sz="2100" dirty="0">
                <a:latin typeface="Myanmar Text"/>
                <a:cs typeface="Myanmar Text"/>
              </a:rPr>
              <a:t>temporary </a:t>
            </a:r>
            <a:r>
              <a:rPr sz="2100" spc="-5" dirty="0">
                <a:latin typeface="Myanmar Text"/>
                <a:cs typeface="Myanmar Text"/>
              </a:rPr>
              <a:t>support </a:t>
            </a:r>
            <a:r>
              <a:rPr sz="2100" dirty="0">
                <a:latin typeface="Myanmar Text"/>
                <a:cs typeface="Myanmar Text"/>
              </a:rPr>
              <a:t>to an unsafe</a:t>
            </a:r>
            <a:r>
              <a:rPr sz="2100" spc="-135" dirty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wall.</a:t>
            </a:r>
            <a:endParaRPr sz="21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6526" y="3522260"/>
            <a:ext cx="4689348" cy="2647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3253138"/>
            <a:ext cx="6858000" cy="326050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635" marR="296545">
              <a:lnSpc>
                <a:spcPct val="100000"/>
              </a:lnSpc>
              <a:buSzPct val="91666"/>
              <a:buAutoNum type="arabicPeriod"/>
              <a:tabLst>
                <a:tab pos="154940" algn="l"/>
                <a:tab pos="2134235" algn="l"/>
              </a:tabLst>
            </a:pP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Rakers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are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to be inclined in the ground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at 45º.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However the angle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may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be  between 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45º</a:t>
            </a:r>
            <a:r>
              <a:rPr sz="1400" spc="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and </a:t>
            </a:r>
            <a:r>
              <a:rPr sz="1400" spc="3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Verdana"/>
                <a:cs typeface="Verdana"/>
              </a:rPr>
              <a:t>75º</a:t>
            </a:r>
            <a:r>
              <a:rPr lang="en-US" sz="1400" dirty="0" smtClean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	</a:t>
            </a:r>
            <a:endParaRPr sz="1400" dirty="0">
              <a:latin typeface="Verdana"/>
              <a:cs typeface="Verdana"/>
            </a:endParaRPr>
          </a:p>
          <a:p>
            <a:pPr marL="635" marR="85090">
              <a:lnSpc>
                <a:spcPct val="100000"/>
              </a:lnSpc>
              <a:spcBef>
                <a:spcPts val="5"/>
              </a:spcBef>
              <a:buSzPct val="91666"/>
              <a:buAutoNum type="arabicPeriod"/>
              <a:tabLst>
                <a:tab pos="154940" algn="l"/>
              </a:tabLst>
            </a:pP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For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tall buildings, the length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of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the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raker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can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be reduced by introducing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rider  </a:t>
            </a:r>
            <a:r>
              <a:rPr sz="1400" spc="-35" dirty="0">
                <a:solidFill>
                  <a:srgbClr val="212121"/>
                </a:solidFill>
                <a:latin typeface="Verdana"/>
                <a:cs typeface="Verdana"/>
              </a:rPr>
              <a:t>raker.</a:t>
            </a:r>
            <a:endParaRPr sz="1400" dirty="0">
              <a:latin typeface="Verdana"/>
              <a:cs typeface="Verdana"/>
            </a:endParaRPr>
          </a:p>
          <a:p>
            <a:pPr marL="154305" indent="-154305">
              <a:lnSpc>
                <a:spcPct val="100000"/>
              </a:lnSpc>
              <a:buSzPct val="91666"/>
              <a:buAutoNum type="arabicPeriod"/>
              <a:tabLst>
                <a:tab pos="154940" algn="l"/>
              </a:tabLst>
            </a:pP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Rakers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should be properly braced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at</a:t>
            </a:r>
            <a:r>
              <a:rPr sz="1400" spc="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intervals.</a:t>
            </a:r>
            <a:endParaRPr sz="1400" dirty="0">
              <a:latin typeface="Verdana"/>
              <a:cs typeface="Verdana"/>
            </a:endParaRPr>
          </a:p>
          <a:p>
            <a:pPr marL="635" marR="61594">
              <a:lnSpc>
                <a:spcPct val="100000"/>
              </a:lnSpc>
              <a:buSzPct val="91666"/>
              <a:buAutoNum type="arabicPeriod"/>
              <a:tabLst>
                <a:tab pos="154940" algn="l"/>
              </a:tabLst>
            </a:pP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The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size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of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the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rakers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is to be decided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on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the basis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of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anticipated thrust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from 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the</a:t>
            </a:r>
            <a:r>
              <a:rPr sz="1400" spc="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wall.</a:t>
            </a:r>
            <a:endParaRPr sz="1400" dirty="0">
              <a:latin typeface="Verdana"/>
              <a:cs typeface="Verdana"/>
            </a:endParaRPr>
          </a:p>
          <a:p>
            <a:pPr marL="635" marR="300355">
              <a:lnSpc>
                <a:spcPct val="100000"/>
              </a:lnSpc>
              <a:buSzPct val="91666"/>
              <a:buAutoNum type="arabicPeriod"/>
              <a:tabLst>
                <a:tab pos="154940" algn="l"/>
              </a:tabLst>
            </a:pP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The centre line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of a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raker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and the wall should meet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at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floor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level. 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6.Shoring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may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be spaced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at 3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to 4.5m spacing to cover longer length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of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the  </a:t>
            </a:r>
            <a:r>
              <a:rPr sz="1400" spc="-45" dirty="0">
                <a:solidFill>
                  <a:srgbClr val="212121"/>
                </a:solidFill>
                <a:latin typeface="Verdana"/>
                <a:cs typeface="Verdana"/>
              </a:rPr>
              <a:t>bar.</a:t>
            </a:r>
            <a:endParaRPr sz="1400" dirty="0">
              <a:latin typeface="Verdana"/>
              <a:cs typeface="Verdana"/>
            </a:endParaRPr>
          </a:p>
          <a:p>
            <a:pPr marL="154305" indent="-154305">
              <a:buSzPct val="91666"/>
              <a:buFontTx/>
              <a:buAutoNum type="arabicPeriod" startAt="7"/>
              <a:tabLst>
                <a:tab pos="154940" algn="l"/>
              </a:tabLst>
            </a:pP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The sole plate should be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properly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embedded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into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the ground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on </a:t>
            </a:r>
            <a:r>
              <a:rPr sz="1400">
                <a:solidFill>
                  <a:srgbClr val="212121"/>
                </a:solidFill>
                <a:latin typeface="Verdana"/>
                <a:cs typeface="Verdana"/>
              </a:rPr>
              <a:t>an</a:t>
            </a:r>
            <a:r>
              <a:rPr sz="1400" spc="15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10" smtClean="0">
                <a:solidFill>
                  <a:srgbClr val="212121"/>
                </a:solidFill>
                <a:latin typeface="Verdana"/>
                <a:cs typeface="Verdana"/>
              </a:rPr>
              <a:t>inclination</a:t>
            </a:r>
            <a:r>
              <a:rPr lang="en-US" sz="1400" spc="-10" smtClean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lang="en-US" sz="1400" spc="-5" smtClean="0">
                <a:solidFill>
                  <a:srgbClr val="212121"/>
                </a:solidFill>
                <a:latin typeface="Verdana"/>
                <a:cs typeface="Verdana"/>
              </a:rPr>
              <a:t>and </a:t>
            </a:r>
            <a:r>
              <a:rPr lang="en-US" sz="1400" spc="-5" dirty="0">
                <a:solidFill>
                  <a:srgbClr val="212121"/>
                </a:solidFill>
                <a:latin typeface="Verdana"/>
                <a:cs typeface="Verdana"/>
              </a:rPr>
              <a:t>should be </a:t>
            </a:r>
            <a:r>
              <a:rPr lang="en-US" sz="1400" dirty="0">
                <a:solidFill>
                  <a:srgbClr val="212121"/>
                </a:solidFill>
                <a:latin typeface="Verdana"/>
                <a:cs typeface="Verdana"/>
              </a:rPr>
              <a:t>of </a:t>
            </a:r>
            <a:r>
              <a:rPr lang="en-US" sz="1400" spc="-5" dirty="0">
                <a:solidFill>
                  <a:srgbClr val="212121"/>
                </a:solidFill>
                <a:latin typeface="Verdana"/>
                <a:cs typeface="Verdana"/>
              </a:rPr>
              <a:t>proper section and</a:t>
            </a:r>
            <a:r>
              <a:rPr lang="en-US" sz="1400" spc="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lang="en-US" sz="1400" spc="-5" dirty="0">
                <a:solidFill>
                  <a:srgbClr val="212121"/>
                </a:solidFill>
                <a:latin typeface="Verdana"/>
                <a:cs typeface="Verdana"/>
              </a:rPr>
              <a:t>size</a:t>
            </a:r>
            <a:r>
              <a:rPr lang="en-US" sz="1400" spc="-5" dirty="0" smtClean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  <a:p>
            <a:pPr marL="635" marR="259079">
              <a:lnSpc>
                <a:spcPts val="1430"/>
              </a:lnSpc>
              <a:spcBef>
                <a:spcPts val="55"/>
              </a:spcBef>
              <a:buSzPct val="91666"/>
              <a:buAutoNum type="arabicPeriod" startAt="8"/>
              <a:tabLst>
                <a:tab pos="154940" algn="l"/>
              </a:tabLst>
            </a:pPr>
            <a:r>
              <a:rPr sz="1400" spc="-15" dirty="0" smtClean="0">
                <a:solidFill>
                  <a:srgbClr val="212121"/>
                </a:solidFill>
                <a:latin typeface="Verdana"/>
                <a:cs typeface="Verdana"/>
              </a:rPr>
              <a:t>Wedges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should not be used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on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sole plates since they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are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likely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to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give way 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under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vibrations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that </a:t>
            </a:r>
            <a:r>
              <a:rPr sz="1400" dirty="0">
                <a:solidFill>
                  <a:srgbClr val="212121"/>
                </a:solidFill>
                <a:latin typeface="Verdana"/>
                <a:cs typeface="Verdana"/>
              </a:rPr>
              <a:t>are </a:t>
            </a:r>
            <a:r>
              <a:rPr sz="1400" spc="-10" dirty="0">
                <a:solidFill>
                  <a:srgbClr val="212121"/>
                </a:solidFill>
                <a:latin typeface="Verdana"/>
                <a:cs typeface="Verdana"/>
              </a:rPr>
              <a:t>likely </a:t>
            </a:r>
            <a:r>
              <a:rPr sz="1400" spc="-5" dirty="0">
                <a:solidFill>
                  <a:srgbClr val="212121"/>
                </a:solidFill>
                <a:latin typeface="Verdana"/>
                <a:cs typeface="Verdana"/>
              </a:rPr>
              <a:t>to</a:t>
            </a:r>
            <a:r>
              <a:rPr sz="1400" spc="8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Verdana"/>
                <a:cs typeface="Verdana"/>
              </a:rPr>
              <a:t>occur.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3016" y="484"/>
            <a:ext cx="5871210" cy="324866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100" dirty="0">
                <a:latin typeface="Myanmar Text"/>
                <a:cs typeface="Myanmar Text"/>
              </a:rPr>
              <a:t>A </a:t>
            </a:r>
            <a:r>
              <a:rPr sz="2100" spc="-5" dirty="0">
                <a:latin typeface="Myanmar Text"/>
                <a:cs typeface="Myanmar Text"/>
              </a:rPr>
              <a:t>raking shore consists </a:t>
            </a:r>
            <a:r>
              <a:rPr sz="2100" dirty="0">
                <a:latin typeface="Myanmar Text"/>
                <a:cs typeface="Myanmar Text"/>
              </a:rPr>
              <a:t>of </a:t>
            </a:r>
            <a:r>
              <a:rPr sz="2100" spc="-5" dirty="0">
                <a:latin typeface="Myanmar Text"/>
                <a:cs typeface="Myanmar Text"/>
              </a:rPr>
              <a:t>following </a:t>
            </a:r>
            <a:r>
              <a:rPr sz="2100" dirty="0">
                <a:latin typeface="Myanmar Text"/>
                <a:cs typeface="Myanmar Text"/>
              </a:rPr>
              <a:t>components</a:t>
            </a:r>
            <a:r>
              <a:rPr sz="2100" spc="-30" dirty="0">
                <a:latin typeface="Myanmar Text"/>
                <a:cs typeface="Myanmar Text"/>
              </a:rPr>
              <a:t> </a:t>
            </a:r>
            <a:r>
              <a:rPr sz="2100" dirty="0">
                <a:latin typeface="Myanmar Text"/>
                <a:cs typeface="Myanmar Text"/>
              </a:rPr>
              <a:t>.</a:t>
            </a: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>
                <a:latin typeface="Myanmar Text"/>
                <a:cs typeface="Myanmar Text"/>
              </a:rPr>
              <a:t>Rakers </a:t>
            </a:r>
            <a:r>
              <a:rPr sz="2100" dirty="0">
                <a:latin typeface="Myanmar Text"/>
                <a:cs typeface="Myanmar Text"/>
              </a:rPr>
              <a:t>/ </a:t>
            </a:r>
            <a:r>
              <a:rPr sz="2100" spc="-5" dirty="0">
                <a:latin typeface="Myanmar Text"/>
                <a:cs typeface="Myanmar Text"/>
              </a:rPr>
              <a:t>inclined</a:t>
            </a:r>
            <a:r>
              <a:rPr sz="2100" spc="5" dirty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members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>
                <a:latin typeface="Myanmar Text"/>
                <a:cs typeface="Myanmar Text"/>
              </a:rPr>
              <a:t>Wall plate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>
                <a:latin typeface="Myanmar Text"/>
                <a:cs typeface="Myanmar Text"/>
              </a:rPr>
              <a:t>Needles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>
                <a:latin typeface="Myanmar Text"/>
                <a:cs typeface="Myanmar Text"/>
              </a:rPr>
              <a:t>Cleats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>
                <a:latin typeface="Myanmar Text"/>
                <a:cs typeface="Myanmar Text"/>
              </a:rPr>
              <a:t>Bracing</a:t>
            </a:r>
            <a:endParaRPr sz="2100" dirty="0"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FFFFFF"/>
              </a:buClr>
              <a:buSzPct val="78571"/>
              <a:buAutoNum type="arabicPeriod"/>
              <a:tabLst>
                <a:tab pos="469265" algn="l"/>
                <a:tab pos="469900" algn="l"/>
              </a:tabLst>
            </a:pPr>
            <a:r>
              <a:rPr sz="2100" spc="-5" dirty="0">
                <a:latin typeface="Myanmar Text"/>
                <a:cs typeface="Myanmar Text"/>
              </a:rPr>
              <a:t>Sole</a:t>
            </a:r>
            <a:r>
              <a:rPr sz="2100" spc="-10" dirty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plate</a:t>
            </a:r>
            <a:endParaRPr sz="2100" dirty="0">
              <a:latin typeface="Myanmar Text"/>
              <a:cs typeface="Myanmar Text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7391400" y="1219200"/>
            <a:ext cx="4572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/>
          <p:nvPr/>
        </p:nvSpPr>
        <p:spPr>
          <a:xfrm>
            <a:off x="3124200" y="1219200"/>
            <a:ext cx="4150995" cy="4937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this </a:t>
            </a:r>
            <a:r>
              <a:rPr sz="2600" spc="-10" dirty="0">
                <a:latin typeface="Constantia"/>
                <a:cs typeface="Constantia"/>
              </a:rPr>
              <a:t>arrangement </a:t>
            </a:r>
            <a:r>
              <a:rPr sz="2600" spc="-5" dirty="0">
                <a:latin typeface="Constantia"/>
                <a:cs typeface="Constantia"/>
              </a:rPr>
              <a:t>the  incline support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20" dirty="0">
                <a:latin typeface="Constantia"/>
                <a:cs typeface="Constantia"/>
              </a:rPr>
              <a:t>given</a:t>
            </a:r>
            <a:r>
              <a:rPr sz="2600" spc="-4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spc="-5" dirty="0">
                <a:latin typeface="Constantia"/>
                <a:cs typeface="Constantia"/>
              </a:rPr>
              <a:t>the external wall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 ground </a:t>
            </a:r>
            <a:r>
              <a:rPr sz="2600" dirty="0">
                <a:latin typeface="Constantia"/>
                <a:cs typeface="Constantia"/>
              </a:rPr>
              <a:t>,a </a:t>
            </a:r>
            <a:r>
              <a:rPr sz="2600" spc="-10" dirty="0">
                <a:latin typeface="Constantia"/>
                <a:cs typeface="Constantia"/>
              </a:rPr>
              <a:t>raking shore  consist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wall</a:t>
            </a:r>
            <a:r>
              <a:rPr sz="2600" spc="-2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plate</a:t>
            </a:r>
            <a:endParaRPr sz="2600" dirty="0">
              <a:latin typeface="Constantia"/>
              <a:cs typeface="Constantia"/>
            </a:endParaRPr>
          </a:p>
          <a:p>
            <a:pPr marL="286385" marR="45085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wall </a:t>
            </a:r>
            <a:r>
              <a:rPr sz="2600" spc="-10" dirty="0">
                <a:latin typeface="Constantia"/>
                <a:cs typeface="Constantia"/>
              </a:rPr>
              <a:t>plate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10" dirty="0">
                <a:latin typeface="Constantia"/>
                <a:cs typeface="Constantia"/>
              </a:rPr>
              <a:t>placed  </a:t>
            </a:r>
            <a:r>
              <a:rPr sz="2600" spc="-5" dirty="0">
                <a:latin typeface="Constantia"/>
                <a:cs typeface="Constantia"/>
              </a:rPr>
              <a:t>against the wall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secure 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spc="-5" dirty="0">
                <a:latin typeface="Constantia"/>
                <a:cs typeface="Constantia"/>
              </a:rPr>
              <a:t>meeting </a:t>
            </a:r>
            <a:r>
              <a:rPr sz="2600" dirty="0">
                <a:latin typeface="Constantia"/>
                <a:cs typeface="Constantia"/>
              </a:rPr>
              <a:t>of a </a:t>
            </a:r>
            <a:r>
              <a:rPr sz="2600" spc="-5" dirty="0">
                <a:latin typeface="Constantia"/>
                <a:cs typeface="Constantia"/>
              </a:rPr>
              <a:t>needle  which </a:t>
            </a:r>
            <a:r>
              <a:rPr sz="2600" spc="-10" dirty="0">
                <a:latin typeface="Constantia"/>
                <a:cs typeface="Constantia"/>
              </a:rPr>
              <a:t>penetrate </a:t>
            </a:r>
            <a:r>
              <a:rPr sz="2600" spc="-15" dirty="0">
                <a:latin typeface="Constantia"/>
                <a:cs typeface="Constantia"/>
              </a:rPr>
              <a:t>into </a:t>
            </a:r>
            <a:r>
              <a:rPr sz="2600" spc="-5" dirty="0">
                <a:latin typeface="Constantia"/>
                <a:cs typeface="Constantia"/>
              </a:rPr>
              <a:t>the  wall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distance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15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cm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/>
          <p:nvPr/>
        </p:nvSpPr>
        <p:spPr>
          <a:xfrm>
            <a:off x="1524000" y="1143000"/>
            <a:ext cx="9144000" cy="5486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7"/>
          <p:cNvSpPr txBox="1">
            <a:spLocks/>
          </p:cNvSpPr>
          <p:nvPr/>
        </p:nvSpPr>
        <p:spPr>
          <a:xfrm>
            <a:off x="2895600" y="304800"/>
            <a:ext cx="75311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600" kern="0" spc="-20" dirty="0" smtClean="0">
                <a:solidFill>
                  <a:sysClr val="windowText" lastClr="000000"/>
                </a:solidFill>
              </a:rPr>
              <a:t>Practical </a:t>
            </a:r>
            <a:r>
              <a:rPr lang="en-US" sz="3600" kern="0" spc="-10" dirty="0" smtClean="0">
                <a:solidFill>
                  <a:sysClr val="windowText" lastClr="000000"/>
                </a:solidFill>
              </a:rPr>
              <a:t>view </a:t>
            </a:r>
            <a:r>
              <a:rPr lang="en-US" sz="3600" kern="0" spc="-5" dirty="0" smtClean="0">
                <a:solidFill>
                  <a:sysClr val="windowText" lastClr="000000"/>
                </a:solidFill>
              </a:rPr>
              <a:t>of </a:t>
            </a:r>
            <a:r>
              <a:rPr lang="en-US" sz="3600" kern="0" spc="-20" dirty="0" smtClean="0">
                <a:solidFill>
                  <a:sysClr val="windowText" lastClr="000000"/>
                </a:solidFill>
              </a:rPr>
              <a:t>raking</a:t>
            </a:r>
            <a:r>
              <a:rPr lang="en-US" sz="3600" kern="0" spc="-15" dirty="0" smtClean="0">
                <a:solidFill>
                  <a:sysClr val="windowText" lastClr="000000"/>
                </a:solidFill>
              </a:rPr>
              <a:t> </a:t>
            </a:r>
            <a:r>
              <a:rPr lang="en-US" sz="3600" kern="0" spc="-20" dirty="0" smtClean="0">
                <a:solidFill>
                  <a:sysClr val="windowText" lastClr="000000"/>
                </a:solidFill>
              </a:rPr>
              <a:t>shore</a:t>
            </a:r>
            <a:endParaRPr lang="en-US" sz="3600" kern="0" spc="-2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1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282321"/>
            <a:ext cx="105041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Myanmar Text"/>
                <a:cs typeface="Myanmar Text"/>
              </a:rPr>
              <a:t>FLYING </a:t>
            </a:r>
            <a:r>
              <a:rPr sz="2100" b="1" dirty="0">
                <a:latin typeface="Myanmar Text"/>
                <a:cs typeface="Myanmar Text"/>
              </a:rPr>
              <a:t>/ HORIZONTAL </a:t>
            </a:r>
            <a:r>
              <a:rPr sz="2100" b="1" spc="-5" dirty="0">
                <a:latin typeface="Myanmar Text"/>
                <a:cs typeface="Myanmar Text"/>
              </a:rPr>
              <a:t>SHORES </a:t>
            </a:r>
            <a:r>
              <a:rPr sz="2100" dirty="0">
                <a:solidFill>
                  <a:srgbClr val="0E486E"/>
                </a:solidFill>
                <a:latin typeface="Myanmar Text"/>
                <a:cs typeface="Myanmar Text"/>
              </a:rPr>
              <a:t>- </a:t>
            </a:r>
            <a:r>
              <a:rPr sz="2100" spc="-5" dirty="0">
                <a:latin typeface="Myanmar Text"/>
                <a:cs typeface="Myanmar Text"/>
              </a:rPr>
              <a:t>Flying </a:t>
            </a:r>
            <a:r>
              <a:rPr sz="2100" dirty="0">
                <a:latin typeface="Myanmar Text"/>
                <a:cs typeface="Myanmar Text"/>
              </a:rPr>
              <a:t>or Horizontal </a:t>
            </a:r>
            <a:r>
              <a:rPr sz="2100" spc="-5" dirty="0">
                <a:latin typeface="Myanmar Text"/>
                <a:cs typeface="Myanmar Text"/>
              </a:rPr>
              <a:t>Shores, in this </a:t>
            </a:r>
            <a:r>
              <a:rPr sz="2100" dirty="0">
                <a:latin typeface="Myanmar Text"/>
                <a:cs typeface="Myanmar Text"/>
              </a:rPr>
              <a:t>type horizontal  </a:t>
            </a:r>
            <a:r>
              <a:rPr sz="2100" spc="-5" dirty="0">
                <a:latin typeface="Myanmar Text"/>
                <a:cs typeface="Myanmar Text"/>
              </a:rPr>
              <a:t>supports </a:t>
            </a:r>
            <a:r>
              <a:rPr sz="2100" dirty="0">
                <a:latin typeface="Myanmar Text"/>
                <a:cs typeface="Myanmar Text"/>
              </a:rPr>
              <a:t>are provided for </a:t>
            </a:r>
            <a:r>
              <a:rPr sz="2100" spc="-5" dirty="0">
                <a:latin typeface="Myanmar Text"/>
                <a:cs typeface="Myanmar Text"/>
              </a:rPr>
              <a:t>supporting temporarily </a:t>
            </a:r>
            <a:r>
              <a:rPr sz="2100" dirty="0">
                <a:latin typeface="Myanmar Text"/>
                <a:cs typeface="Myanmar Text"/>
              </a:rPr>
              <a:t>the parallel </a:t>
            </a:r>
            <a:r>
              <a:rPr sz="2100" spc="-5" dirty="0">
                <a:latin typeface="Myanmar Text"/>
                <a:cs typeface="Myanmar Text"/>
              </a:rPr>
              <a:t>walls </a:t>
            </a:r>
            <a:r>
              <a:rPr sz="2100" dirty="0">
                <a:latin typeface="Myanmar Text"/>
                <a:cs typeface="Myanmar Text"/>
              </a:rPr>
              <a:t>of the </a:t>
            </a:r>
            <a:r>
              <a:rPr sz="2100" spc="-5" dirty="0">
                <a:latin typeface="Myanmar Text"/>
                <a:cs typeface="Myanmar Text"/>
              </a:rPr>
              <a:t>two adjacent  buildings, which may </a:t>
            </a:r>
            <a:r>
              <a:rPr sz="2100" dirty="0">
                <a:latin typeface="Myanmar Text"/>
                <a:cs typeface="Myanmar Text"/>
              </a:rPr>
              <a:t>tend </a:t>
            </a:r>
            <a:r>
              <a:rPr sz="2100" spc="-5" dirty="0">
                <a:latin typeface="Myanmar Text"/>
                <a:cs typeface="Myanmar Text"/>
              </a:rPr>
              <a:t>to collapse </a:t>
            </a:r>
            <a:r>
              <a:rPr sz="2100" dirty="0">
                <a:latin typeface="Myanmar Text"/>
                <a:cs typeface="Myanmar Text"/>
              </a:rPr>
              <a:t>or </a:t>
            </a:r>
            <a:r>
              <a:rPr sz="2100" spc="-5" dirty="0">
                <a:latin typeface="Myanmar Text"/>
                <a:cs typeface="Myanmar Text"/>
              </a:rPr>
              <a:t>damage when </a:t>
            </a:r>
            <a:r>
              <a:rPr sz="2100" dirty="0">
                <a:latin typeface="Myanmar Text"/>
                <a:cs typeface="Myanmar Text"/>
              </a:rPr>
              <a:t>one of the </a:t>
            </a:r>
            <a:r>
              <a:rPr sz="2100" spc="-5" dirty="0">
                <a:latin typeface="Myanmar Text"/>
                <a:cs typeface="Myanmar Text"/>
              </a:rPr>
              <a:t>intermediate buildings  </a:t>
            </a:r>
            <a:r>
              <a:rPr sz="2100" dirty="0">
                <a:latin typeface="Myanmar Text"/>
                <a:cs typeface="Myanmar Text"/>
              </a:rPr>
              <a:t>has to be </a:t>
            </a:r>
            <a:r>
              <a:rPr sz="2100" spc="-5" dirty="0">
                <a:latin typeface="Myanmar Text"/>
                <a:cs typeface="Myanmar Text"/>
              </a:rPr>
              <a:t>pulled </a:t>
            </a:r>
            <a:r>
              <a:rPr sz="2100" dirty="0">
                <a:latin typeface="Myanmar Text"/>
                <a:cs typeface="Myanmar Text"/>
              </a:rPr>
              <a:t>down and</a:t>
            </a:r>
            <a:r>
              <a:rPr sz="2100" spc="-25" dirty="0">
                <a:latin typeface="Myanmar Text"/>
                <a:cs typeface="Myanmar Text"/>
              </a:rPr>
              <a:t> </a:t>
            </a:r>
            <a:r>
              <a:rPr sz="2100" spc="-5" dirty="0">
                <a:latin typeface="Myanmar Text"/>
                <a:cs typeface="Myanmar Text"/>
              </a:rPr>
              <a:t>rebuilt.</a:t>
            </a:r>
            <a:endParaRPr sz="2100" dirty="0">
              <a:latin typeface="Myanmar Text"/>
              <a:cs typeface="Myanmar Tex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38627" y="2029967"/>
            <a:ext cx="6714744" cy="448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1270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Aharoni</vt:lpstr>
      <vt:lpstr>Calibri</vt:lpstr>
      <vt:lpstr>Constantia</vt:lpstr>
      <vt:lpstr>Myanmar Text</vt:lpstr>
      <vt:lpstr>Tahoma</vt:lpstr>
      <vt:lpstr>Times New Roman</vt:lpstr>
      <vt:lpstr>Verdana</vt:lpstr>
      <vt:lpstr>Wingdings</vt:lpstr>
      <vt:lpstr>Wingdings 2</vt:lpstr>
      <vt:lpstr>Office Theme</vt:lpstr>
      <vt:lpstr>SHORING AND UNDERPINNING</vt:lpstr>
      <vt:lpstr>PowerPoint Presentation</vt:lpstr>
      <vt:lpstr>PowerPoint Presentation</vt:lpstr>
      <vt:lpstr>PowerPoint Presentation</vt:lpstr>
      <vt:lpstr>PowerPoint Presentation</vt:lpstr>
      <vt:lpstr>SHORES ARE OF THREE TYPES: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DEAD SHORES - Dead Shores or Vertical Shores, In this system of shoring, the vertical</vt:lpstr>
      <vt:lpstr>PowerPoint Presentation</vt:lpstr>
      <vt:lpstr>PowerPoint Presentation</vt:lpstr>
      <vt:lpstr>PowerPoint Presentation</vt:lpstr>
      <vt:lpstr>PowerPoint Presentation</vt:lpstr>
      <vt:lpstr>This is how underpinning looks like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SHORING , UNDERPINNING</dc:title>
  <cp:lastModifiedBy>PC</cp:lastModifiedBy>
  <cp:revision>39</cp:revision>
  <dcterms:created xsi:type="dcterms:W3CDTF">2020-11-20T06:16:43Z</dcterms:created>
  <dcterms:modified xsi:type="dcterms:W3CDTF">2020-11-21T14:38:13Z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2020-11-20T00:00:00Z</vt:filetime>
  </property>
</Properties>
</file>