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3" r:id="rId4"/>
    <p:sldId id="267" r:id="rId5"/>
    <p:sldId id="268" r:id="rId6"/>
    <p:sldId id="257" r:id="rId7"/>
    <p:sldId id="264" r:id="rId8"/>
    <p:sldId id="259" r:id="rId9"/>
    <p:sldId id="260" r:id="rId10"/>
    <p:sldId id="265" r:id="rId11"/>
    <p:sldId id="261" r:id="rId12"/>
    <p:sldId id="266" r:id="rId13"/>
    <p:sldId id="262"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3FDB2F5-1A1A-4155-8A53-DD54A8F635A0}" type="datetimeFigureOut">
              <a:rPr lang="ar-SA" smtClean="0"/>
              <a:t>13/10/1439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ED2AE2-62DD-4E08-AA83-57BA057F1DE3}" type="slidenum">
              <a:rPr lang="ar-SA" smtClean="0"/>
              <a:t>‹#›</a:t>
            </a:fld>
            <a:endParaRPr lang="ar-SA"/>
          </a:p>
        </p:txBody>
      </p:sp>
    </p:spTree>
    <p:extLst>
      <p:ext uri="{BB962C8B-B14F-4D97-AF65-F5344CB8AC3E}">
        <p14:creationId xmlns:p14="http://schemas.microsoft.com/office/powerpoint/2010/main" val="2114380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10</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11</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12</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13</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14</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15</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16</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2</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3</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4</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5</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6</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7</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8</a:t>
            </a:fld>
            <a:endParaRPr lang="ar-SA"/>
          </a:p>
        </p:txBody>
      </p:sp>
    </p:spTree>
    <p:extLst>
      <p:ext uri="{BB962C8B-B14F-4D97-AF65-F5344CB8AC3E}">
        <p14:creationId xmlns:p14="http://schemas.microsoft.com/office/powerpoint/2010/main" val="15544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D2AE2-62DD-4E08-AA83-57BA057F1DE3}" type="slidenum">
              <a:rPr lang="ar-SA" smtClean="0"/>
              <a:t>9</a:t>
            </a:fld>
            <a:endParaRPr lang="ar-SA"/>
          </a:p>
        </p:txBody>
      </p:sp>
    </p:spTree>
    <p:extLst>
      <p:ext uri="{BB962C8B-B14F-4D97-AF65-F5344CB8AC3E}">
        <p14:creationId xmlns:p14="http://schemas.microsoft.com/office/powerpoint/2010/main" val="155443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04800" y="231699"/>
            <a:ext cx="7772400" cy="1063702"/>
          </a:xfrm>
        </p:spPr>
        <p:txBody>
          <a:bodyPr>
            <a:noAutofit/>
          </a:bodyPr>
          <a:lstStyle/>
          <a:p>
            <a:r>
              <a:rPr lang="en-US" sz="7200" dirty="0"/>
              <a:t>Scaffolding</a:t>
            </a:r>
            <a:endParaRPr lang="ar-SA" sz="7200" b="1" dirty="0"/>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371600"/>
            <a:ext cx="5943600" cy="5156947"/>
          </a:xfrm>
          <a:prstGeom prst="rect">
            <a:avLst/>
          </a:prstGeom>
        </p:spPr>
      </p:pic>
    </p:spTree>
    <p:extLst>
      <p:ext uri="{BB962C8B-B14F-4D97-AF65-F5344CB8AC3E}">
        <p14:creationId xmlns:p14="http://schemas.microsoft.com/office/powerpoint/2010/main" val="4116753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Mason’s Scaffold</a:t>
            </a:r>
          </a:p>
        </p:txBody>
      </p:sp>
      <p:sp>
        <p:nvSpPr>
          <p:cNvPr id="4" name="Title 1"/>
          <p:cNvSpPr txBox="1">
            <a:spLocks/>
          </p:cNvSpPr>
          <p:nvPr/>
        </p:nvSpPr>
        <p:spPr>
          <a:xfrm>
            <a:off x="501316" y="2057400"/>
            <a:ext cx="7772400" cy="24384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
            </a:pPr>
            <a:r>
              <a:rPr lang="en-US" dirty="0" smtClean="0"/>
              <a:t>Since it is difficult to leave duct into the stone masonry for the putlogs, therefore </a:t>
            </a:r>
            <a:r>
              <a:rPr lang="en-US" dirty="0" smtClean="0">
                <a:solidFill>
                  <a:srgbClr val="FF0000"/>
                </a:solidFill>
              </a:rPr>
              <a:t>two forms of standards, ledgers and braces </a:t>
            </a:r>
            <a:r>
              <a:rPr lang="en-US" dirty="0" smtClean="0"/>
              <a:t>are used.</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smtClean="0"/>
              <a:t>One is placed close to the wall and another at a distance of 1.5m from the first one. Thus this scaffold is independent of the stone wall.</a:t>
            </a:r>
          </a:p>
          <a:p>
            <a:pPr marL="571500" indent="-571500" algn="just">
              <a:buFont typeface="Wingdings" pitchFamily="2" charset="2"/>
              <a:buChar char="§"/>
            </a:pPr>
            <a:endParaRPr lang="en-US" dirty="0" smtClean="0"/>
          </a:p>
          <a:p>
            <a:pPr algn="just"/>
            <a:endParaRPr lang="ar-SA" dirty="0">
              <a:solidFill>
                <a:srgbClr val="FF0000"/>
              </a:solidFill>
            </a:endParaRPr>
          </a:p>
        </p:txBody>
      </p:sp>
    </p:spTree>
    <p:extLst>
      <p:ext uri="{BB962C8B-B14F-4D97-AF65-F5344CB8AC3E}">
        <p14:creationId xmlns:p14="http://schemas.microsoft.com/office/powerpoint/2010/main" val="251500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Steel/ Tubular Scaffold</a:t>
            </a:r>
          </a:p>
        </p:txBody>
      </p:sp>
      <p:pic>
        <p:nvPicPr>
          <p:cNvPr id="3074" name="Picture 2" descr="Independent                      Guard Rail (Approx 1.0 m high)                               Brick Guard  Tie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6934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55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Steel/ Tubular Scaffold</a:t>
            </a:r>
          </a:p>
        </p:txBody>
      </p:sp>
      <p:sp>
        <p:nvSpPr>
          <p:cNvPr id="4" name="Title 1"/>
          <p:cNvSpPr txBox="1">
            <a:spLocks/>
          </p:cNvSpPr>
          <p:nvPr/>
        </p:nvSpPr>
        <p:spPr>
          <a:xfrm>
            <a:off x="501316" y="2057400"/>
            <a:ext cx="7772400" cy="43434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
            </a:pPr>
            <a:r>
              <a:rPr lang="en-US" dirty="0" smtClean="0"/>
              <a:t>It is similar to timber scaffold while in this case wooden members are replaced by 38mm to 64mm diameter steel tubes and instead of rope steel fittings are used for connecting members.</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smtClean="0"/>
              <a:t>In this type of scaffold vertical tubes are spaced at 2.5 to 3.0 m. Each standard is welded to a base plate.</a:t>
            </a:r>
          </a:p>
          <a:p>
            <a:pPr marL="571500" indent="-571500" algn="just">
              <a:buFont typeface="Wingdings" pitchFamily="2" charset="2"/>
              <a:buChar char="§"/>
            </a:pPr>
            <a:endParaRPr lang="en-US" dirty="0"/>
          </a:p>
          <a:p>
            <a:pPr marL="571500" indent="-571500" algn="just">
              <a:buFont typeface="Wingdings" pitchFamily="2" charset="2"/>
              <a:buChar char="§"/>
            </a:pPr>
            <a:r>
              <a:rPr lang="en-US" dirty="0" smtClean="0"/>
              <a:t>Ledgers connecting the standard are 1.8 m spaced vertically.</a:t>
            </a:r>
          </a:p>
          <a:p>
            <a:pPr marL="571500" indent="-571500" algn="just">
              <a:buFont typeface="Wingdings" pitchFamily="2" charset="2"/>
              <a:buChar char="§"/>
            </a:pPr>
            <a:endParaRPr lang="en-US" dirty="0"/>
          </a:p>
          <a:p>
            <a:pPr marL="571500" indent="-571500" algn="just">
              <a:buFont typeface="Wingdings" pitchFamily="2" charset="2"/>
              <a:buChar char="§"/>
            </a:pPr>
            <a:r>
              <a:rPr lang="en-US" dirty="0" smtClean="0"/>
              <a:t>Putlogs are 1.2 to 1.8 m in length.</a:t>
            </a:r>
          </a:p>
          <a:p>
            <a:pPr algn="just"/>
            <a:endParaRPr lang="en-US" dirty="0" smtClean="0"/>
          </a:p>
          <a:p>
            <a:pPr algn="just"/>
            <a:endParaRPr lang="ar-SA" dirty="0">
              <a:solidFill>
                <a:srgbClr val="FF0000"/>
              </a:solidFill>
            </a:endParaRPr>
          </a:p>
        </p:txBody>
      </p:sp>
    </p:spTree>
    <p:extLst>
      <p:ext uri="{BB962C8B-B14F-4D97-AF65-F5344CB8AC3E}">
        <p14:creationId xmlns:p14="http://schemas.microsoft.com/office/powerpoint/2010/main" val="102517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normAutofit/>
          </a:bodyPr>
          <a:lstStyle/>
          <a:p>
            <a:pPr marL="571500" indent="-571500"/>
            <a:r>
              <a:rPr lang="en-US" sz="3600" dirty="0" smtClean="0"/>
              <a:t>Advantage of Steel</a:t>
            </a:r>
            <a:r>
              <a:rPr lang="en-US" sz="3600" dirty="0"/>
              <a:t>/ Tubular </a:t>
            </a:r>
            <a:r>
              <a:rPr lang="en-US" sz="3600" dirty="0" smtClean="0"/>
              <a:t>Scaffold over Wooden Scaffold</a:t>
            </a:r>
            <a:endParaRPr lang="en-US" sz="3600" dirty="0"/>
          </a:p>
        </p:txBody>
      </p:sp>
      <p:sp>
        <p:nvSpPr>
          <p:cNvPr id="4" name="Title 1"/>
          <p:cNvSpPr txBox="1">
            <a:spLocks/>
          </p:cNvSpPr>
          <p:nvPr/>
        </p:nvSpPr>
        <p:spPr>
          <a:xfrm>
            <a:off x="501316" y="2057400"/>
            <a:ext cx="7772400" cy="35052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
            </a:pPr>
            <a:r>
              <a:rPr lang="en-US" dirty="0" smtClean="0"/>
              <a:t>Steel Scaffolding’s Erection and dismantling is rapid.</a:t>
            </a:r>
          </a:p>
          <a:p>
            <a:pPr marL="571500" indent="-571500" algn="just">
              <a:buFont typeface="Wingdings" pitchFamily="2" charset="2"/>
              <a:buChar char="§"/>
            </a:pPr>
            <a:endParaRPr lang="en-US" dirty="0"/>
          </a:p>
          <a:p>
            <a:pPr marL="571500" indent="-571500" algn="just">
              <a:buFont typeface="Wingdings" pitchFamily="2" charset="2"/>
              <a:buChar char="§"/>
            </a:pPr>
            <a:r>
              <a:rPr lang="en-US" dirty="0" smtClean="0"/>
              <a:t>It has greater strength and durability and fire resisting qualities.</a:t>
            </a:r>
          </a:p>
          <a:p>
            <a:pPr marL="571500" indent="-571500" algn="just">
              <a:buFont typeface="Wingdings" pitchFamily="2" charset="2"/>
              <a:buChar char="§"/>
            </a:pPr>
            <a:endParaRPr lang="en-US" dirty="0"/>
          </a:p>
          <a:p>
            <a:pPr marL="571500" indent="-571500" algn="just">
              <a:buFont typeface="Wingdings" pitchFamily="2" charset="2"/>
              <a:buChar char="§"/>
            </a:pPr>
            <a:r>
              <a:rPr lang="en-US" dirty="0" smtClean="0"/>
              <a:t>Although due to its higher initial cost initially, but considering its several advantages and increased number of reuses, it proves to be economical in the long run. Hence it is extensively used these days.</a:t>
            </a:r>
          </a:p>
          <a:p>
            <a:pPr marL="571500" indent="-571500" algn="just">
              <a:buFont typeface="Wingdings" pitchFamily="2" charset="2"/>
              <a:buChar char="§"/>
            </a:pPr>
            <a:endParaRPr lang="en-US" dirty="0" smtClean="0"/>
          </a:p>
          <a:p>
            <a:pPr algn="just"/>
            <a:endParaRPr lang="en-US" dirty="0" smtClean="0"/>
          </a:p>
          <a:p>
            <a:pPr algn="just"/>
            <a:endParaRPr lang="ar-SA" dirty="0">
              <a:solidFill>
                <a:srgbClr val="FF0000"/>
              </a:solidFill>
            </a:endParaRPr>
          </a:p>
        </p:txBody>
      </p:sp>
    </p:spTree>
    <p:extLst>
      <p:ext uri="{BB962C8B-B14F-4D97-AF65-F5344CB8AC3E}">
        <p14:creationId xmlns:p14="http://schemas.microsoft.com/office/powerpoint/2010/main" val="341001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Needle Scaffold</a:t>
            </a:r>
          </a:p>
        </p:txBody>
      </p:sp>
      <p:sp>
        <p:nvSpPr>
          <p:cNvPr id="4" name="Title 1"/>
          <p:cNvSpPr txBox="1">
            <a:spLocks/>
          </p:cNvSpPr>
          <p:nvPr/>
        </p:nvSpPr>
        <p:spPr>
          <a:xfrm>
            <a:off x="501316" y="2057400"/>
            <a:ext cx="7772400" cy="41148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
            </a:pPr>
            <a:r>
              <a:rPr lang="en-US" dirty="0" smtClean="0"/>
              <a:t>It is to be provided for a building on the side of a busy street where the construction of ordinary scaffolding will obstruct the traffic on road.</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a:t>In this type of scaffolding instead of fixing the standard into the ground, it is placed at some height above the ground level. The platform on which stands are placed is called </a:t>
            </a:r>
            <a:r>
              <a:rPr lang="en-US" dirty="0">
                <a:solidFill>
                  <a:srgbClr val="FF0000"/>
                </a:solidFill>
              </a:rPr>
              <a:t>needle</a:t>
            </a:r>
            <a:r>
              <a:rPr lang="en-US" dirty="0"/>
              <a:t>. A needle is a cantilever structure, made of timber, projected out from the </a:t>
            </a:r>
            <a:r>
              <a:rPr lang="en-US" dirty="0" smtClean="0"/>
              <a:t>ducts </a:t>
            </a:r>
            <a:r>
              <a:rPr lang="en-US" dirty="0"/>
              <a:t>in wall</a:t>
            </a:r>
            <a:r>
              <a:rPr lang="en-US" dirty="0" smtClean="0"/>
              <a:t>.</a:t>
            </a:r>
          </a:p>
          <a:p>
            <a:pPr marL="571500" indent="-571500" algn="just">
              <a:buFont typeface="Wingdings" pitchFamily="2" charset="2"/>
              <a:buChar char="§"/>
            </a:pPr>
            <a:endParaRPr lang="en-US" dirty="0"/>
          </a:p>
          <a:p>
            <a:pPr marL="571500" indent="-571500" algn="just">
              <a:buFont typeface="Wingdings" pitchFamily="2" charset="2"/>
              <a:buChar char="§"/>
            </a:pPr>
            <a:r>
              <a:rPr lang="en-US" dirty="0"/>
              <a:t>To prevent lifting up of the needle, the inside end of the needles are supported by </a:t>
            </a:r>
            <a:r>
              <a:rPr lang="en-US" dirty="0">
                <a:solidFill>
                  <a:srgbClr val="FF0000"/>
                </a:solidFill>
              </a:rPr>
              <a:t>struts</a:t>
            </a:r>
            <a:r>
              <a:rPr lang="en-US" dirty="0"/>
              <a:t> </a:t>
            </a:r>
            <a:r>
              <a:rPr lang="en-US" dirty="0">
                <a:solidFill>
                  <a:srgbClr val="FF0000"/>
                </a:solidFill>
              </a:rPr>
              <a:t>wedged</a:t>
            </a:r>
            <a:r>
              <a:rPr lang="en-US" dirty="0"/>
              <a:t> between the needles and the head pieces.</a:t>
            </a:r>
            <a:endParaRPr lang="en-US" dirty="0" smtClean="0"/>
          </a:p>
          <a:p>
            <a:pPr algn="just"/>
            <a:endParaRPr lang="ar-SA" dirty="0">
              <a:solidFill>
                <a:srgbClr val="FF0000"/>
              </a:solidFill>
            </a:endParaRPr>
          </a:p>
        </p:txBody>
      </p:sp>
    </p:spTree>
    <p:extLst>
      <p:ext uri="{BB962C8B-B14F-4D97-AF65-F5344CB8AC3E}">
        <p14:creationId xmlns:p14="http://schemas.microsoft.com/office/powerpoint/2010/main" val="931577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Needle Scaffold</a:t>
            </a:r>
          </a:p>
        </p:txBody>
      </p:sp>
      <p:pic>
        <p:nvPicPr>
          <p:cNvPr id="1026" name="Picture 2" descr="needle scaffolding à¦à¦° à¦à¦¬à¦¿à¦° à¦«à¦²à¦¾à¦«à¦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7086600" cy="49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3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1470025"/>
          </a:xfrm>
        </p:spPr>
        <p:style>
          <a:lnRef idx="1">
            <a:schemeClr val="dk1"/>
          </a:lnRef>
          <a:fillRef idx="2">
            <a:schemeClr val="dk1"/>
          </a:fillRef>
          <a:effectRef idx="1">
            <a:schemeClr val="dk1"/>
          </a:effectRef>
          <a:fontRef idx="minor">
            <a:schemeClr val="dk1"/>
          </a:fontRef>
        </p:style>
        <p:txBody>
          <a:bodyPr>
            <a:normAutofit/>
          </a:bodyPr>
          <a:lstStyle/>
          <a:p>
            <a:pPr marL="571500" indent="-571500"/>
            <a:r>
              <a:rPr lang="en-US" sz="8000" dirty="0" smtClean="0"/>
              <a:t>Thank you!!</a:t>
            </a:r>
            <a:endParaRPr lang="en-US" sz="8000" dirty="0"/>
          </a:p>
        </p:txBody>
      </p:sp>
    </p:spTree>
    <p:extLst>
      <p:ext uri="{BB962C8B-B14F-4D97-AF65-F5344CB8AC3E}">
        <p14:creationId xmlns:p14="http://schemas.microsoft.com/office/powerpoint/2010/main" val="3437238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r>
              <a:rPr lang="en-US" dirty="0"/>
              <a:t>What Is </a:t>
            </a:r>
            <a:r>
              <a:rPr lang="en-US" dirty="0" smtClean="0"/>
              <a:t>Scaffolding?</a:t>
            </a:r>
            <a:endParaRPr lang="ar-SA" dirty="0"/>
          </a:p>
        </p:txBody>
      </p:sp>
      <p:sp>
        <p:nvSpPr>
          <p:cNvPr id="4" name="Title 1"/>
          <p:cNvSpPr txBox="1">
            <a:spLocks/>
          </p:cNvSpPr>
          <p:nvPr/>
        </p:nvSpPr>
        <p:spPr>
          <a:xfrm>
            <a:off x="501316" y="2057400"/>
            <a:ext cx="7772400" cy="14700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q"/>
            </a:pPr>
            <a:r>
              <a:rPr lang="en-US" dirty="0" smtClean="0"/>
              <a:t>Scaffolding is a temporary structure having platforms raised up as the building increases in height. It enables to work at different stages of a building.</a:t>
            </a:r>
            <a:endParaRPr lang="ar-SA" dirty="0"/>
          </a:p>
        </p:txBody>
      </p:sp>
    </p:spTree>
    <p:extLst>
      <p:ext uri="{BB962C8B-B14F-4D97-AF65-F5344CB8AC3E}">
        <p14:creationId xmlns:p14="http://schemas.microsoft.com/office/powerpoint/2010/main" val="409390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noAutofit/>
          </a:bodyPr>
          <a:lstStyle/>
          <a:p>
            <a:pPr fontAlgn="base"/>
            <a:r>
              <a:rPr lang="en-US" sz="3200" dirty="0"/>
              <a:t>Difference between Formwork, Shuttering, Staging, Centering and Scaffolding</a:t>
            </a:r>
          </a:p>
        </p:txBody>
      </p:sp>
      <p:sp>
        <p:nvSpPr>
          <p:cNvPr id="4" name="Title 1"/>
          <p:cNvSpPr txBox="1">
            <a:spLocks/>
          </p:cNvSpPr>
          <p:nvPr/>
        </p:nvSpPr>
        <p:spPr>
          <a:xfrm>
            <a:off x="533400" y="1752600"/>
            <a:ext cx="8382000" cy="13716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dirty="0" smtClean="0"/>
              <a:t>Formwork</a:t>
            </a:r>
            <a:r>
              <a:rPr lang="en-US" b="1" dirty="0"/>
              <a:t>: </a:t>
            </a:r>
            <a:endParaRPr lang="en-US" b="1" dirty="0" smtClean="0"/>
          </a:p>
          <a:p>
            <a:pPr algn="just"/>
            <a:r>
              <a:rPr lang="en-US" dirty="0" smtClean="0"/>
              <a:t>It </a:t>
            </a:r>
            <a:r>
              <a:rPr lang="en-US" dirty="0"/>
              <a:t>is a temporary structure which is used as a </a:t>
            </a:r>
            <a:r>
              <a:rPr lang="en-US" dirty="0" err="1"/>
              <a:t>mould</a:t>
            </a:r>
            <a:r>
              <a:rPr lang="en-US" dirty="0"/>
              <a:t> to pour the concrete. It is a vertical or horizontal arrangement made to keep concrete in position until it gains strength &amp; shape. </a:t>
            </a:r>
            <a:endParaRPr lang="ar-SA" dirty="0"/>
          </a:p>
        </p:txBody>
      </p:sp>
      <p:pic>
        <p:nvPicPr>
          <p:cNvPr id="4098" name="Picture 2" descr="formwork of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40242"/>
            <a:ext cx="4648200" cy="36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3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noAutofit/>
          </a:bodyPr>
          <a:lstStyle/>
          <a:p>
            <a:pPr fontAlgn="base"/>
            <a:r>
              <a:rPr lang="en-US" sz="3200" dirty="0"/>
              <a:t>Difference between Formwork, Shuttering, Staging, Centering and Scaffolding</a:t>
            </a:r>
          </a:p>
        </p:txBody>
      </p:sp>
      <p:sp>
        <p:nvSpPr>
          <p:cNvPr id="4" name="Title 1"/>
          <p:cNvSpPr txBox="1">
            <a:spLocks/>
          </p:cNvSpPr>
          <p:nvPr/>
        </p:nvSpPr>
        <p:spPr>
          <a:xfrm>
            <a:off x="533400" y="1752600"/>
            <a:ext cx="8382000" cy="13716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dirty="0" smtClean="0"/>
              <a:t>Shuttering: </a:t>
            </a:r>
          </a:p>
          <a:p>
            <a:pPr algn="just"/>
            <a:r>
              <a:rPr lang="en-US" dirty="0"/>
              <a:t>It is a part of formwork, or you may call it as derivative of formwork. Shuttering is a vertical temporary arrangement which is arranged to bring concrete in a desired shape</a:t>
            </a:r>
            <a:endParaRPr lang="ar-SA" dirty="0"/>
          </a:p>
        </p:txBody>
      </p:sp>
      <p:pic>
        <p:nvPicPr>
          <p:cNvPr id="5122" name="Picture 2" descr="circular column shutt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124200"/>
            <a:ext cx="5042007" cy="36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3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noAutofit/>
          </a:bodyPr>
          <a:lstStyle/>
          <a:p>
            <a:pPr fontAlgn="base"/>
            <a:r>
              <a:rPr lang="en-US" sz="3200" dirty="0"/>
              <a:t>Difference between Formwork, Shuttering, </a:t>
            </a:r>
            <a:r>
              <a:rPr lang="en-US" sz="3200" dirty="0" smtClean="0"/>
              <a:t>Centering </a:t>
            </a:r>
            <a:r>
              <a:rPr lang="en-US" sz="3200" dirty="0"/>
              <a:t>and Scaffolding</a:t>
            </a:r>
          </a:p>
        </p:txBody>
      </p:sp>
      <p:sp>
        <p:nvSpPr>
          <p:cNvPr id="4" name="Title 1"/>
          <p:cNvSpPr txBox="1">
            <a:spLocks/>
          </p:cNvSpPr>
          <p:nvPr/>
        </p:nvSpPr>
        <p:spPr>
          <a:xfrm>
            <a:off x="533400" y="1752600"/>
            <a:ext cx="8382000" cy="13716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en-US" b="1" dirty="0"/>
              <a:t>Centering:</a:t>
            </a:r>
          </a:p>
          <a:p>
            <a:pPr algn="just"/>
            <a:r>
              <a:rPr lang="en-US" dirty="0"/>
              <a:t>Centering is a temporary arrangement &amp; part of formwork which is arranged to support horizontal members.</a:t>
            </a:r>
            <a:endParaRPr lang="ar-SA" dirty="0"/>
          </a:p>
        </p:txBody>
      </p:sp>
      <p:pic>
        <p:nvPicPr>
          <p:cNvPr id="6146" name="Picture 2" descr="Centering for S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18452"/>
            <a:ext cx="6934200" cy="377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86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r>
              <a:rPr lang="en-US" dirty="0" smtClean="0"/>
              <a:t>Types of Scaffolding</a:t>
            </a:r>
            <a:endParaRPr lang="ar-SA" dirty="0"/>
          </a:p>
        </p:txBody>
      </p:sp>
      <p:sp>
        <p:nvSpPr>
          <p:cNvPr id="4" name="Title 1"/>
          <p:cNvSpPr txBox="1">
            <a:spLocks/>
          </p:cNvSpPr>
          <p:nvPr/>
        </p:nvSpPr>
        <p:spPr>
          <a:xfrm>
            <a:off x="501316" y="2057400"/>
            <a:ext cx="7772400" cy="3657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q"/>
            </a:pPr>
            <a:r>
              <a:rPr lang="en-US" sz="2800" dirty="0" smtClean="0"/>
              <a:t>Brick-layer’s Scaffold</a:t>
            </a:r>
          </a:p>
          <a:p>
            <a:pPr marL="571500" indent="-571500" algn="just">
              <a:buFont typeface="Wingdings" pitchFamily="2" charset="2"/>
              <a:buChar char="q"/>
            </a:pPr>
            <a:r>
              <a:rPr lang="en-US" sz="2800" dirty="0" smtClean="0"/>
              <a:t>Mason’s Scaffold</a:t>
            </a:r>
          </a:p>
          <a:p>
            <a:pPr marL="571500" indent="-571500" algn="just">
              <a:buFont typeface="Wingdings" pitchFamily="2" charset="2"/>
              <a:buChar char="q"/>
            </a:pPr>
            <a:r>
              <a:rPr lang="en-US" sz="2800" dirty="0" smtClean="0"/>
              <a:t>Steel/ Tubular Scaffold</a:t>
            </a:r>
          </a:p>
          <a:p>
            <a:pPr marL="571500" indent="-571500" algn="just">
              <a:buFont typeface="Wingdings" pitchFamily="2" charset="2"/>
              <a:buChar char="q"/>
            </a:pPr>
            <a:r>
              <a:rPr lang="en-US" sz="2800" dirty="0" smtClean="0"/>
              <a:t>Needle Scaffold</a:t>
            </a:r>
          </a:p>
          <a:p>
            <a:pPr marL="571500" indent="-571500" algn="just">
              <a:buFont typeface="Wingdings" pitchFamily="2" charset="2"/>
              <a:buChar char="q"/>
            </a:pPr>
            <a:r>
              <a:rPr lang="en-US" sz="2800" dirty="0" smtClean="0"/>
              <a:t>Wooden Scaffold</a:t>
            </a:r>
          </a:p>
          <a:p>
            <a:pPr algn="just"/>
            <a:endParaRPr lang="ar-SA" dirty="0"/>
          </a:p>
        </p:txBody>
      </p:sp>
    </p:spTree>
    <p:extLst>
      <p:ext uri="{BB962C8B-B14F-4D97-AF65-F5344CB8AC3E}">
        <p14:creationId xmlns:p14="http://schemas.microsoft.com/office/powerpoint/2010/main" val="324601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Brick-layer’s Scaffold</a:t>
            </a:r>
          </a:p>
        </p:txBody>
      </p:sp>
      <p:pic>
        <p:nvPicPr>
          <p:cNvPr id="1026" name="Picture 2" descr="Brick layers scaffolding or Single scaffo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799"/>
            <a:ext cx="76200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01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Brick-layer’s Scaffold</a:t>
            </a:r>
          </a:p>
        </p:txBody>
      </p:sp>
      <p:sp>
        <p:nvSpPr>
          <p:cNvPr id="4" name="Title 1"/>
          <p:cNvSpPr txBox="1">
            <a:spLocks/>
          </p:cNvSpPr>
          <p:nvPr/>
        </p:nvSpPr>
        <p:spPr>
          <a:xfrm>
            <a:off x="501316" y="2057400"/>
            <a:ext cx="7772400" cy="41148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
            </a:pPr>
            <a:r>
              <a:rPr lang="en-US" dirty="0" smtClean="0"/>
              <a:t>It consists of vertical members called </a:t>
            </a:r>
            <a:r>
              <a:rPr lang="en-US" dirty="0" smtClean="0">
                <a:solidFill>
                  <a:srgbClr val="FF0000"/>
                </a:solidFill>
              </a:rPr>
              <a:t>Standards</a:t>
            </a:r>
            <a:r>
              <a:rPr lang="en-US" dirty="0" smtClean="0"/>
              <a:t>.</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smtClean="0"/>
              <a:t>Standards are connected to each other by longitudinal horizontal members called </a:t>
            </a:r>
            <a:r>
              <a:rPr lang="en-US" dirty="0" smtClean="0">
                <a:solidFill>
                  <a:srgbClr val="FF0000"/>
                </a:solidFill>
              </a:rPr>
              <a:t>Ledgers</a:t>
            </a:r>
            <a:r>
              <a:rPr lang="en-US" dirty="0" smtClean="0"/>
              <a:t>.</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smtClean="0"/>
              <a:t>Transverse horizontal members are called </a:t>
            </a:r>
            <a:r>
              <a:rPr lang="en-US" dirty="0" smtClean="0">
                <a:solidFill>
                  <a:srgbClr val="FF0000"/>
                </a:solidFill>
              </a:rPr>
              <a:t>Putlogs</a:t>
            </a:r>
            <a:r>
              <a:rPr lang="en-US" dirty="0" smtClean="0"/>
              <a:t> are fastened on the ledgers at one end and into the duct at the other end. They are provided to support the working platform.</a:t>
            </a:r>
          </a:p>
          <a:p>
            <a:pPr marL="571500" indent="-571500" algn="just">
              <a:buFont typeface="Wingdings" pitchFamily="2" charset="2"/>
              <a:buChar char="§"/>
            </a:pPr>
            <a:endParaRPr lang="en-US" dirty="0" smtClean="0"/>
          </a:p>
          <a:p>
            <a:pPr marL="571500" indent="-571500" algn="just">
              <a:buFont typeface="Wingdings" pitchFamily="2" charset="2"/>
              <a:buChar char="§"/>
            </a:pPr>
            <a:r>
              <a:rPr lang="en-US" dirty="0" smtClean="0"/>
              <a:t>In high scaffolding </a:t>
            </a:r>
            <a:r>
              <a:rPr lang="en-US" dirty="0" smtClean="0">
                <a:solidFill>
                  <a:srgbClr val="FF0000"/>
                </a:solidFill>
              </a:rPr>
              <a:t>cross bracing </a:t>
            </a:r>
            <a:r>
              <a:rPr lang="en-US" dirty="0" smtClean="0"/>
              <a:t>are used to stiffen the temporary structure.</a:t>
            </a:r>
          </a:p>
          <a:p>
            <a:pPr algn="just"/>
            <a:endParaRPr lang="ar-SA" dirty="0">
              <a:solidFill>
                <a:srgbClr val="FF0000"/>
              </a:solidFill>
            </a:endParaRPr>
          </a:p>
        </p:txBody>
      </p:sp>
    </p:spTree>
    <p:extLst>
      <p:ext uri="{BB962C8B-B14F-4D97-AF65-F5344CB8AC3E}">
        <p14:creationId xmlns:p14="http://schemas.microsoft.com/office/powerpoint/2010/main" val="32410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369" y="228600"/>
            <a:ext cx="7772400" cy="1470025"/>
          </a:xfrm>
        </p:spPr>
        <p:style>
          <a:lnRef idx="1">
            <a:schemeClr val="dk1"/>
          </a:lnRef>
          <a:fillRef idx="2">
            <a:schemeClr val="dk1"/>
          </a:fillRef>
          <a:effectRef idx="1">
            <a:schemeClr val="dk1"/>
          </a:effectRef>
          <a:fontRef idx="minor">
            <a:schemeClr val="dk1"/>
          </a:fontRef>
        </p:style>
        <p:txBody>
          <a:bodyPr/>
          <a:lstStyle/>
          <a:p>
            <a:pPr marL="571500" indent="-571500"/>
            <a:r>
              <a:rPr lang="en-US" dirty="0"/>
              <a:t>Mason’s Scaffold</a:t>
            </a:r>
          </a:p>
        </p:txBody>
      </p:sp>
      <p:pic>
        <p:nvPicPr>
          <p:cNvPr id="2050" name="Picture 2" descr="Double scaffo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93636"/>
            <a:ext cx="7696200" cy="495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35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578</Words>
  <Application>Microsoft Office PowerPoint</Application>
  <PresentationFormat>On-screen Show (4:3)</PresentationFormat>
  <Paragraphs>72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Scaffolding</vt:lpstr>
      <vt:lpstr>What Is Scaffolding?</vt:lpstr>
      <vt:lpstr>Difference between Formwork, Shuttering, Staging, Centering and Scaffolding</vt:lpstr>
      <vt:lpstr>Difference between Formwork, Shuttering, Staging, Centering and Scaffolding</vt:lpstr>
      <vt:lpstr>Difference between Formwork, Shuttering, Centering and Scaffolding</vt:lpstr>
      <vt:lpstr>Types of Scaffolding</vt:lpstr>
      <vt:lpstr>Brick-layer’s Scaffold</vt:lpstr>
      <vt:lpstr>Brick-layer’s Scaffold</vt:lpstr>
      <vt:lpstr>Mason’s Scaffold</vt:lpstr>
      <vt:lpstr>Mason’s Scaffold</vt:lpstr>
      <vt:lpstr>Steel/ Tubular Scaffold</vt:lpstr>
      <vt:lpstr>Steel/ Tubular Scaffold</vt:lpstr>
      <vt:lpstr>Advantage of Steel/ Tubular Scaffold over Wooden Scaffold</vt:lpstr>
      <vt:lpstr>Needle Scaffold</vt:lpstr>
      <vt:lpstr>Needle Scaffold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Scaffolding?</dc:title>
  <dc:creator>Rakib</dc:creator>
  <cp:lastModifiedBy>HP</cp:lastModifiedBy>
  <cp:revision>46</cp:revision>
  <dcterms:created xsi:type="dcterms:W3CDTF">2006-08-16T00:00:00Z</dcterms:created>
  <dcterms:modified xsi:type="dcterms:W3CDTF">2018-06-26T16:25:47Z</dcterms:modified>
</cp:coreProperties>
</file>