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2" r:id="rId3"/>
    <p:sldId id="261" r:id="rId4"/>
    <p:sldId id="293"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Lst>
  <p:sldSz cx="9144000" cy="6858000" type="screen4x3"/>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00" autoAdjust="0"/>
    <p:restoredTop sz="94660"/>
  </p:normalViewPr>
  <p:slideViewPr>
    <p:cSldViewPr>
      <p:cViewPr>
        <p:scale>
          <a:sx n="100" d="100"/>
          <a:sy n="100" d="100"/>
        </p:scale>
        <p:origin x="-209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601663"/>
          </a:xfrm>
          <a:prstGeom prst="rect">
            <a:avLst/>
          </a:prstGeom>
        </p:spPr>
        <p:txBody>
          <a:bodyPr vert="horz" lIns="91427" tIns="45714" rIns="91427" bIns="45714" rtlCol="0"/>
          <a:lstStyle>
            <a:lvl1pPr algn="l">
              <a:defRPr sz="1300"/>
            </a:lvl1pPr>
          </a:lstStyle>
          <a:p>
            <a:endParaRPr lang="en-US"/>
          </a:p>
        </p:txBody>
      </p:sp>
      <p:sp>
        <p:nvSpPr>
          <p:cNvPr id="3" name="Date Placeholder 2"/>
          <p:cNvSpPr>
            <a:spLocks noGrp="1"/>
          </p:cNvSpPr>
          <p:nvPr>
            <p:ph type="dt" sz="quarter" idx="1"/>
          </p:nvPr>
        </p:nvSpPr>
        <p:spPr>
          <a:xfrm>
            <a:off x="3970339" y="2"/>
            <a:ext cx="3038475" cy="601663"/>
          </a:xfrm>
          <a:prstGeom prst="rect">
            <a:avLst/>
          </a:prstGeom>
        </p:spPr>
        <p:txBody>
          <a:bodyPr vert="horz" lIns="91427" tIns="45714" rIns="91427" bIns="45714" rtlCol="0"/>
          <a:lstStyle>
            <a:lvl1pPr algn="r">
              <a:defRPr sz="1300"/>
            </a:lvl1pPr>
          </a:lstStyle>
          <a:p>
            <a:fld id="{EDBA0787-364E-4879-9697-6E9487FA57D5}" type="datetimeFigureOut">
              <a:rPr lang="en-US" smtClean="0"/>
              <a:pPr/>
              <a:t>10-Feb-20</a:t>
            </a:fld>
            <a:endParaRPr lang="en-US"/>
          </a:p>
        </p:txBody>
      </p:sp>
      <p:sp>
        <p:nvSpPr>
          <p:cNvPr id="4" name="Footer Placeholder 3"/>
          <p:cNvSpPr>
            <a:spLocks noGrp="1"/>
          </p:cNvSpPr>
          <p:nvPr>
            <p:ph type="ftr" sz="quarter" idx="2"/>
          </p:nvPr>
        </p:nvSpPr>
        <p:spPr>
          <a:xfrm>
            <a:off x="1" y="11434763"/>
            <a:ext cx="3038475" cy="603250"/>
          </a:xfrm>
          <a:prstGeom prst="rect">
            <a:avLst/>
          </a:prstGeom>
        </p:spPr>
        <p:txBody>
          <a:bodyPr vert="horz" lIns="91427" tIns="45714" rIns="91427" bIns="45714" rtlCol="0" anchor="b"/>
          <a:lstStyle>
            <a:lvl1pPr algn="l">
              <a:defRPr sz="1300"/>
            </a:lvl1pPr>
          </a:lstStyle>
          <a:p>
            <a:endParaRPr lang="en-US"/>
          </a:p>
        </p:txBody>
      </p:sp>
      <p:sp>
        <p:nvSpPr>
          <p:cNvPr id="5" name="Slide Number Placeholder 4"/>
          <p:cNvSpPr>
            <a:spLocks noGrp="1"/>
          </p:cNvSpPr>
          <p:nvPr>
            <p:ph type="sldNum" sz="quarter" idx="3"/>
          </p:nvPr>
        </p:nvSpPr>
        <p:spPr>
          <a:xfrm>
            <a:off x="3970339" y="11434763"/>
            <a:ext cx="3038475" cy="603250"/>
          </a:xfrm>
          <a:prstGeom prst="rect">
            <a:avLst/>
          </a:prstGeom>
        </p:spPr>
        <p:txBody>
          <a:bodyPr vert="horz" lIns="91427" tIns="45714" rIns="91427" bIns="45714" rtlCol="0" anchor="b"/>
          <a:lstStyle>
            <a:lvl1pPr algn="r">
              <a:defRPr sz="1300"/>
            </a:lvl1pPr>
          </a:lstStyle>
          <a:p>
            <a:fld id="{82548F0C-8398-4309-9BEC-1E7A0627EA1E}" type="slidenum">
              <a:rPr lang="en-US" smtClean="0"/>
              <a:pPr/>
              <a:t>‹#›</a:t>
            </a:fld>
            <a:endParaRPr lang="en-US"/>
          </a:p>
        </p:txBody>
      </p:sp>
    </p:spTree>
    <p:extLst>
      <p:ext uri="{BB962C8B-B14F-4D97-AF65-F5344CB8AC3E}">
        <p14:creationId xmlns="" xmlns:p14="http://schemas.microsoft.com/office/powerpoint/2010/main" val="71130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601980"/>
          </a:xfrm>
          <a:prstGeom prst="rect">
            <a:avLst/>
          </a:prstGeom>
        </p:spPr>
        <p:txBody>
          <a:bodyPr vert="horz" lIns="104118" tIns="52059" rIns="104118" bIns="52059" rtlCol="0"/>
          <a:lstStyle>
            <a:lvl1pPr algn="l">
              <a:defRPr sz="1400"/>
            </a:lvl1pPr>
          </a:lstStyle>
          <a:p>
            <a:endParaRPr lang="en-US"/>
          </a:p>
        </p:txBody>
      </p:sp>
      <p:sp>
        <p:nvSpPr>
          <p:cNvPr id="3" name="Date Placeholder 2"/>
          <p:cNvSpPr>
            <a:spLocks noGrp="1"/>
          </p:cNvSpPr>
          <p:nvPr>
            <p:ph type="dt" idx="1"/>
          </p:nvPr>
        </p:nvSpPr>
        <p:spPr>
          <a:xfrm>
            <a:off x="3970938" y="2"/>
            <a:ext cx="3037840" cy="601980"/>
          </a:xfrm>
          <a:prstGeom prst="rect">
            <a:avLst/>
          </a:prstGeom>
        </p:spPr>
        <p:txBody>
          <a:bodyPr vert="horz" lIns="104118" tIns="52059" rIns="104118" bIns="52059" rtlCol="0"/>
          <a:lstStyle>
            <a:lvl1pPr algn="r">
              <a:defRPr sz="1400"/>
            </a:lvl1pPr>
          </a:lstStyle>
          <a:p>
            <a:fld id="{5237A0A8-AAE1-4A34-AFA2-31C43572AE11}" type="datetimeFigureOut">
              <a:rPr lang="en-US" smtClean="0"/>
              <a:pPr/>
              <a:t>10-Feb-20</a:t>
            </a:fld>
            <a:endParaRPr lang="en-US"/>
          </a:p>
        </p:txBody>
      </p:sp>
      <p:sp>
        <p:nvSpPr>
          <p:cNvPr id="4" name="Slide Image Placeholder 3"/>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104118" tIns="52059" rIns="104118" bIns="52059" rtlCol="0" anchor="ctr"/>
          <a:lstStyle/>
          <a:p>
            <a:endParaRPr lang="en-US"/>
          </a:p>
        </p:txBody>
      </p:sp>
      <p:sp>
        <p:nvSpPr>
          <p:cNvPr id="5" name="Notes Placeholder 4"/>
          <p:cNvSpPr>
            <a:spLocks noGrp="1"/>
          </p:cNvSpPr>
          <p:nvPr>
            <p:ph type="body" sz="quarter" idx="3"/>
          </p:nvPr>
        </p:nvSpPr>
        <p:spPr>
          <a:xfrm>
            <a:off x="701041" y="5718810"/>
            <a:ext cx="5608320" cy="5417820"/>
          </a:xfrm>
          <a:prstGeom prst="rect">
            <a:avLst/>
          </a:prstGeom>
        </p:spPr>
        <p:txBody>
          <a:bodyPr vert="horz" lIns="104118" tIns="52059" rIns="104118" bIns="520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531"/>
            <a:ext cx="3037840" cy="601980"/>
          </a:xfrm>
          <a:prstGeom prst="rect">
            <a:avLst/>
          </a:prstGeom>
        </p:spPr>
        <p:txBody>
          <a:bodyPr vert="horz" lIns="104118" tIns="52059" rIns="104118" bIns="52059"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1"/>
            <a:ext cx="3037840" cy="601980"/>
          </a:xfrm>
          <a:prstGeom prst="rect">
            <a:avLst/>
          </a:prstGeom>
        </p:spPr>
        <p:txBody>
          <a:bodyPr vert="horz" lIns="104118" tIns="52059" rIns="104118" bIns="52059" rtlCol="0" anchor="b"/>
          <a:lstStyle>
            <a:lvl1pPr algn="r">
              <a:defRPr sz="1400"/>
            </a:lvl1pPr>
          </a:lstStyle>
          <a:p>
            <a:fld id="{F3085816-274F-423B-AFA2-243B57350602}" type="slidenum">
              <a:rPr lang="en-US" smtClean="0"/>
              <a:pPr/>
              <a:t>‹#›</a:t>
            </a:fld>
            <a:endParaRPr lang="en-US"/>
          </a:p>
        </p:txBody>
      </p:sp>
    </p:spTree>
    <p:extLst>
      <p:ext uri="{BB962C8B-B14F-4D97-AF65-F5344CB8AC3E}">
        <p14:creationId xmlns="" xmlns:p14="http://schemas.microsoft.com/office/powerpoint/2010/main" val="91948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085816-274F-423B-AFA2-243B5735060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04 April 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 April 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 April 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 April 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04 April 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04 April 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04 April 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04 April 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 April 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 April 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 April 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04 April 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3" name="Title 2"/>
          <p:cNvSpPr>
            <a:spLocks noGrp="1"/>
          </p:cNvSpPr>
          <p:nvPr>
            <p:ph type="ctrTitle"/>
          </p:nvPr>
        </p:nvSpPr>
        <p:spPr>
          <a:xfrm>
            <a:off x="533400" y="2514600"/>
            <a:ext cx="7772400" cy="1470025"/>
          </a:xfrm>
        </p:spPr>
        <p:txBody>
          <a:bodyPr>
            <a:noAutofit/>
          </a:bodyPr>
          <a:lstStyle/>
          <a:p>
            <a:r>
              <a:rPr lang="en-US" sz="9600" b="1" dirty="0" smtClean="0">
                <a:solidFill>
                  <a:srgbClr val="92D050"/>
                </a:solidFill>
              </a:rPr>
              <a:t>STAIR</a:t>
            </a:r>
            <a:endParaRPr lang="ar-SA" sz="9600" b="1"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Requirements of A Good Stair</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sp>
        <p:nvSpPr>
          <p:cNvPr id="6" name="Content Placeholder 5"/>
          <p:cNvSpPr>
            <a:spLocks noGrp="1"/>
          </p:cNvSpPr>
          <p:nvPr>
            <p:ph idx="1"/>
          </p:nvPr>
        </p:nvSpPr>
        <p:spPr>
          <a:xfrm>
            <a:off x="152400" y="762000"/>
            <a:ext cx="8763000" cy="5791200"/>
          </a:xfrm>
        </p:spPr>
        <p:txBody>
          <a:bodyPr>
            <a:normAutofit/>
          </a:bodyPr>
          <a:lstStyle/>
          <a:p>
            <a:pPr algn="just">
              <a:buFont typeface="Wingdings" pitchFamily="2" charset="2"/>
              <a:buChar char="§"/>
            </a:pPr>
            <a:r>
              <a:rPr lang="en-US" sz="2400" dirty="0" smtClean="0">
                <a:solidFill>
                  <a:srgbClr val="002060"/>
                </a:solidFill>
              </a:rPr>
              <a:t>The pitch of long stair should be made flatter by introducing landings to make the ascent less tiresome and less dangerous. In general, the </a:t>
            </a:r>
            <a:r>
              <a:rPr lang="en-US" sz="2400" b="1" dirty="0" smtClean="0">
                <a:solidFill>
                  <a:srgbClr val="002060"/>
                </a:solidFill>
              </a:rPr>
              <a:t>slope of stair should never exceed 40</a:t>
            </a:r>
            <a:r>
              <a:rPr lang="en-US" sz="2400" b="1" baseline="30000" dirty="0" smtClean="0">
                <a:solidFill>
                  <a:srgbClr val="002060"/>
                </a:solidFill>
              </a:rPr>
              <a:t>0</a:t>
            </a:r>
            <a:r>
              <a:rPr lang="en-US" sz="2400" b="1" dirty="0" smtClean="0">
                <a:solidFill>
                  <a:srgbClr val="002060"/>
                </a:solidFill>
              </a:rPr>
              <a:t> and should not be flatter than 25</a:t>
            </a:r>
            <a:r>
              <a:rPr lang="en-US" sz="2400" b="1" baseline="30000" dirty="0" smtClean="0">
                <a:solidFill>
                  <a:srgbClr val="002060"/>
                </a:solidFill>
              </a:rPr>
              <a:t>0</a:t>
            </a:r>
            <a:r>
              <a:rPr lang="en-US" sz="2400" b="1" dirty="0" smtClean="0">
                <a:solidFill>
                  <a:srgbClr val="002060"/>
                </a:solidFill>
              </a:rPr>
              <a:t> .</a:t>
            </a:r>
          </a:p>
          <a:p>
            <a:pPr algn="just">
              <a:buFont typeface="Wingdings" pitchFamily="2" charset="2"/>
              <a:buChar char="§"/>
            </a:pPr>
            <a:r>
              <a:rPr lang="en-US" sz="2400" dirty="0" smtClean="0">
                <a:solidFill>
                  <a:srgbClr val="002060"/>
                </a:solidFill>
              </a:rPr>
              <a:t>The </a:t>
            </a:r>
            <a:r>
              <a:rPr lang="en-US" sz="2400" b="1" dirty="0" smtClean="0">
                <a:solidFill>
                  <a:srgbClr val="002060"/>
                </a:solidFill>
              </a:rPr>
              <a:t>head room or the clear distance between the tread and the soffit</a:t>
            </a:r>
            <a:r>
              <a:rPr lang="en-US" sz="2400" dirty="0" smtClean="0">
                <a:solidFill>
                  <a:srgbClr val="002060"/>
                </a:solidFill>
              </a:rPr>
              <a:t> of the flight immediately above it should not be less than </a:t>
            </a:r>
            <a:r>
              <a:rPr lang="en-US" sz="2400" b="1" dirty="0" smtClean="0">
                <a:solidFill>
                  <a:srgbClr val="002060"/>
                </a:solidFill>
              </a:rPr>
              <a:t>2.14 m</a:t>
            </a:r>
            <a:r>
              <a:rPr lang="en-US" sz="2400" dirty="0" smtClean="0">
                <a:solidFill>
                  <a:srgbClr val="002060"/>
                </a:solidFill>
              </a:rPr>
              <a:t>.</a:t>
            </a:r>
          </a:p>
          <a:p>
            <a:pPr algn="just">
              <a:buFont typeface="Wingdings" pitchFamily="2" charset="2"/>
              <a:buChar char="§"/>
            </a:pPr>
            <a:r>
              <a:rPr lang="en-US" sz="2400" dirty="0" smtClean="0">
                <a:solidFill>
                  <a:srgbClr val="002060"/>
                </a:solidFill>
              </a:rPr>
              <a:t>The stair should preferably be constructed of materials which possess </a:t>
            </a:r>
            <a:r>
              <a:rPr lang="en-US" sz="2400" b="1" dirty="0" smtClean="0">
                <a:solidFill>
                  <a:srgbClr val="002060"/>
                </a:solidFill>
              </a:rPr>
              <a:t>fire-resisting qualities</a:t>
            </a:r>
            <a:r>
              <a:rPr lang="en-US" sz="2400" dirty="0" smtClean="0">
                <a:solidFill>
                  <a:srgbClr val="002060"/>
                </a:solidFill>
              </a:rPr>
              <a:t>.</a:t>
            </a:r>
          </a:p>
          <a:p>
            <a:pPr algn="just">
              <a:buFont typeface="Wingdings" pitchFamily="2" charset="2"/>
              <a:buChar char="§"/>
            </a:pPr>
            <a:r>
              <a:rPr lang="en-US" sz="2400" dirty="0" smtClean="0">
                <a:solidFill>
                  <a:srgbClr val="002060"/>
                </a:solidFill>
              </a:rPr>
              <a:t>The open well stairs should be provided with balustrade so as to minimize the danger of accidents.</a:t>
            </a:r>
          </a:p>
          <a:p>
            <a:pPr algn="just">
              <a:buFont typeface="Wingdings" pitchFamily="2" charset="2"/>
              <a:buChar char="§"/>
            </a:pPr>
            <a:r>
              <a:rPr lang="en-US" sz="2400" dirty="0" smtClean="0">
                <a:solidFill>
                  <a:srgbClr val="002060"/>
                </a:solidFill>
              </a:rPr>
              <a:t>The width of landing should not be less than the width of stair.</a:t>
            </a:r>
          </a:p>
          <a:p>
            <a:pPr algn="just">
              <a:buFont typeface="Wingdings" pitchFamily="2" charset="2"/>
              <a:buChar char="§"/>
            </a:pP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Requirements of A Good Stair</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11</a:t>
            </a:fld>
            <a:endParaRPr lang="en-US"/>
          </a:p>
        </p:txBody>
      </p:sp>
      <p:sp>
        <p:nvSpPr>
          <p:cNvPr id="6" name="Content Placeholder 5"/>
          <p:cNvSpPr>
            <a:spLocks noGrp="1"/>
          </p:cNvSpPr>
          <p:nvPr>
            <p:ph idx="1"/>
          </p:nvPr>
        </p:nvSpPr>
        <p:spPr>
          <a:xfrm>
            <a:off x="457200" y="762000"/>
            <a:ext cx="8229600" cy="5791200"/>
          </a:xfrm>
        </p:spPr>
        <p:txBody>
          <a:bodyPr>
            <a:normAutofit/>
          </a:bodyPr>
          <a:lstStyle/>
          <a:p>
            <a:pPr algn="just">
              <a:buFont typeface="Wingdings" pitchFamily="2" charset="2"/>
              <a:buChar char="§"/>
            </a:pPr>
            <a:r>
              <a:rPr lang="en-US" sz="2400" dirty="0" smtClean="0">
                <a:solidFill>
                  <a:srgbClr val="002060"/>
                </a:solidFill>
              </a:rPr>
              <a:t>The introduction of </a:t>
            </a:r>
            <a:r>
              <a:rPr lang="en-US" sz="2400" b="1" dirty="0" smtClean="0">
                <a:solidFill>
                  <a:srgbClr val="002060"/>
                </a:solidFill>
              </a:rPr>
              <a:t>winders</a:t>
            </a:r>
            <a:r>
              <a:rPr lang="en-US" sz="2400" dirty="0" smtClean="0">
                <a:solidFill>
                  <a:srgbClr val="002060"/>
                </a:solidFill>
              </a:rPr>
              <a:t> in stair should be avoided as far as possible. They are liable to be dangerous and involve extra expense in construction. They are difficult to carpet and are especially unsuitable for public buildings.</a:t>
            </a:r>
          </a:p>
          <a:p>
            <a:pPr algn="just">
              <a:buFont typeface="Wingdings" pitchFamily="2" charset="2"/>
              <a:buChar char="§"/>
            </a:pPr>
            <a:endParaRPr lang="en-US" sz="2400" dirty="0" smtClean="0">
              <a:solidFill>
                <a:srgbClr val="002060"/>
              </a:solidFill>
            </a:endParaRPr>
          </a:p>
          <a:p>
            <a:pPr algn="just">
              <a:buFont typeface="Wingdings" pitchFamily="2" charset="2"/>
              <a:buChar char="§"/>
            </a:pPr>
            <a:r>
              <a:rPr lang="en-US" sz="2400" dirty="0" smtClean="0">
                <a:solidFill>
                  <a:srgbClr val="002060"/>
                </a:solidFill>
              </a:rPr>
              <a:t>The rise and tread of each step of a stair should be of uniform dimensions throughout. The </a:t>
            </a:r>
            <a:r>
              <a:rPr lang="en-US" sz="2400" b="1" dirty="0" smtClean="0">
                <a:solidFill>
                  <a:srgbClr val="002060"/>
                </a:solidFill>
              </a:rPr>
              <a:t>ratio of the ‘going’ and the ‘rise’, </a:t>
            </a:r>
            <a:r>
              <a:rPr lang="en-US" sz="2400" dirty="0" smtClean="0">
                <a:solidFill>
                  <a:srgbClr val="002060"/>
                </a:solidFill>
              </a:rPr>
              <a:t>of a step should be so proportioned as to ensure a comfortable access to the stairway.</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Fixing ‘Going’ and ‘Rise’ of A Step</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
        <p:nvSpPr>
          <p:cNvPr id="6" name="Content Placeholder 5"/>
          <p:cNvSpPr>
            <a:spLocks noGrp="1"/>
          </p:cNvSpPr>
          <p:nvPr>
            <p:ph idx="1"/>
          </p:nvPr>
        </p:nvSpPr>
        <p:spPr>
          <a:xfrm>
            <a:off x="228600" y="762000"/>
            <a:ext cx="8763000" cy="5791200"/>
          </a:xfrm>
        </p:spPr>
        <p:txBody>
          <a:bodyPr>
            <a:normAutofit/>
          </a:bodyPr>
          <a:lstStyle/>
          <a:p>
            <a:pPr algn="just">
              <a:buFont typeface="Wingdings" pitchFamily="2" charset="2"/>
              <a:buChar char="§"/>
            </a:pPr>
            <a:r>
              <a:rPr lang="en-US" sz="2400" dirty="0" smtClean="0">
                <a:solidFill>
                  <a:srgbClr val="002060"/>
                </a:solidFill>
              </a:rPr>
              <a:t>The </a:t>
            </a:r>
            <a:r>
              <a:rPr lang="en-US" sz="2400" b="1" dirty="0" smtClean="0">
                <a:solidFill>
                  <a:srgbClr val="002060"/>
                </a:solidFill>
              </a:rPr>
              <a:t>size of a tread and riser </a:t>
            </a:r>
            <a:r>
              <a:rPr lang="en-US" sz="2400" dirty="0" smtClean="0">
                <a:solidFill>
                  <a:srgbClr val="002060"/>
                </a:solidFill>
              </a:rPr>
              <a:t>varies with the situation of the stair and the purpose for which it has to be provided. </a:t>
            </a:r>
          </a:p>
          <a:p>
            <a:pPr algn="just">
              <a:buFont typeface="Wingdings" pitchFamily="2" charset="2"/>
              <a:buChar char="§"/>
            </a:pPr>
            <a:r>
              <a:rPr lang="en-US" sz="2400" dirty="0" smtClean="0">
                <a:solidFill>
                  <a:srgbClr val="002060"/>
                </a:solidFill>
              </a:rPr>
              <a:t>In general, the following thumb rules are considered as a guide to obtain a satisfactory result:</a:t>
            </a:r>
          </a:p>
          <a:p>
            <a:pPr marL="914400" lvl="1" indent="-457200" algn="just">
              <a:buFont typeface="+mj-lt"/>
              <a:buAutoNum type="arabicPeriod"/>
            </a:pPr>
            <a:r>
              <a:rPr lang="en-US" sz="2200" dirty="0" smtClean="0">
                <a:solidFill>
                  <a:srgbClr val="002060"/>
                </a:solidFill>
              </a:rPr>
              <a:t>(Going in cm) + (2 X Rise in cm) = 60</a:t>
            </a:r>
          </a:p>
          <a:p>
            <a:pPr marL="914400" lvl="1" indent="-457200" algn="just">
              <a:buFont typeface="+mj-lt"/>
              <a:buAutoNum type="arabicPeriod"/>
            </a:pPr>
            <a:r>
              <a:rPr lang="en-US" sz="2200" dirty="0" smtClean="0">
                <a:solidFill>
                  <a:srgbClr val="002060"/>
                </a:solidFill>
              </a:rPr>
              <a:t>(Going in cm) X (Rise in cm) = 400 to 410 approx.</a:t>
            </a:r>
          </a:p>
          <a:p>
            <a:pPr marL="914400" lvl="1" indent="-457200" algn="just">
              <a:buFont typeface="+mj-lt"/>
              <a:buAutoNum type="arabicPeriod"/>
            </a:pPr>
            <a:r>
              <a:rPr lang="en-US" sz="2200" dirty="0" smtClean="0">
                <a:solidFill>
                  <a:srgbClr val="002060"/>
                </a:solidFill>
              </a:rPr>
              <a:t>Adopt the standard size of going and rise as 30 cm and 14 cm respectively and for each 25 mm deducted from going, add 12 to 13 mm to the rise.</a:t>
            </a:r>
          </a:p>
          <a:p>
            <a:pPr marL="514350" indent="-457200" algn="just">
              <a:buFont typeface="Wingdings" pitchFamily="2" charset="2"/>
              <a:buChar char="§"/>
            </a:pPr>
            <a:r>
              <a:rPr lang="en-US" sz="2400" dirty="0" smtClean="0">
                <a:solidFill>
                  <a:srgbClr val="002060"/>
                </a:solidFill>
              </a:rPr>
              <a:t>In addition to empirical rules described above, the following rules must be kept in view while deciding the step size. </a:t>
            </a:r>
          </a:p>
          <a:p>
            <a:pPr marL="914400" lvl="1" indent="-457200" algn="just">
              <a:buFont typeface="+mj-lt"/>
              <a:buAutoNum type="arabicPeriod"/>
            </a:pPr>
            <a:r>
              <a:rPr lang="en-US" sz="2200" dirty="0" smtClean="0">
                <a:solidFill>
                  <a:srgbClr val="002060"/>
                </a:solidFill>
              </a:rPr>
              <a:t>For residential buildings the size of step is 25 cm X 16 cm.</a:t>
            </a:r>
          </a:p>
          <a:p>
            <a:pPr marL="914400" lvl="1" indent="-457200" algn="just">
              <a:buFont typeface="+mj-lt"/>
              <a:buAutoNum type="arabicPeriod"/>
            </a:pPr>
            <a:r>
              <a:rPr lang="en-US" sz="2200" dirty="0" smtClean="0">
                <a:solidFill>
                  <a:srgbClr val="002060"/>
                </a:solidFill>
              </a:rPr>
              <a:t>For public buildings the adopted size varies from 27 cm X 15 cm to 30 cm X 13 cm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1472" y="285728"/>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Classification </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
        <p:nvSpPr>
          <p:cNvPr id="6" name="Content Placeholder 5"/>
          <p:cNvSpPr>
            <a:spLocks noGrp="1"/>
          </p:cNvSpPr>
          <p:nvPr>
            <p:ph idx="1"/>
          </p:nvPr>
        </p:nvSpPr>
        <p:spPr>
          <a:xfrm>
            <a:off x="428596" y="1714488"/>
            <a:ext cx="8229600" cy="3952884"/>
          </a:xfrm>
        </p:spPr>
        <p:txBody>
          <a:bodyPr>
            <a:normAutofit/>
          </a:bodyPr>
          <a:lstStyle/>
          <a:p>
            <a:pPr algn="just">
              <a:buFont typeface="Wingdings" pitchFamily="2" charset="2"/>
              <a:buChar char="§"/>
            </a:pPr>
            <a:r>
              <a:rPr lang="en-US" sz="2400" dirty="0" smtClean="0">
                <a:solidFill>
                  <a:srgbClr val="002060"/>
                </a:solidFill>
              </a:rPr>
              <a:t>The different forms of stairs may be classified under the following main heads:</a:t>
            </a:r>
          </a:p>
          <a:p>
            <a:pPr lvl="1" algn="just">
              <a:buFont typeface="Wingdings" pitchFamily="2" charset="2"/>
              <a:buChar char="§"/>
            </a:pPr>
            <a:r>
              <a:rPr lang="en-US" sz="2400" dirty="0" smtClean="0">
                <a:solidFill>
                  <a:srgbClr val="002060"/>
                </a:solidFill>
              </a:rPr>
              <a:t>Straight stairs</a:t>
            </a:r>
          </a:p>
          <a:p>
            <a:pPr lvl="1" algn="just">
              <a:buFont typeface="Wingdings" pitchFamily="2" charset="2"/>
              <a:buChar char="§"/>
            </a:pPr>
            <a:r>
              <a:rPr lang="en-US" sz="2400" dirty="0" smtClean="0">
                <a:solidFill>
                  <a:srgbClr val="002060"/>
                </a:solidFill>
              </a:rPr>
              <a:t>Dog-legged stairs</a:t>
            </a:r>
          </a:p>
          <a:p>
            <a:pPr lvl="1" algn="just">
              <a:buFont typeface="Wingdings" pitchFamily="2" charset="2"/>
              <a:buChar char="§"/>
            </a:pPr>
            <a:r>
              <a:rPr lang="en-US" sz="2400" dirty="0" smtClean="0">
                <a:solidFill>
                  <a:srgbClr val="002060"/>
                </a:solidFill>
              </a:rPr>
              <a:t>Open-newel stairs</a:t>
            </a:r>
          </a:p>
          <a:p>
            <a:pPr lvl="1" algn="just">
              <a:buFont typeface="Wingdings" pitchFamily="2" charset="2"/>
              <a:buChar char="§"/>
            </a:pPr>
            <a:r>
              <a:rPr lang="en-US" sz="2400" dirty="0" smtClean="0">
                <a:solidFill>
                  <a:srgbClr val="002060"/>
                </a:solidFill>
              </a:rPr>
              <a:t>Geometrical stairs</a:t>
            </a:r>
          </a:p>
          <a:p>
            <a:pPr lvl="1" algn="just">
              <a:buFont typeface="Wingdings" pitchFamily="2" charset="2"/>
              <a:buChar char="§"/>
            </a:pPr>
            <a:r>
              <a:rPr lang="en-US" sz="2400" dirty="0" smtClean="0">
                <a:solidFill>
                  <a:srgbClr val="002060"/>
                </a:solidFill>
              </a:rPr>
              <a:t>Circular stair</a:t>
            </a:r>
          </a:p>
          <a:p>
            <a:pPr lvl="1" algn="just">
              <a:buFont typeface="Wingdings" pitchFamily="2" charset="2"/>
              <a:buChar char="§"/>
            </a:pPr>
            <a:r>
              <a:rPr lang="en-US" sz="2400" dirty="0" smtClean="0">
                <a:solidFill>
                  <a:srgbClr val="002060"/>
                </a:solidFill>
              </a:rPr>
              <a:t>Bifurcated stairs</a:t>
            </a:r>
          </a:p>
          <a:p>
            <a:pPr algn="just">
              <a:buFont typeface="Wingdings" pitchFamily="2" charset="2"/>
              <a:buChar char="§"/>
            </a:pP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Straight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The most obvious use of the straight stair is to form an access to entrance, porch or portico.</a:t>
            </a:r>
          </a:p>
          <a:p>
            <a:pPr algn="just">
              <a:buFont typeface="Wingdings" pitchFamily="2" charset="2"/>
              <a:buChar char="§"/>
            </a:pPr>
            <a:r>
              <a:rPr lang="en-US" sz="2400" dirty="0" smtClean="0">
                <a:solidFill>
                  <a:srgbClr val="002060"/>
                </a:solidFill>
              </a:rPr>
              <a:t>Straight stair cannot be avoided in places, where the stair-case hall is long and narrow and the possibility of any other form of stair may not be practically possible.</a:t>
            </a:r>
          </a:p>
          <a:p>
            <a:pPr algn="just">
              <a:buFont typeface="Wingdings" pitchFamily="2" charset="2"/>
              <a:buChar char="§"/>
            </a:pPr>
            <a:r>
              <a:rPr lang="en-US" sz="2400" dirty="0" smtClean="0">
                <a:solidFill>
                  <a:srgbClr val="002060"/>
                </a:solidFill>
              </a:rPr>
              <a:t>In this form of stair, all the steps rise in the same direction.</a:t>
            </a:r>
          </a:p>
          <a:p>
            <a:pPr algn="just">
              <a:buFont typeface="Wingdings" pitchFamily="2" charset="2"/>
              <a:buChar char="§"/>
            </a:pPr>
            <a:r>
              <a:rPr lang="en-US" sz="2400" dirty="0" smtClean="0">
                <a:solidFill>
                  <a:srgbClr val="002060"/>
                </a:solidFill>
              </a:rPr>
              <a:t>If the ascending is steep, the straight flight may be broken at an intermediate landing.</a:t>
            </a:r>
          </a:p>
          <a:p>
            <a:pPr algn="just">
              <a:buFont typeface="Wingdings" pitchFamily="2" charset="2"/>
              <a:buChar char="§"/>
            </a:pPr>
            <a:endParaRPr lang="en-US" sz="2400" dirty="0">
              <a:solidFill>
                <a:srgbClr val="002060"/>
              </a:solidFill>
            </a:endParaRPr>
          </a:p>
        </p:txBody>
      </p:sp>
      <p:pic>
        <p:nvPicPr>
          <p:cNvPr id="9" name="Picture 8" descr="straight-Stairs.jpg"/>
          <p:cNvPicPr>
            <a:picLocks noChangeAspect="1"/>
          </p:cNvPicPr>
          <p:nvPr/>
        </p:nvPicPr>
        <p:blipFill>
          <a:blip r:embed="rId2"/>
          <a:stretch>
            <a:fillRect/>
          </a:stretch>
        </p:blipFill>
        <p:spPr>
          <a:xfrm>
            <a:off x="3429000" y="3429000"/>
            <a:ext cx="4648200" cy="32444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Dog-legged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It consists of two straight flights of steps with abrupt turn between them. </a:t>
            </a:r>
          </a:p>
          <a:p>
            <a:pPr algn="just">
              <a:buFont typeface="Wingdings" pitchFamily="2" charset="2"/>
              <a:buChar char="§"/>
            </a:pPr>
            <a:r>
              <a:rPr lang="en-US" sz="2400" dirty="0" smtClean="0">
                <a:solidFill>
                  <a:srgbClr val="002060"/>
                </a:solidFill>
              </a:rPr>
              <a:t>Usually, a level landing is placed across the two flights at the change of direction.</a:t>
            </a:r>
          </a:p>
          <a:p>
            <a:pPr algn="just">
              <a:buFont typeface="Wingdings" pitchFamily="2" charset="2"/>
              <a:buChar char="§"/>
            </a:pPr>
            <a:r>
              <a:rPr lang="en-US" sz="2400" dirty="0" smtClean="0">
                <a:solidFill>
                  <a:srgbClr val="002060"/>
                </a:solidFill>
              </a:rPr>
              <a:t>This type of stair is useful where the width of the stair-case hall is just sufficient to accommodate two widths of stair.</a:t>
            </a:r>
            <a:endParaRPr lang="en-US" sz="2400" dirty="0">
              <a:solidFill>
                <a:srgbClr val="002060"/>
              </a:solidFill>
            </a:endParaRPr>
          </a:p>
        </p:txBody>
      </p:sp>
      <p:pic>
        <p:nvPicPr>
          <p:cNvPr id="10" name="Picture 9" descr="8b912c6a0296a79e_7221-w500-h666-b0-p0--.jpg"/>
          <p:cNvPicPr>
            <a:picLocks noChangeAspect="1"/>
          </p:cNvPicPr>
          <p:nvPr/>
        </p:nvPicPr>
        <p:blipFill>
          <a:blip r:embed="rId2"/>
          <a:stretch>
            <a:fillRect/>
          </a:stretch>
        </p:blipFill>
        <p:spPr>
          <a:xfrm>
            <a:off x="3048000" y="2971800"/>
            <a:ext cx="3124200" cy="384335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Open-newel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It consists of two or more straight flights arranged in such a manner that a clear space called a ‘well’ occurs between the backward and the forward flights.</a:t>
            </a:r>
          </a:p>
          <a:p>
            <a:pPr algn="just">
              <a:buFont typeface="Wingdings" pitchFamily="2" charset="2"/>
              <a:buChar char="§"/>
            </a:pPr>
            <a:endParaRPr lang="en-US" sz="2400" dirty="0">
              <a:solidFill>
                <a:srgbClr val="002060"/>
              </a:solidFill>
            </a:endParaRPr>
          </a:p>
        </p:txBody>
      </p:sp>
      <p:pic>
        <p:nvPicPr>
          <p:cNvPr id="11" name="Picture 10" descr="57831-5106903.jpg"/>
          <p:cNvPicPr>
            <a:picLocks noChangeAspect="1"/>
          </p:cNvPicPr>
          <p:nvPr/>
        </p:nvPicPr>
        <p:blipFill>
          <a:blip r:embed="rId2"/>
          <a:stretch>
            <a:fillRect/>
          </a:stretch>
        </p:blipFill>
        <p:spPr>
          <a:xfrm>
            <a:off x="2362200" y="1752600"/>
            <a:ext cx="5029200" cy="50231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Geometrical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This is similar to the open-newel stair with the difference that the open well between the forward and the backward flight curved. In this form of stair, the change in direction is obtained through winders.</a:t>
            </a:r>
          </a:p>
          <a:p>
            <a:pPr algn="just">
              <a:buFont typeface="Wingdings" pitchFamily="2" charset="2"/>
              <a:buChar char="§"/>
            </a:pPr>
            <a:endParaRPr lang="en-US" sz="2400" dirty="0">
              <a:solidFill>
                <a:srgbClr val="002060"/>
              </a:solidFill>
            </a:endParaRPr>
          </a:p>
        </p:txBody>
      </p:sp>
      <p:pic>
        <p:nvPicPr>
          <p:cNvPr id="9" name="Picture 8" descr="07-geometrical-staircase-in-white-oak-with-continuous-handrail-600.jpg"/>
          <p:cNvPicPr>
            <a:picLocks noChangeAspect="1"/>
          </p:cNvPicPr>
          <p:nvPr/>
        </p:nvPicPr>
        <p:blipFill>
          <a:blip r:embed="rId2"/>
          <a:stretch>
            <a:fillRect/>
          </a:stretch>
        </p:blipFill>
        <p:spPr>
          <a:xfrm>
            <a:off x="1904999" y="2057400"/>
            <a:ext cx="6146321" cy="4343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Circular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Circular stair is commonly provided at the </a:t>
            </a:r>
            <a:r>
              <a:rPr lang="en-US" sz="2400" b="1" dirty="0" smtClean="0">
                <a:solidFill>
                  <a:srgbClr val="002060"/>
                </a:solidFill>
              </a:rPr>
              <a:t>backside of a building </a:t>
            </a:r>
            <a:r>
              <a:rPr lang="en-US" sz="2400" dirty="0" smtClean="0">
                <a:solidFill>
                  <a:srgbClr val="002060"/>
                </a:solidFill>
              </a:rPr>
              <a:t>for rendering access to its various floors for the service purposes. The circular stairs are commonly constructed in </a:t>
            </a:r>
            <a:r>
              <a:rPr lang="en-US" sz="2400" b="1" dirty="0" smtClean="0">
                <a:solidFill>
                  <a:srgbClr val="002060"/>
                </a:solidFill>
              </a:rPr>
              <a:t>R.C.C. cast iron or stone</a:t>
            </a:r>
            <a:r>
              <a:rPr lang="en-US" sz="2400" dirty="0" smtClean="0">
                <a:solidFill>
                  <a:srgbClr val="002060"/>
                </a:solidFill>
              </a:rPr>
              <a:t>. In this form of stairs all the steps radiate from a newel post or well hole, in the form of winders.</a:t>
            </a:r>
          </a:p>
          <a:p>
            <a:pPr algn="just">
              <a:buFont typeface="Wingdings" pitchFamily="2" charset="2"/>
              <a:buChar char="§"/>
            </a:pPr>
            <a:endParaRPr lang="en-US" sz="2400" dirty="0">
              <a:solidFill>
                <a:srgbClr val="002060"/>
              </a:solidFill>
            </a:endParaRPr>
          </a:p>
        </p:txBody>
      </p:sp>
      <p:pic>
        <p:nvPicPr>
          <p:cNvPr id="10" name="Picture 9" descr="circular-staircases-stair-stringers-chicago-metal-rolled-the-circular-staircase-circular-staircase.jpg"/>
          <p:cNvPicPr>
            <a:picLocks noChangeAspect="1"/>
          </p:cNvPicPr>
          <p:nvPr/>
        </p:nvPicPr>
        <p:blipFill>
          <a:blip r:embed="rId2" cstate="print"/>
          <a:stretch>
            <a:fillRect/>
          </a:stretch>
        </p:blipFill>
        <p:spPr>
          <a:xfrm>
            <a:off x="3505200" y="2438400"/>
            <a:ext cx="3124200" cy="43596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Bifurcated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This type of stair is provided in </a:t>
            </a:r>
            <a:r>
              <a:rPr lang="en-US" sz="2400" b="1" dirty="0" smtClean="0">
                <a:solidFill>
                  <a:srgbClr val="002060"/>
                </a:solidFill>
              </a:rPr>
              <a:t>modern public buildings</a:t>
            </a:r>
            <a:r>
              <a:rPr lang="en-US" sz="2400" dirty="0" smtClean="0">
                <a:solidFill>
                  <a:srgbClr val="002060"/>
                </a:solidFill>
              </a:rPr>
              <a:t>. In this type of stairs, the flights are so arranged that there is a wide flight at the start which is sub-divided into narrow flights at the mid-landing. The two narrow flights start from either side of the mid-landing.</a:t>
            </a:r>
          </a:p>
          <a:p>
            <a:pPr algn="just">
              <a:buFont typeface="Wingdings" pitchFamily="2" charset="2"/>
              <a:buChar char="§"/>
            </a:pPr>
            <a:endParaRPr lang="en-US" sz="2400" dirty="0">
              <a:solidFill>
                <a:srgbClr val="002060"/>
              </a:solidFill>
            </a:endParaRPr>
          </a:p>
        </p:txBody>
      </p:sp>
      <p:pic>
        <p:nvPicPr>
          <p:cNvPr id="9" name="Picture 8" descr="clip_image015-1.jpg"/>
          <p:cNvPicPr>
            <a:picLocks noChangeAspect="1"/>
          </p:cNvPicPr>
          <p:nvPr/>
        </p:nvPicPr>
        <p:blipFill>
          <a:blip r:embed="rId2"/>
          <a:stretch>
            <a:fillRect/>
          </a:stretch>
        </p:blipFill>
        <p:spPr>
          <a:xfrm>
            <a:off x="1828800" y="2286000"/>
            <a:ext cx="6142703" cy="3886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410200"/>
          </a:xfrm>
        </p:spPr>
        <p:txBody>
          <a:bodyPr>
            <a:noAutofit/>
          </a:bodyPr>
          <a:lstStyle/>
          <a:p>
            <a:pPr algn="just">
              <a:buFont typeface="Wingdings" pitchFamily="2" charset="2"/>
              <a:buChar char="§"/>
            </a:pPr>
            <a:r>
              <a:rPr lang="en-US" sz="2400" dirty="0" smtClean="0">
                <a:solidFill>
                  <a:srgbClr val="002060"/>
                </a:solidFill>
              </a:rPr>
              <a:t>A </a:t>
            </a:r>
            <a:r>
              <a:rPr lang="en-US" sz="2400" b="1" dirty="0" smtClean="0">
                <a:solidFill>
                  <a:srgbClr val="002060"/>
                </a:solidFill>
              </a:rPr>
              <a:t>stair</a:t>
            </a:r>
            <a:r>
              <a:rPr lang="en-US" sz="2400" dirty="0" smtClean="0">
                <a:solidFill>
                  <a:srgbClr val="002060"/>
                </a:solidFill>
              </a:rPr>
              <a:t> may be defined as </a:t>
            </a:r>
            <a:r>
              <a:rPr lang="en-US" sz="2400" b="1" dirty="0" smtClean="0">
                <a:solidFill>
                  <a:srgbClr val="002060"/>
                </a:solidFill>
              </a:rPr>
              <a:t>series of steps </a:t>
            </a:r>
            <a:r>
              <a:rPr lang="en-US" sz="2400" dirty="0" smtClean="0">
                <a:solidFill>
                  <a:srgbClr val="002060"/>
                </a:solidFill>
              </a:rPr>
              <a:t>suitably arranged for the purpose of connecting different floors of a building.</a:t>
            </a:r>
          </a:p>
          <a:p>
            <a:pPr algn="just">
              <a:buFont typeface="Wingdings" pitchFamily="2" charset="2"/>
              <a:buChar char="§"/>
            </a:pPr>
            <a:r>
              <a:rPr lang="en-US" sz="2400" dirty="0" smtClean="0">
                <a:solidFill>
                  <a:srgbClr val="002060"/>
                </a:solidFill>
              </a:rPr>
              <a:t>Stair may also be defined as an arrangement of treads, stringers, newel posts, hand rails and baluster, so designed and constructed as to provide an easy and quick access to the different floors, rendering comfort and safety to the users.</a:t>
            </a:r>
          </a:p>
          <a:p>
            <a:pPr algn="just">
              <a:buFont typeface="Wingdings" pitchFamily="2" charset="2"/>
              <a:buChar char="§"/>
            </a:pPr>
            <a:r>
              <a:rPr lang="en-US" sz="2400" dirty="0" smtClean="0">
                <a:solidFill>
                  <a:srgbClr val="002060"/>
                </a:solidFill>
              </a:rPr>
              <a:t>The enclosure containing the complete stairway is termed as </a:t>
            </a:r>
            <a:r>
              <a:rPr lang="en-US" sz="2400" b="1" dirty="0" smtClean="0">
                <a:solidFill>
                  <a:srgbClr val="002060"/>
                </a:solidFill>
              </a:rPr>
              <a:t>staircase</a:t>
            </a:r>
            <a:r>
              <a:rPr lang="en-US" sz="2400" dirty="0" smtClean="0">
                <a:solidFill>
                  <a:srgbClr val="002060"/>
                </a:solidFill>
              </a:rPr>
              <a:t>.</a:t>
            </a:r>
          </a:p>
          <a:p>
            <a:pPr algn="just">
              <a:buFont typeface="Wingdings" pitchFamily="2" charset="2"/>
              <a:buChar char="§"/>
            </a:pPr>
            <a:r>
              <a:rPr lang="en-US" sz="2400" dirty="0" smtClean="0">
                <a:solidFill>
                  <a:srgbClr val="002060"/>
                </a:solidFill>
              </a:rPr>
              <a:t>Stairs may be made from various materials like timber, stones, bricks, steel, plain concrete or reinforced concrete.</a:t>
            </a:r>
          </a:p>
          <a:p>
            <a:pPr algn="just">
              <a:buFont typeface="Wingdings" pitchFamily="2" charset="2"/>
              <a:buChar char="§"/>
            </a:pPr>
            <a:r>
              <a:rPr lang="en-US" sz="2400" dirty="0" smtClean="0">
                <a:solidFill>
                  <a:srgbClr val="002060"/>
                </a:solidFill>
              </a:rPr>
              <a:t>The </a:t>
            </a:r>
            <a:r>
              <a:rPr lang="en-US" sz="2400" b="1" dirty="0" smtClean="0">
                <a:solidFill>
                  <a:srgbClr val="002060"/>
                </a:solidFill>
              </a:rPr>
              <a:t>selection of the type of material </a:t>
            </a:r>
            <a:r>
              <a:rPr lang="en-US" sz="2400" dirty="0" smtClean="0">
                <a:solidFill>
                  <a:srgbClr val="002060"/>
                </a:solidFill>
              </a:rPr>
              <a:t>to be used depends upon the aesthetical importance, funds available, durability desired and fire resisting qualities expected.</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8" name="Title 1"/>
          <p:cNvSpPr>
            <a:spLocks noGrp="1"/>
          </p:cNvSpPr>
          <p:nvPr>
            <p:ph type="title"/>
          </p:nvPr>
        </p:nvSpPr>
        <p:spPr>
          <a:xfrm>
            <a:off x="533400" y="22860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Definition </a:t>
            </a:r>
            <a:endParaRPr lang="en-US" b="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Stairs of Different Materials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
        <p:nvSpPr>
          <p:cNvPr id="6" name="Content Placeholder 5"/>
          <p:cNvSpPr>
            <a:spLocks noGrp="1"/>
          </p:cNvSpPr>
          <p:nvPr>
            <p:ph idx="1"/>
          </p:nvPr>
        </p:nvSpPr>
        <p:spPr>
          <a:xfrm>
            <a:off x="285720" y="1285860"/>
            <a:ext cx="8686800" cy="3533780"/>
          </a:xfrm>
        </p:spPr>
        <p:txBody>
          <a:bodyPr>
            <a:noAutofit/>
          </a:bodyPr>
          <a:lstStyle/>
          <a:p>
            <a:pPr algn="just">
              <a:buFont typeface="Wingdings" pitchFamily="2" charset="2"/>
              <a:buChar char="§"/>
            </a:pPr>
            <a:r>
              <a:rPr lang="en-US" sz="2800" dirty="0" smtClean="0">
                <a:solidFill>
                  <a:srgbClr val="002060"/>
                </a:solidFill>
              </a:rPr>
              <a:t>The commonly adopted materials in the construction of stairs are-</a:t>
            </a:r>
          </a:p>
          <a:p>
            <a:pPr lvl="1" algn="just">
              <a:buFont typeface="Wingdings" pitchFamily="2" charset="2"/>
              <a:buChar char="§"/>
            </a:pPr>
            <a:r>
              <a:rPr lang="en-US" dirty="0" smtClean="0">
                <a:solidFill>
                  <a:srgbClr val="002060"/>
                </a:solidFill>
              </a:rPr>
              <a:t>Wood</a:t>
            </a:r>
          </a:p>
          <a:p>
            <a:pPr lvl="1" algn="just">
              <a:buFont typeface="Wingdings" pitchFamily="2" charset="2"/>
              <a:buChar char="§"/>
            </a:pPr>
            <a:r>
              <a:rPr lang="en-US" dirty="0" smtClean="0">
                <a:solidFill>
                  <a:srgbClr val="002060"/>
                </a:solidFill>
              </a:rPr>
              <a:t>steel</a:t>
            </a:r>
          </a:p>
          <a:p>
            <a:pPr lvl="1" algn="just">
              <a:buFont typeface="Wingdings" pitchFamily="2" charset="2"/>
              <a:buChar char="§"/>
            </a:pPr>
            <a:r>
              <a:rPr lang="en-US" dirty="0" smtClean="0">
                <a:solidFill>
                  <a:srgbClr val="002060"/>
                </a:solidFill>
              </a:rPr>
              <a:t>stone</a:t>
            </a:r>
          </a:p>
          <a:p>
            <a:pPr lvl="1" algn="just">
              <a:buFont typeface="Wingdings" pitchFamily="2" charset="2"/>
              <a:buChar char="§"/>
            </a:pPr>
            <a:r>
              <a:rPr lang="en-US" dirty="0" smtClean="0">
                <a:solidFill>
                  <a:srgbClr val="002060"/>
                </a:solidFill>
              </a:rPr>
              <a:t>Cast-iron</a:t>
            </a:r>
          </a:p>
          <a:p>
            <a:pPr lvl="1" algn="just">
              <a:buFont typeface="Wingdings" pitchFamily="2" charset="2"/>
              <a:buChar char="§"/>
            </a:pPr>
            <a:r>
              <a:rPr lang="en-US" dirty="0" smtClean="0">
                <a:solidFill>
                  <a:srgbClr val="002060"/>
                </a:solidFill>
              </a:rPr>
              <a:t>Plain concrete or reinforced concrete</a:t>
            </a:r>
          </a:p>
          <a:p>
            <a:pPr lvl="1" algn="just">
              <a:buFont typeface="Wingdings" pitchFamily="2" charset="2"/>
              <a:buChar char="§"/>
            </a:pPr>
            <a:r>
              <a:rPr lang="en-US" dirty="0" smtClean="0">
                <a:solidFill>
                  <a:srgbClr val="002060"/>
                </a:solidFill>
              </a:rPr>
              <a:t>Brick work or reinforced brick work</a:t>
            </a:r>
          </a:p>
          <a:p>
            <a:pPr algn="just">
              <a:buFont typeface="Wingdings" pitchFamily="2" charset="2"/>
              <a:buChar char="§"/>
            </a:pP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Wooden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6786578" y="6286520"/>
            <a:ext cx="2133600" cy="365125"/>
          </a:xfrm>
        </p:spPr>
        <p:txBody>
          <a:bodyPr/>
          <a:lstStyle/>
          <a:p>
            <a:fld id="{B6F15528-21DE-4FAA-801E-634DDDAF4B2B}" type="slidenum">
              <a:rPr lang="en-US" smtClean="0"/>
              <a:pPr/>
              <a:t>21</a:t>
            </a:fld>
            <a:endParaRPr lang="en-US" dirty="0"/>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Timber is mainly used for stair construction where fire-resistance is not of much consideration.</a:t>
            </a:r>
          </a:p>
          <a:p>
            <a:pPr algn="just">
              <a:buFont typeface="Wingdings" pitchFamily="2" charset="2"/>
              <a:buChar char="§"/>
            </a:pPr>
            <a:r>
              <a:rPr lang="en-US" sz="2400" dirty="0" smtClean="0">
                <a:solidFill>
                  <a:srgbClr val="002060"/>
                </a:solidFill>
              </a:rPr>
              <a:t>Timber stairs are cheap, easy in construction and maintenance and light in weight.</a:t>
            </a:r>
          </a:p>
          <a:p>
            <a:pPr algn="just">
              <a:buFont typeface="Wingdings" pitchFamily="2" charset="2"/>
              <a:buChar char="§"/>
            </a:pPr>
            <a:endParaRPr lang="en-US" sz="2400" dirty="0">
              <a:solidFill>
                <a:srgbClr val="002060"/>
              </a:solidFill>
            </a:endParaRPr>
          </a:p>
        </p:txBody>
      </p:sp>
      <p:pic>
        <p:nvPicPr>
          <p:cNvPr id="9" name="Picture 8" descr="staircase_02_image_02.jpg"/>
          <p:cNvPicPr>
            <a:picLocks noChangeAspect="1"/>
          </p:cNvPicPr>
          <p:nvPr/>
        </p:nvPicPr>
        <p:blipFill>
          <a:blip r:embed="rId2"/>
          <a:stretch>
            <a:fillRect/>
          </a:stretch>
        </p:blipFill>
        <p:spPr>
          <a:xfrm>
            <a:off x="1752600" y="2209800"/>
            <a:ext cx="6553200" cy="4368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Stone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Stair made out of hard, strong, resistant to wear stones are found to be durable and fire resisting. They are commonly constructed in workshops, warehouse and other public buildings. Their usage in residential building is generally restricted to outside stairs.</a:t>
            </a:r>
          </a:p>
          <a:p>
            <a:pPr algn="just">
              <a:buFont typeface="Wingdings" pitchFamily="2" charset="2"/>
              <a:buChar char="§"/>
            </a:pPr>
            <a:endParaRPr lang="en-US" sz="2400" dirty="0">
              <a:solidFill>
                <a:srgbClr val="002060"/>
              </a:solidFill>
            </a:endParaRPr>
          </a:p>
        </p:txBody>
      </p:sp>
      <p:pic>
        <p:nvPicPr>
          <p:cNvPr id="10" name="Picture 9" descr="blue-mist-granite.jpg"/>
          <p:cNvPicPr>
            <a:picLocks noChangeAspect="1"/>
          </p:cNvPicPr>
          <p:nvPr/>
        </p:nvPicPr>
        <p:blipFill>
          <a:blip r:embed="rId2"/>
          <a:stretch>
            <a:fillRect/>
          </a:stretch>
        </p:blipFill>
        <p:spPr>
          <a:xfrm>
            <a:off x="2286000" y="2133600"/>
            <a:ext cx="5612190" cy="4419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Metal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They are usually fabricated from steel and cast iron and their use is generally restricted to factories, </a:t>
            </a:r>
            <a:r>
              <a:rPr lang="en-US" sz="2400" dirty="0" err="1" smtClean="0">
                <a:solidFill>
                  <a:srgbClr val="002060"/>
                </a:solidFill>
              </a:rPr>
              <a:t>godowns</a:t>
            </a:r>
            <a:r>
              <a:rPr lang="en-US" sz="2400" dirty="0" smtClean="0">
                <a:solidFill>
                  <a:srgbClr val="002060"/>
                </a:solidFill>
              </a:rPr>
              <a:t> etc. In its simplest form,  a metal stair consists of steel stringer to which steel angles are riveted or welded and metal treads are provided over them.</a:t>
            </a:r>
          </a:p>
          <a:p>
            <a:pPr algn="just">
              <a:buFont typeface="Wingdings" pitchFamily="2" charset="2"/>
              <a:buChar char="§"/>
            </a:pPr>
            <a:endParaRPr lang="en-US" sz="2400" dirty="0">
              <a:solidFill>
                <a:srgbClr val="002060"/>
              </a:solidFill>
            </a:endParaRPr>
          </a:p>
        </p:txBody>
      </p:sp>
      <p:pic>
        <p:nvPicPr>
          <p:cNvPr id="9" name="Picture 8" descr="download.jpg"/>
          <p:cNvPicPr>
            <a:picLocks noChangeAspect="1"/>
          </p:cNvPicPr>
          <p:nvPr/>
        </p:nvPicPr>
        <p:blipFill>
          <a:blip r:embed="rId2"/>
          <a:stretch>
            <a:fillRect/>
          </a:stretch>
        </p:blipFill>
        <p:spPr>
          <a:xfrm>
            <a:off x="2667000" y="2057399"/>
            <a:ext cx="3581400" cy="478135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Reinforced Concrete Stairs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Reinforced concrete stairs predominate the stairs made from wood, stone or metal. This is because of the various advantages R.C.C. has over other materials. Reinforced concrete is perhaps the most suitable of all the said materials for the construction of stairs. R.C.C. stairs can be </a:t>
            </a:r>
            <a:r>
              <a:rPr lang="en-US" sz="2400" dirty="0" err="1" smtClean="0">
                <a:solidFill>
                  <a:srgbClr val="002060"/>
                </a:solidFill>
              </a:rPr>
              <a:t>moulded</a:t>
            </a:r>
            <a:r>
              <a:rPr lang="en-US" sz="2400" dirty="0" smtClean="0">
                <a:solidFill>
                  <a:srgbClr val="002060"/>
                </a:solidFill>
              </a:rPr>
              <a:t> in any desired form to suit the requirements of the architect.</a:t>
            </a:r>
          </a:p>
          <a:p>
            <a:pPr algn="just">
              <a:buFont typeface="Wingdings" pitchFamily="2" charset="2"/>
              <a:buChar char="§"/>
            </a:pPr>
            <a:endParaRPr lang="en-US" sz="2400" dirty="0" smtClean="0">
              <a:solidFill>
                <a:srgbClr val="002060"/>
              </a:solidFill>
            </a:endParaRPr>
          </a:p>
          <a:p>
            <a:pPr algn="just">
              <a:buFont typeface="Wingdings" pitchFamily="2" charset="2"/>
              <a:buChar char="§"/>
            </a:pPr>
            <a:endParaRPr lang="en-US" sz="2400" dirty="0">
              <a:solidFill>
                <a:srgbClr val="002060"/>
              </a:solidFill>
            </a:endParaRPr>
          </a:p>
        </p:txBody>
      </p:sp>
      <p:pic>
        <p:nvPicPr>
          <p:cNvPr id="10" name="Picture 9" descr="How-to-build-concrete-stair-4742.jpg"/>
          <p:cNvPicPr>
            <a:picLocks noChangeAspect="1"/>
          </p:cNvPicPr>
          <p:nvPr/>
        </p:nvPicPr>
        <p:blipFill>
          <a:blip r:embed="rId2"/>
          <a:stretch>
            <a:fillRect/>
          </a:stretch>
        </p:blipFill>
        <p:spPr>
          <a:xfrm>
            <a:off x="2209800" y="2895600"/>
            <a:ext cx="5562600" cy="372107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Escalators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25</a:t>
            </a:fld>
            <a:endParaRPr lang="en-US"/>
          </a:p>
        </p:txBody>
      </p:sp>
      <p:sp>
        <p:nvSpPr>
          <p:cNvPr id="6" name="Content Placeholder 5"/>
          <p:cNvSpPr>
            <a:spLocks noGrp="1"/>
          </p:cNvSpPr>
          <p:nvPr>
            <p:ph idx="1"/>
          </p:nvPr>
        </p:nvSpPr>
        <p:spPr>
          <a:xfrm>
            <a:off x="228600" y="609600"/>
            <a:ext cx="8686800" cy="5943600"/>
          </a:xfrm>
        </p:spPr>
        <p:txBody>
          <a:bodyPr>
            <a:normAutofit/>
          </a:bodyPr>
          <a:lstStyle/>
          <a:p>
            <a:pPr algn="just">
              <a:buFont typeface="Wingdings" pitchFamily="2" charset="2"/>
              <a:buChar char="§"/>
            </a:pPr>
            <a:r>
              <a:rPr lang="en-US" sz="2400" dirty="0" smtClean="0">
                <a:solidFill>
                  <a:srgbClr val="002060"/>
                </a:solidFill>
              </a:rPr>
              <a:t>A power driven, inclined, continuous stair way, used for raising or lowering passengers, is called an escalator. The stair way has continuous operation without the need for operators. The main components of an escalator are a steel trussed frame work, hand rails and an endless belt of steps.</a:t>
            </a:r>
          </a:p>
          <a:p>
            <a:pPr algn="just">
              <a:buFont typeface="Wingdings" pitchFamily="2" charset="2"/>
              <a:buChar char="§"/>
            </a:pPr>
            <a:endParaRPr lang="en-US" sz="2400" dirty="0">
              <a:solidFill>
                <a:srgbClr val="002060"/>
              </a:solidFill>
            </a:endParaRPr>
          </a:p>
        </p:txBody>
      </p:sp>
      <p:pic>
        <p:nvPicPr>
          <p:cNvPr id="9" name="Picture 8" descr="thyssenkrupp_escalator_tug_image_w886.jpg"/>
          <p:cNvPicPr>
            <a:picLocks noChangeAspect="1"/>
          </p:cNvPicPr>
          <p:nvPr/>
        </p:nvPicPr>
        <p:blipFill>
          <a:blip r:embed="rId2"/>
          <a:stretch>
            <a:fillRect/>
          </a:stretch>
        </p:blipFill>
        <p:spPr>
          <a:xfrm>
            <a:off x="1828800" y="2667000"/>
            <a:ext cx="6096000" cy="408005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Title 1"/>
          <p:cNvSpPr>
            <a:spLocks noGrp="1"/>
          </p:cNvSpPr>
          <p:nvPr>
            <p:ph type="title"/>
          </p:nvPr>
        </p:nvSpPr>
        <p:spPr>
          <a:xfrm>
            <a:off x="304800" y="2590800"/>
            <a:ext cx="8229600" cy="792162"/>
          </a:xfrm>
        </p:spPr>
        <p:txBody>
          <a:bodyPr>
            <a:noAutofit/>
          </a:bodyPr>
          <a:lstStyle/>
          <a:p>
            <a:r>
              <a:rPr lang="en-US" sz="8000" b="1" dirty="0" smtClean="0">
                <a:solidFill>
                  <a:srgbClr val="00B050"/>
                </a:solidFill>
                <a:effectLst>
                  <a:outerShdw blurRad="38100" dist="38100" dir="2700000" algn="tl">
                    <a:srgbClr val="000000">
                      <a:alpha val="43137"/>
                    </a:srgbClr>
                  </a:outerShdw>
                </a:effectLst>
              </a:rPr>
              <a:t>THANK YOU</a:t>
            </a:r>
            <a:endParaRPr lang="en-US" sz="8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0197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Location of Stairs</a:t>
            </a:r>
            <a:endParaRPr lang="en-US" b="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6" name="Content Placeholder 2"/>
          <p:cNvSpPr>
            <a:spLocks noGrp="1"/>
          </p:cNvSpPr>
          <p:nvPr>
            <p:ph idx="1"/>
          </p:nvPr>
        </p:nvSpPr>
        <p:spPr>
          <a:xfrm>
            <a:off x="152400" y="762000"/>
            <a:ext cx="8763000" cy="5638800"/>
          </a:xfrm>
        </p:spPr>
        <p:txBody>
          <a:bodyPr>
            <a:noAutofit/>
          </a:bodyPr>
          <a:lstStyle/>
          <a:p>
            <a:pPr algn="just">
              <a:buFont typeface="Wingdings" pitchFamily="2" charset="2"/>
              <a:buChar char="§"/>
            </a:pPr>
            <a:r>
              <a:rPr lang="en-US" sz="2400" dirty="0" smtClean="0">
                <a:solidFill>
                  <a:srgbClr val="002060"/>
                </a:solidFill>
              </a:rPr>
              <a:t>The </a:t>
            </a:r>
            <a:r>
              <a:rPr lang="en-US" sz="2400" b="1" dirty="0" smtClean="0">
                <a:solidFill>
                  <a:srgbClr val="002060"/>
                </a:solidFill>
              </a:rPr>
              <a:t>location of stairs </a:t>
            </a:r>
            <a:r>
              <a:rPr lang="en-US" sz="2400" dirty="0" smtClean="0">
                <a:solidFill>
                  <a:srgbClr val="002060"/>
                </a:solidFill>
              </a:rPr>
              <a:t>in a building requires careful consideration.</a:t>
            </a:r>
          </a:p>
          <a:p>
            <a:pPr algn="just">
              <a:buFont typeface="Wingdings" pitchFamily="2" charset="2"/>
              <a:buChar char="§"/>
            </a:pPr>
            <a:endParaRPr lang="en-US" sz="2400" dirty="0" smtClean="0">
              <a:solidFill>
                <a:srgbClr val="002060"/>
              </a:solidFill>
            </a:endParaRPr>
          </a:p>
          <a:p>
            <a:pPr algn="just">
              <a:buFont typeface="Wingdings" pitchFamily="2" charset="2"/>
              <a:buChar char="§"/>
            </a:pPr>
            <a:r>
              <a:rPr lang="en-US" sz="2400" dirty="0" smtClean="0">
                <a:solidFill>
                  <a:srgbClr val="002060"/>
                </a:solidFill>
              </a:rPr>
              <a:t>In the advent of fire or any such calamity, stairs provide the only means of communication and as such they are so located as the serve the purpose for which they are provided. </a:t>
            </a:r>
          </a:p>
          <a:p>
            <a:pPr algn="just">
              <a:buFont typeface="Wingdings" pitchFamily="2" charset="2"/>
              <a:buChar char="§"/>
            </a:pPr>
            <a:endParaRPr lang="en-US" sz="2400" dirty="0" smtClean="0">
              <a:solidFill>
                <a:srgbClr val="002060"/>
              </a:solidFill>
            </a:endParaRPr>
          </a:p>
          <a:p>
            <a:pPr algn="just">
              <a:buFont typeface="Wingdings" pitchFamily="2" charset="2"/>
              <a:buChar char="§"/>
            </a:pPr>
            <a:r>
              <a:rPr lang="en-US" sz="2400" dirty="0" smtClean="0">
                <a:solidFill>
                  <a:srgbClr val="002060"/>
                </a:solidFill>
              </a:rPr>
              <a:t>In </a:t>
            </a:r>
            <a:r>
              <a:rPr lang="en-US" sz="2400" b="1" dirty="0" smtClean="0">
                <a:solidFill>
                  <a:srgbClr val="002060"/>
                </a:solidFill>
              </a:rPr>
              <a:t>public building </a:t>
            </a:r>
            <a:r>
              <a:rPr lang="en-US" sz="2400" dirty="0" smtClean="0">
                <a:solidFill>
                  <a:srgbClr val="002060"/>
                </a:solidFill>
              </a:rPr>
              <a:t>it should be located </a:t>
            </a:r>
            <a:r>
              <a:rPr lang="en-US" sz="2400" b="1" dirty="0" smtClean="0">
                <a:solidFill>
                  <a:srgbClr val="002060"/>
                </a:solidFill>
              </a:rPr>
              <a:t>near the main entrance </a:t>
            </a:r>
            <a:r>
              <a:rPr lang="en-US" sz="2400" dirty="0" smtClean="0">
                <a:solidFill>
                  <a:srgbClr val="002060"/>
                </a:solidFill>
              </a:rPr>
              <a:t>and in </a:t>
            </a:r>
            <a:r>
              <a:rPr lang="en-US" sz="2400" b="1" dirty="0" smtClean="0">
                <a:solidFill>
                  <a:srgbClr val="002060"/>
                </a:solidFill>
              </a:rPr>
              <a:t>residential building </a:t>
            </a:r>
            <a:r>
              <a:rPr lang="en-US" sz="2400" dirty="0" smtClean="0">
                <a:solidFill>
                  <a:srgbClr val="002060"/>
                </a:solidFill>
              </a:rPr>
              <a:t>it should be placed </a:t>
            </a:r>
            <a:r>
              <a:rPr lang="en-US" sz="2400" b="1" dirty="0" smtClean="0">
                <a:solidFill>
                  <a:srgbClr val="002060"/>
                </a:solidFill>
              </a:rPr>
              <a:t>centrally</a:t>
            </a:r>
            <a:r>
              <a:rPr lang="en-US" sz="2400" dirty="0" smtClean="0">
                <a:solidFill>
                  <a:srgbClr val="002060"/>
                </a:solidFill>
              </a:rPr>
              <a:t> so as to provide easy access from all the rooms and to maintain privacy at the same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Technical Terms</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9" name="Content Placeholder 8" descr="sidefig1.gif"/>
          <p:cNvPicPr>
            <a:picLocks noGrp="1" noChangeAspect="1"/>
          </p:cNvPicPr>
          <p:nvPr>
            <p:ph idx="1"/>
          </p:nvPr>
        </p:nvPicPr>
        <p:blipFill>
          <a:blip r:embed="rId2"/>
          <a:stretch>
            <a:fillRect/>
          </a:stretch>
        </p:blipFill>
        <p:spPr>
          <a:xfrm>
            <a:off x="1295400" y="838200"/>
            <a:ext cx="7239000" cy="5540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Technical Terms </a:t>
            </a:r>
            <a:r>
              <a:rPr lang="en-US" b="1" i="1" dirty="0" smtClean="0">
                <a:solidFill>
                  <a:srgbClr val="00B050"/>
                </a:solidFill>
                <a:effectLst>
                  <a:outerShdw blurRad="38100" dist="38100" dir="2700000" algn="tl">
                    <a:srgbClr val="000000">
                      <a:alpha val="43137"/>
                    </a:srgbClr>
                  </a:outerShdw>
                </a:effectLst>
              </a:rPr>
              <a:t>cont…</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
        <p:nvSpPr>
          <p:cNvPr id="6" name="Content Placeholder 5"/>
          <p:cNvSpPr>
            <a:spLocks noGrp="1"/>
          </p:cNvSpPr>
          <p:nvPr>
            <p:ph idx="1"/>
          </p:nvPr>
        </p:nvSpPr>
        <p:spPr>
          <a:xfrm>
            <a:off x="152400" y="838200"/>
            <a:ext cx="8763000" cy="5715000"/>
          </a:xfrm>
        </p:spPr>
        <p:txBody>
          <a:bodyPr>
            <a:normAutofit/>
          </a:bodyPr>
          <a:lstStyle/>
          <a:p>
            <a:pPr algn="just">
              <a:lnSpc>
                <a:spcPct val="110000"/>
              </a:lnSpc>
              <a:buFont typeface="Wingdings" pitchFamily="2" charset="2"/>
              <a:buChar char="§"/>
            </a:pPr>
            <a:r>
              <a:rPr lang="en-US" sz="2400" b="1" dirty="0" smtClean="0">
                <a:solidFill>
                  <a:srgbClr val="002060"/>
                </a:solidFill>
              </a:rPr>
              <a:t>Steps</a:t>
            </a:r>
            <a:r>
              <a:rPr lang="en-US" sz="2400" dirty="0" smtClean="0">
                <a:solidFill>
                  <a:srgbClr val="002060"/>
                </a:solidFill>
              </a:rPr>
              <a:t> is a portion of a stairway comprising the tread and riser which permits ascent or descent from one floor to another.</a:t>
            </a:r>
          </a:p>
          <a:p>
            <a:pPr algn="just">
              <a:lnSpc>
                <a:spcPct val="110000"/>
              </a:lnSpc>
              <a:buFont typeface="Wingdings" pitchFamily="2" charset="2"/>
              <a:buChar char="§"/>
            </a:pPr>
            <a:r>
              <a:rPr lang="en-US" sz="2400" b="1" dirty="0" smtClean="0">
                <a:solidFill>
                  <a:srgbClr val="002060"/>
                </a:solidFill>
              </a:rPr>
              <a:t>Tread</a:t>
            </a:r>
            <a:r>
              <a:rPr lang="en-US" sz="2400" dirty="0" smtClean="0">
                <a:solidFill>
                  <a:srgbClr val="002060"/>
                </a:solidFill>
              </a:rPr>
              <a:t> is the horizontal upper part of a step on which foot is placed in ascending or descending stairway.</a:t>
            </a:r>
          </a:p>
          <a:p>
            <a:pPr algn="just">
              <a:lnSpc>
                <a:spcPct val="110000"/>
              </a:lnSpc>
              <a:buFont typeface="Wingdings" pitchFamily="2" charset="2"/>
              <a:buChar char="§"/>
            </a:pPr>
            <a:r>
              <a:rPr lang="en-US" sz="2400" b="1" dirty="0" smtClean="0">
                <a:solidFill>
                  <a:srgbClr val="002060"/>
                </a:solidFill>
              </a:rPr>
              <a:t>Riser</a:t>
            </a:r>
            <a:r>
              <a:rPr lang="en-US" sz="2400" dirty="0" smtClean="0">
                <a:solidFill>
                  <a:srgbClr val="002060"/>
                </a:solidFill>
              </a:rPr>
              <a:t> is the vertical portion of a step providing support to the tread.</a:t>
            </a:r>
          </a:p>
          <a:p>
            <a:pPr algn="just">
              <a:lnSpc>
                <a:spcPct val="110000"/>
              </a:lnSpc>
              <a:buFont typeface="Wingdings" pitchFamily="2" charset="2"/>
              <a:buChar char="§"/>
            </a:pPr>
            <a:r>
              <a:rPr lang="en-US" sz="2400" b="1" dirty="0" smtClean="0">
                <a:solidFill>
                  <a:srgbClr val="002060"/>
                </a:solidFill>
              </a:rPr>
              <a:t>Flight</a:t>
            </a:r>
            <a:r>
              <a:rPr lang="en-US" sz="2400" dirty="0" smtClean="0">
                <a:solidFill>
                  <a:srgbClr val="002060"/>
                </a:solidFill>
              </a:rPr>
              <a:t> is a series of steps without an platform, break or landing in their direction.</a:t>
            </a:r>
          </a:p>
          <a:p>
            <a:pPr algn="just">
              <a:lnSpc>
                <a:spcPct val="110000"/>
              </a:lnSpc>
              <a:buFont typeface="Wingdings" pitchFamily="2" charset="2"/>
              <a:buChar char="§"/>
            </a:pPr>
            <a:r>
              <a:rPr lang="en-US" sz="2400" b="1" dirty="0" smtClean="0">
                <a:solidFill>
                  <a:srgbClr val="002060"/>
                </a:solidFill>
              </a:rPr>
              <a:t>Landing</a:t>
            </a:r>
            <a:r>
              <a:rPr lang="en-US" sz="2400" dirty="0" smtClean="0">
                <a:solidFill>
                  <a:srgbClr val="002060"/>
                </a:solidFill>
              </a:rPr>
              <a:t> is a platform or resting place provided between two flights. A landing extending right across a stair case is termed as half space landing and the one extending only half across a stair case is called a quarter-space landing.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Technical Terms </a:t>
            </a:r>
            <a:r>
              <a:rPr lang="en-US" b="1" i="1" dirty="0" smtClean="0">
                <a:solidFill>
                  <a:srgbClr val="00B050"/>
                </a:solidFill>
                <a:effectLst>
                  <a:outerShdw blurRad="38100" dist="38100" dir="2700000" algn="tl">
                    <a:srgbClr val="000000">
                      <a:alpha val="43137"/>
                    </a:srgbClr>
                  </a:outerShdw>
                </a:effectLst>
              </a:rPr>
              <a:t>cont…</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
        <p:nvSpPr>
          <p:cNvPr id="6" name="Content Placeholder 5"/>
          <p:cNvSpPr>
            <a:spLocks noGrp="1"/>
          </p:cNvSpPr>
          <p:nvPr>
            <p:ph idx="1"/>
          </p:nvPr>
        </p:nvSpPr>
        <p:spPr>
          <a:xfrm>
            <a:off x="152400" y="914400"/>
            <a:ext cx="8763000" cy="5638800"/>
          </a:xfrm>
        </p:spPr>
        <p:txBody>
          <a:bodyPr>
            <a:normAutofit/>
          </a:bodyPr>
          <a:lstStyle/>
          <a:p>
            <a:pPr marL="0" indent="0" algn="just">
              <a:buNone/>
            </a:pPr>
            <a:endParaRPr lang="en-US" sz="2400" b="1" dirty="0">
              <a:solidFill>
                <a:srgbClr val="002060"/>
              </a:solidFill>
            </a:endParaRPr>
          </a:p>
          <a:p>
            <a:pPr algn="just">
              <a:buFont typeface="Wingdings" pitchFamily="2" charset="2"/>
              <a:buChar char="§"/>
            </a:pPr>
            <a:r>
              <a:rPr lang="en-US" sz="2400" b="1" dirty="0" smtClean="0">
                <a:solidFill>
                  <a:srgbClr val="002060"/>
                </a:solidFill>
              </a:rPr>
              <a:t>Nosing</a:t>
            </a:r>
            <a:r>
              <a:rPr lang="en-US" sz="2400" dirty="0" smtClean="0">
                <a:solidFill>
                  <a:srgbClr val="002060"/>
                </a:solidFill>
              </a:rPr>
              <a:t> is the outer projecting edge of a tread. Nosing is usually rounded to give good architectural effect to the treads and makes the stair-case easy to negotiate.</a:t>
            </a:r>
          </a:p>
          <a:p>
            <a:pPr algn="just">
              <a:buFont typeface="Wingdings" pitchFamily="2" charset="2"/>
              <a:buChar char="§"/>
            </a:pPr>
            <a:r>
              <a:rPr lang="en-US" sz="2400" b="1" dirty="0" smtClean="0">
                <a:solidFill>
                  <a:srgbClr val="002060"/>
                </a:solidFill>
              </a:rPr>
              <a:t>Line of Nosing </a:t>
            </a:r>
            <a:r>
              <a:rPr lang="en-US" sz="2400" dirty="0" smtClean="0">
                <a:solidFill>
                  <a:srgbClr val="002060"/>
                </a:solidFill>
              </a:rPr>
              <a:t>is an imaginary line touching the nosing of each tread and is parallel to the slope of the stair.</a:t>
            </a:r>
          </a:p>
          <a:p>
            <a:pPr algn="just">
              <a:buFont typeface="Wingdings" pitchFamily="2" charset="2"/>
              <a:buChar char="§"/>
            </a:pPr>
            <a:r>
              <a:rPr lang="en-US" sz="2400" b="1" dirty="0" smtClean="0">
                <a:solidFill>
                  <a:srgbClr val="002060"/>
                </a:solidFill>
              </a:rPr>
              <a:t>Winders</a:t>
            </a:r>
            <a:r>
              <a:rPr lang="en-US" sz="2400" dirty="0" smtClean="0">
                <a:solidFill>
                  <a:srgbClr val="002060"/>
                </a:solidFill>
              </a:rPr>
              <a:t> are tapering steps which are provided for changing the direction of a stair.</a:t>
            </a:r>
          </a:p>
          <a:p>
            <a:pPr algn="just">
              <a:buFont typeface="Wingdings" pitchFamily="2" charset="2"/>
              <a:buChar char="§"/>
            </a:pPr>
            <a:r>
              <a:rPr lang="en-US" sz="2400" b="1" dirty="0" smtClean="0">
                <a:solidFill>
                  <a:srgbClr val="002060"/>
                </a:solidFill>
              </a:rPr>
              <a:t>Going of step </a:t>
            </a:r>
            <a:r>
              <a:rPr lang="en-US" sz="2400" dirty="0" smtClean="0">
                <a:solidFill>
                  <a:srgbClr val="002060"/>
                </a:solidFill>
              </a:rPr>
              <a:t>is the run of a step in a stair or the width of the tread between two successive treads.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Technical Terms </a:t>
            </a:r>
            <a:r>
              <a:rPr lang="en-US" b="1" i="1" dirty="0" smtClean="0">
                <a:solidFill>
                  <a:srgbClr val="00B050"/>
                </a:solidFill>
                <a:effectLst>
                  <a:outerShdw blurRad="38100" dist="38100" dir="2700000" algn="tl">
                    <a:srgbClr val="000000">
                      <a:alpha val="43137"/>
                    </a:srgbClr>
                  </a:outerShdw>
                </a:effectLst>
              </a:rPr>
              <a:t>cont…</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6" name="Content Placeholder 5"/>
          <p:cNvSpPr>
            <a:spLocks noGrp="1"/>
          </p:cNvSpPr>
          <p:nvPr>
            <p:ph idx="1"/>
          </p:nvPr>
        </p:nvSpPr>
        <p:spPr>
          <a:xfrm>
            <a:off x="152400" y="762000"/>
            <a:ext cx="8763000" cy="5791200"/>
          </a:xfrm>
        </p:spPr>
        <p:txBody>
          <a:bodyPr>
            <a:normAutofit/>
          </a:bodyPr>
          <a:lstStyle/>
          <a:p>
            <a:pPr algn="just">
              <a:buFont typeface="Wingdings" pitchFamily="2" charset="2"/>
              <a:buChar char="§"/>
            </a:pPr>
            <a:r>
              <a:rPr lang="en-US" sz="2400" b="1" dirty="0" smtClean="0">
                <a:solidFill>
                  <a:srgbClr val="002060"/>
                </a:solidFill>
              </a:rPr>
              <a:t>Rise of steps </a:t>
            </a:r>
            <a:r>
              <a:rPr lang="en-US" sz="2400" dirty="0" smtClean="0">
                <a:solidFill>
                  <a:srgbClr val="002060"/>
                </a:solidFill>
              </a:rPr>
              <a:t>is the vertical distance between the upper surface of the successive treads.</a:t>
            </a:r>
          </a:p>
          <a:p>
            <a:pPr algn="just">
              <a:buFont typeface="Wingdings" pitchFamily="2" charset="2"/>
              <a:buChar char="§"/>
            </a:pPr>
            <a:r>
              <a:rPr lang="en-US" sz="2400" b="1" dirty="0" smtClean="0">
                <a:solidFill>
                  <a:srgbClr val="002060"/>
                </a:solidFill>
              </a:rPr>
              <a:t>Soffit</a:t>
            </a:r>
            <a:r>
              <a:rPr lang="en-US" sz="2400" dirty="0" smtClean="0">
                <a:solidFill>
                  <a:srgbClr val="002060"/>
                </a:solidFill>
              </a:rPr>
              <a:t> is the under surface of a stair.</a:t>
            </a:r>
          </a:p>
          <a:p>
            <a:pPr algn="just">
              <a:buFont typeface="Wingdings" pitchFamily="2" charset="2"/>
              <a:buChar char="§"/>
            </a:pPr>
            <a:r>
              <a:rPr lang="en-US" sz="2400" b="1" dirty="0" smtClean="0">
                <a:solidFill>
                  <a:srgbClr val="002060"/>
                </a:solidFill>
              </a:rPr>
              <a:t>Pitch or slope </a:t>
            </a:r>
            <a:r>
              <a:rPr lang="en-US" sz="2400" dirty="0" smtClean="0">
                <a:solidFill>
                  <a:srgbClr val="002060"/>
                </a:solidFill>
              </a:rPr>
              <a:t>is the angle which the line of nosing of the stair makes with the horizontal.</a:t>
            </a:r>
          </a:p>
          <a:p>
            <a:pPr algn="just">
              <a:buFont typeface="Wingdings" pitchFamily="2" charset="2"/>
              <a:buChar char="§"/>
            </a:pPr>
            <a:r>
              <a:rPr lang="en-US" sz="2400" b="1" dirty="0" smtClean="0">
                <a:solidFill>
                  <a:srgbClr val="002060"/>
                </a:solidFill>
              </a:rPr>
              <a:t>Stringers</a:t>
            </a:r>
            <a:r>
              <a:rPr lang="en-US" sz="2400" dirty="0" smtClean="0">
                <a:solidFill>
                  <a:srgbClr val="002060"/>
                </a:solidFill>
              </a:rPr>
              <a:t> are the sloping wooden members providing support for the steps. </a:t>
            </a:r>
          </a:p>
          <a:p>
            <a:pPr algn="just">
              <a:buFont typeface="Wingdings" pitchFamily="2" charset="2"/>
              <a:buChar char="§"/>
            </a:pPr>
            <a:r>
              <a:rPr lang="en-US" sz="2400" b="1" dirty="0" smtClean="0">
                <a:solidFill>
                  <a:srgbClr val="002060"/>
                </a:solidFill>
              </a:rPr>
              <a:t>Hand rails </a:t>
            </a:r>
            <a:r>
              <a:rPr lang="en-US" sz="2400" dirty="0" smtClean="0">
                <a:solidFill>
                  <a:srgbClr val="002060"/>
                </a:solidFill>
              </a:rPr>
              <a:t>is provided to render assistance in negotiating a stairway. It is supported on balustrades and usually run parallel to the slope of the stair.</a:t>
            </a:r>
          </a:p>
          <a:p>
            <a:pPr algn="just">
              <a:buFont typeface="Wingdings" pitchFamily="2" charset="2"/>
              <a:buChar char="§"/>
            </a:pPr>
            <a:r>
              <a:rPr lang="en-US" sz="2400" b="1" dirty="0" smtClean="0">
                <a:solidFill>
                  <a:srgbClr val="002060"/>
                </a:solidFill>
              </a:rPr>
              <a:t>Balustrade </a:t>
            </a:r>
            <a:r>
              <a:rPr lang="en-US" sz="2400" dirty="0" smtClean="0">
                <a:solidFill>
                  <a:srgbClr val="002060"/>
                </a:solidFill>
              </a:rPr>
              <a:t>usually consists of a row of balusters surmounted by a rail and is provided to perform the function of a fence or guard for the users of the stair-way.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Technical Terms </a:t>
            </a:r>
            <a:r>
              <a:rPr lang="en-US" b="1" i="1" dirty="0" smtClean="0">
                <a:solidFill>
                  <a:srgbClr val="00B050"/>
                </a:solidFill>
                <a:effectLst>
                  <a:outerShdw blurRad="38100" dist="38100" dir="2700000" algn="tl">
                    <a:srgbClr val="000000">
                      <a:alpha val="43137"/>
                    </a:srgbClr>
                  </a:outerShdw>
                </a:effectLst>
              </a:rPr>
              <a:t>cont…</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
        <p:nvSpPr>
          <p:cNvPr id="6" name="Content Placeholder 5"/>
          <p:cNvSpPr>
            <a:spLocks noGrp="1"/>
          </p:cNvSpPr>
          <p:nvPr>
            <p:ph idx="1"/>
          </p:nvPr>
        </p:nvSpPr>
        <p:spPr>
          <a:xfrm>
            <a:off x="152400" y="762000"/>
            <a:ext cx="8763000" cy="5791200"/>
          </a:xfrm>
        </p:spPr>
        <p:txBody>
          <a:bodyPr>
            <a:normAutofit/>
          </a:bodyPr>
          <a:lstStyle/>
          <a:p>
            <a:pPr algn="just">
              <a:buFont typeface="Wingdings" pitchFamily="2" charset="2"/>
              <a:buChar char="§"/>
            </a:pPr>
            <a:r>
              <a:rPr lang="en-US" sz="2400" b="1" dirty="0" smtClean="0">
                <a:solidFill>
                  <a:srgbClr val="002060"/>
                </a:solidFill>
              </a:rPr>
              <a:t>Newel</a:t>
            </a:r>
            <a:r>
              <a:rPr lang="en-US" sz="2400" dirty="0" smtClean="0">
                <a:solidFill>
                  <a:srgbClr val="002060"/>
                </a:solidFill>
              </a:rPr>
              <a:t> is a wooden or metallic post supporting the hand rail and is usually provided at the hand, foot or at points where the balustrade changes its direction.</a:t>
            </a:r>
          </a:p>
          <a:p>
            <a:pPr algn="just">
              <a:buFont typeface="Wingdings" pitchFamily="2" charset="2"/>
              <a:buChar char="§"/>
            </a:pPr>
            <a:endParaRPr lang="en-US" sz="2400" dirty="0" smtClean="0">
              <a:solidFill>
                <a:srgbClr val="002060"/>
              </a:solidFill>
            </a:endParaRPr>
          </a:p>
          <a:p>
            <a:pPr algn="just">
              <a:buFont typeface="Wingdings" pitchFamily="2" charset="2"/>
              <a:buChar char="§"/>
            </a:pPr>
            <a:r>
              <a:rPr lang="en-US" sz="2400" b="1" dirty="0" smtClean="0">
                <a:solidFill>
                  <a:srgbClr val="002060"/>
                </a:solidFill>
              </a:rPr>
              <a:t>Head room or Head way </a:t>
            </a:r>
            <a:r>
              <a:rPr lang="en-US" sz="2400" dirty="0" smtClean="0">
                <a:solidFill>
                  <a:srgbClr val="002060"/>
                </a:solidFill>
              </a:rPr>
              <a:t>is the clear vertical distance between the tread of a step and the soffit of the flight immediately over it.</a:t>
            </a:r>
          </a:p>
          <a:p>
            <a:pPr algn="just">
              <a:buFont typeface="Wingdings" pitchFamily="2" charset="2"/>
              <a:buChar char="§"/>
            </a:pPr>
            <a:endParaRPr lang="en-US" sz="2400" dirty="0" smtClean="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lstStyle/>
          <a:p>
            <a:r>
              <a:rPr lang="en-US" b="1" dirty="0" smtClean="0">
                <a:solidFill>
                  <a:srgbClr val="00B050"/>
                </a:solidFill>
                <a:effectLst>
                  <a:outerShdw blurRad="38100" dist="38100" dir="2700000" algn="tl">
                    <a:srgbClr val="000000">
                      <a:alpha val="43137"/>
                    </a:srgbClr>
                  </a:outerShdw>
                </a:effectLst>
              </a:rPr>
              <a:t>Requirements of A Good Stair</a:t>
            </a:r>
            <a:endParaRPr lang="en-US" b="1" i="1" dirty="0">
              <a:solidFill>
                <a:srgbClr val="00B05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
        <p:nvSpPr>
          <p:cNvPr id="6" name="Content Placeholder 5"/>
          <p:cNvSpPr>
            <a:spLocks noGrp="1"/>
          </p:cNvSpPr>
          <p:nvPr>
            <p:ph idx="1"/>
          </p:nvPr>
        </p:nvSpPr>
        <p:spPr>
          <a:xfrm>
            <a:off x="152400" y="762000"/>
            <a:ext cx="8839200" cy="5791200"/>
          </a:xfrm>
        </p:spPr>
        <p:txBody>
          <a:bodyPr>
            <a:normAutofit/>
          </a:bodyPr>
          <a:lstStyle/>
          <a:p>
            <a:pPr algn="just">
              <a:buFont typeface="Wingdings" pitchFamily="2" charset="2"/>
              <a:buChar char="§"/>
            </a:pPr>
            <a:r>
              <a:rPr lang="en-US" sz="2400" dirty="0" smtClean="0">
                <a:solidFill>
                  <a:srgbClr val="002060"/>
                </a:solidFill>
              </a:rPr>
              <a:t>It should be so located that </a:t>
            </a:r>
            <a:r>
              <a:rPr lang="en-US" sz="2400" b="1" dirty="0" smtClean="0">
                <a:solidFill>
                  <a:srgbClr val="002060"/>
                </a:solidFill>
              </a:rPr>
              <a:t>sufficient light and ventilation </a:t>
            </a:r>
            <a:r>
              <a:rPr lang="en-US" sz="2400" dirty="0" smtClean="0">
                <a:solidFill>
                  <a:srgbClr val="002060"/>
                </a:solidFill>
              </a:rPr>
              <a:t>is ensured in the stairway. If possible it should be located centrally so as to be easily accessible from the different corners of the building.</a:t>
            </a:r>
          </a:p>
          <a:p>
            <a:pPr algn="just">
              <a:buFont typeface="Wingdings" pitchFamily="2" charset="2"/>
              <a:buChar char="§"/>
            </a:pPr>
            <a:endParaRPr lang="en-US" sz="2400" dirty="0" smtClean="0">
              <a:solidFill>
                <a:srgbClr val="002060"/>
              </a:solidFill>
            </a:endParaRPr>
          </a:p>
          <a:p>
            <a:pPr algn="just">
              <a:buFont typeface="Wingdings" pitchFamily="2" charset="2"/>
              <a:buChar char="§"/>
            </a:pPr>
            <a:r>
              <a:rPr lang="en-US" sz="2400" b="1" dirty="0" smtClean="0">
                <a:solidFill>
                  <a:srgbClr val="002060"/>
                </a:solidFill>
              </a:rPr>
              <a:t>Width of a stair varies </a:t>
            </a:r>
            <a:r>
              <a:rPr lang="en-US" sz="2400" dirty="0" smtClean="0">
                <a:solidFill>
                  <a:srgbClr val="002060"/>
                </a:solidFill>
              </a:rPr>
              <a:t>with the situation and the purpose for which it is provided. In public building, where there is a regular traffic of people using the stair-way, its width should be sufficient while in a residential building it may be just the minimum. The usually adopted average value of the stair width for public and residential building is </a:t>
            </a:r>
            <a:r>
              <a:rPr lang="en-US" sz="2400" b="1" dirty="0" smtClean="0">
                <a:solidFill>
                  <a:srgbClr val="002060"/>
                </a:solidFill>
              </a:rPr>
              <a:t>1.8 m and 90 cm </a:t>
            </a:r>
            <a:r>
              <a:rPr lang="en-US" sz="2400" dirty="0" smtClean="0">
                <a:solidFill>
                  <a:srgbClr val="002060"/>
                </a:solidFill>
              </a:rPr>
              <a:t>respectively.</a:t>
            </a:r>
          </a:p>
          <a:p>
            <a:pPr algn="just">
              <a:buFont typeface="Wingdings" pitchFamily="2" charset="2"/>
              <a:buChar char="§"/>
            </a:pPr>
            <a:endParaRPr lang="en-US" sz="2400" dirty="0" smtClean="0">
              <a:solidFill>
                <a:srgbClr val="002060"/>
              </a:solidFill>
            </a:endParaRPr>
          </a:p>
          <a:p>
            <a:pPr algn="just">
              <a:buFont typeface="Wingdings" pitchFamily="2" charset="2"/>
              <a:buChar char="§"/>
            </a:pPr>
            <a:r>
              <a:rPr lang="en-US" sz="2400" dirty="0" smtClean="0">
                <a:solidFill>
                  <a:srgbClr val="002060"/>
                </a:solidFill>
              </a:rPr>
              <a:t>For the comfortable ascent of stair-way the number of steps in a flight should be restricted to a </a:t>
            </a:r>
            <a:r>
              <a:rPr lang="en-US" sz="2400" b="1" dirty="0" smtClean="0">
                <a:solidFill>
                  <a:srgbClr val="002060"/>
                </a:solidFill>
              </a:rPr>
              <a:t>maximum of 12 and a minimum of 3.</a:t>
            </a:r>
          </a:p>
          <a:p>
            <a:pPr marL="0" indent="0" algn="just">
              <a:buNone/>
            </a:pPr>
            <a:endParaRPr lang="en-US" sz="2400" dirty="0" smtClean="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1809</Words>
  <Application>Microsoft Office PowerPoint</Application>
  <PresentationFormat>On-screen Show (4:3)</PresentationFormat>
  <Paragraphs>134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STAIR</vt:lpstr>
      <vt:lpstr>Definition </vt:lpstr>
      <vt:lpstr>Location of Stairs</vt:lpstr>
      <vt:lpstr>Technical Terms</vt:lpstr>
      <vt:lpstr>Technical Terms cont…</vt:lpstr>
      <vt:lpstr>Technical Terms cont…</vt:lpstr>
      <vt:lpstr>Technical Terms cont…</vt:lpstr>
      <vt:lpstr>Technical Terms cont…</vt:lpstr>
      <vt:lpstr>Requirements of A Good Stair</vt:lpstr>
      <vt:lpstr>Requirements of A Good Stair</vt:lpstr>
      <vt:lpstr>Requirements of A Good Stair</vt:lpstr>
      <vt:lpstr>Fixing ‘Going’ and ‘Rise’ of A Step</vt:lpstr>
      <vt:lpstr>Classification </vt:lpstr>
      <vt:lpstr>Straight Stairs</vt:lpstr>
      <vt:lpstr>Dog-legged Stairs</vt:lpstr>
      <vt:lpstr>Open-newel Stairs</vt:lpstr>
      <vt:lpstr>Geometrical Stairs</vt:lpstr>
      <vt:lpstr>Circular Stairs</vt:lpstr>
      <vt:lpstr>Bifurcated Stairs</vt:lpstr>
      <vt:lpstr>Stairs of Different Materials</vt:lpstr>
      <vt:lpstr>Wooden stairs</vt:lpstr>
      <vt:lpstr>Stone stairs</vt:lpstr>
      <vt:lpstr>Metal stairs</vt:lpstr>
      <vt:lpstr>Reinforced Concrete Stairs</vt:lpstr>
      <vt:lpstr>Escalators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Code: BECM 2104 Course Title: Construction Technique and Equipments Sessional-I</dc:title>
  <dc:creator>User</dc:creator>
  <cp:lastModifiedBy>Windows User</cp:lastModifiedBy>
  <cp:revision>227</cp:revision>
  <dcterms:created xsi:type="dcterms:W3CDTF">2006-08-16T00:00:00Z</dcterms:created>
  <dcterms:modified xsi:type="dcterms:W3CDTF">2020-02-10T07:09:37Z</dcterms:modified>
</cp:coreProperties>
</file>