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57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D7080-4B41-4AB9-9B4E-E4AEE0CBFC20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2341E-BCBB-4970-8A96-51EC6D5FE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938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D7080-4B41-4AB9-9B4E-E4AEE0CBFC20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2341E-BCBB-4970-8A96-51EC6D5FE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074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D7080-4B41-4AB9-9B4E-E4AEE0CBFC20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2341E-BCBB-4970-8A96-51EC6D5FE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64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D7080-4B41-4AB9-9B4E-E4AEE0CBFC20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2341E-BCBB-4970-8A96-51EC6D5FE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531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D7080-4B41-4AB9-9B4E-E4AEE0CBFC20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2341E-BCBB-4970-8A96-51EC6D5FE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6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D7080-4B41-4AB9-9B4E-E4AEE0CBFC20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2341E-BCBB-4970-8A96-51EC6D5FE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7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D7080-4B41-4AB9-9B4E-E4AEE0CBFC20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2341E-BCBB-4970-8A96-51EC6D5FE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06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D7080-4B41-4AB9-9B4E-E4AEE0CBFC20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2341E-BCBB-4970-8A96-51EC6D5FE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31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D7080-4B41-4AB9-9B4E-E4AEE0CBFC20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2341E-BCBB-4970-8A96-51EC6D5FE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364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D7080-4B41-4AB9-9B4E-E4AEE0CBFC20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2341E-BCBB-4970-8A96-51EC6D5FE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814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D7080-4B41-4AB9-9B4E-E4AEE0CBFC20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2341E-BCBB-4970-8A96-51EC6D5FE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142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CD7080-4B41-4AB9-9B4E-E4AEE0CBFC20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2341E-BCBB-4970-8A96-51EC6D5FE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210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661313"/>
            <a:ext cx="9144000" cy="84865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Chapter =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997258"/>
          </a:xfrm>
          <a:ln>
            <a:solidFill>
              <a:srgbClr val="FFC000"/>
            </a:solidFill>
          </a:ln>
        </p:spPr>
        <p:txBody>
          <a:bodyPr>
            <a:normAutofit/>
          </a:bodyPr>
          <a:lstStyle/>
          <a:p>
            <a:r>
              <a:rPr lang="en-US" sz="5400" dirty="0" smtClean="0"/>
              <a:t>Overview of C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3230682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6078" y="337625"/>
            <a:ext cx="11639843" cy="84662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Basic Knowledge related to Computer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6077" y="1347323"/>
            <a:ext cx="11639843" cy="5180085"/>
          </a:xfrm>
          <a:ln>
            <a:solidFill>
              <a:schemeClr val="accent2"/>
            </a:solidFill>
          </a:ln>
        </p:spPr>
        <p:txBody>
          <a:bodyPr>
            <a:normAutofit/>
          </a:bodyPr>
          <a:lstStyle/>
          <a:p>
            <a:r>
              <a:rPr lang="en-US" dirty="0" smtClean="0"/>
              <a:t>CPU</a:t>
            </a:r>
          </a:p>
          <a:p>
            <a:r>
              <a:rPr lang="en-US" dirty="0" smtClean="0"/>
              <a:t>RAM</a:t>
            </a:r>
          </a:p>
          <a:p>
            <a:r>
              <a:rPr lang="en-US" dirty="0" smtClean="0"/>
              <a:t>ROM</a:t>
            </a:r>
          </a:p>
          <a:p>
            <a:r>
              <a:rPr lang="en-US" dirty="0" smtClean="0"/>
              <a:t>Compiler</a:t>
            </a:r>
          </a:p>
          <a:p>
            <a:r>
              <a:rPr lang="en-US" dirty="0" smtClean="0"/>
              <a:t>Interpreter</a:t>
            </a:r>
          </a:p>
          <a:p>
            <a:r>
              <a:rPr lang="en-US" dirty="0" smtClean="0"/>
              <a:t>Bit</a:t>
            </a:r>
          </a:p>
          <a:p>
            <a:r>
              <a:rPr lang="en-US" dirty="0" smtClean="0"/>
              <a:t>Byte</a:t>
            </a:r>
          </a:p>
          <a:p>
            <a:r>
              <a:rPr lang="en-US" dirty="0" smtClean="0"/>
              <a:t>Low Level Language</a:t>
            </a:r>
          </a:p>
          <a:p>
            <a:r>
              <a:rPr lang="en-US" dirty="0" smtClean="0"/>
              <a:t>High Level Language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899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697" y="354841"/>
            <a:ext cx="11704093" cy="68075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History of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7696" y="1375249"/>
            <a:ext cx="11704093" cy="4984608"/>
          </a:xfrm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pPr algn="just"/>
            <a:r>
              <a:rPr lang="en-US" sz="2900" dirty="0" smtClean="0"/>
              <a:t>The root of all modern languages is </a:t>
            </a:r>
            <a:r>
              <a:rPr lang="en-US" sz="2900" dirty="0" smtClean="0">
                <a:solidFill>
                  <a:srgbClr val="FF0000"/>
                </a:solidFill>
              </a:rPr>
              <a:t>ALGOL</a:t>
            </a:r>
            <a:r>
              <a:rPr lang="en-US" sz="2900" dirty="0" smtClean="0"/>
              <a:t>, introduced in the early </a:t>
            </a:r>
            <a:r>
              <a:rPr lang="en-US" sz="2900" dirty="0" smtClean="0">
                <a:solidFill>
                  <a:srgbClr val="FF0000"/>
                </a:solidFill>
              </a:rPr>
              <a:t>1960s</a:t>
            </a:r>
            <a:r>
              <a:rPr lang="en-US" sz="2900" dirty="0" smtClean="0"/>
              <a:t>.</a:t>
            </a:r>
          </a:p>
          <a:p>
            <a:pPr algn="just"/>
            <a:r>
              <a:rPr lang="en-US" sz="2900" dirty="0" smtClean="0"/>
              <a:t>In </a:t>
            </a:r>
            <a:r>
              <a:rPr lang="en-US" sz="2900" dirty="0" smtClean="0">
                <a:solidFill>
                  <a:srgbClr val="FF0000"/>
                </a:solidFill>
              </a:rPr>
              <a:t>1967</a:t>
            </a:r>
            <a:r>
              <a:rPr lang="en-US" sz="2900" dirty="0" smtClean="0"/>
              <a:t>, </a:t>
            </a:r>
            <a:r>
              <a:rPr lang="en-US" sz="2900" dirty="0" smtClean="0">
                <a:solidFill>
                  <a:srgbClr val="FF0000"/>
                </a:solidFill>
              </a:rPr>
              <a:t>Martin Richards</a:t>
            </a:r>
            <a:r>
              <a:rPr lang="en-US" sz="2900" dirty="0" smtClean="0"/>
              <a:t> developed a language called </a:t>
            </a:r>
            <a:r>
              <a:rPr lang="en-US" sz="2900" dirty="0" smtClean="0">
                <a:solidFill>
                  <a:srgbClr val="FF0000"/>
                </a:solidFill>
              </a:rPr>
              <a:t>BCPL</a:t>
            </a:r>
            <a:r>
              <a:rPr lang="en-US" sz="2900" dirty="0" smtClean="0"/>
              <a:t> (Basic Combined Programming Language) primarily for writing system software. </a:t>
            </a:r>
          </a:p>
          <a:p>
            <a:pPr algn="just"/>
            <a:r>
              <a:rPr lang="en-US" sz="2900" dirty="0" smtClean="0"/>
              <a:t>In </a:t>
            </a:r>
            <a:r>
              <a:rPr lang="en-US" sz="2900" dirty="0" smtClean="0">
                <a:solidFill>
                  <a:srgbClr val="FF0000"/>
                </a:solidFill>
              </a:rPr>
              <a:t>1970</a:t>
            </a:r>
            <a:r>
              <a:rPr lang="en-US" sz="2900" dirty="0" smtClean="0"/>
              <a:t>, </a:t>
            </a:r>
            <a:r>
              <a:rPr lang="en-US" sz="2900" dirty="0" smtClean="0">
                <a:solidFill>
                  <a:srgbClr val="FF0000"/>
                </a:solidFill>
              </a:rPr>
              <a:t>Ken Thompson</a:t>
            </a:r>
            <a:r>
              <a:rPr lang="en-US" sz="2900" dirty="0" smtClean="0"/>
              <a:t> created a language using many features of BCPL and called it simply B.</a:t>
            </a:r>
          </a:p>
          <a:p>
            <a:pPr algn="just"/>
            <a:r>
              <a:rPr lang="en-US" sz="2900" dirty="0" smtClean="0"/>
              <a:t>B was used to create early versions of </a:t>
            </a:r>
            <a:r>
              <a:rPr lang="en-US" sz="2900" b="1" dirty="0" smtClean="0"/>
              <a:t>UNIX operating system </a:t>
            </a:r>
            <a:r>
              <a:rPr lang="en-US" sz="2900" dirty="0" smtClean="0"/>
              <a:t>at Bell Laboratories.</a:t>
            </a:r>
          </a:p>
          <a:p>
            <a:pPr algn="just"/>
            <a:r>
              <a:rPr lang="en-US" sz="2900" dirty="0" smtClean="0"/>
              <a:t>Later, B language was modified by </a:t>
            </a:r>
            <a:r>
              <a:rPr lang="en-US" sz="2900" dirty="0" smtClean="0">
                <a:solidFill>
                  <a:srgbClr val="FF0000"/>
                </a:solidFill>
              </a:rPr>
              <a:t>Dennis Ritche</a:t>
            </a:r>
            <a:r>
              <a:rPr lang="en-US" sz="2900" dirty="0" smtClean="0"/>
              <a:t> and implemented in Bell Laboratories in 1972.</a:t>
            </a:r>
          </a:p>
          <a:p>
            <a:pPr algn="just"/>
            <a:r>
              <a:rPr lang="en-US" sz="2900" dirty="0" smtClean="0">
                <a:solidFill>
                  <a:srgbClr val="FF0000"/>
                </a:solidFill>
              </a:rPr>
              <a:t>Due to the development of B, it is known as C</a:t>
            </a:r>
            <a:r>
              <a:rPr lang="en-US" sz="2900" dirty="0" smtClean="0"/>
              <a:t>.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536131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897" y="294786"/>
            <a:ext cx="11569505" cy="92910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/>
              <a:t>Dennis </a:t>
            </a:r>
            <a:r>
              <a:rPr lang="en-US" dirty="0" smtClean="0"/>
              <a:t>Ritchie : C programming language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5350" y="1702399"/>
            <a:ext cx="9118598" cy="4290438"/>
          </a:xfrm>
        </p:spPr>
      </p:pic>
    </p:spTree>
    <p:extLst>
      <p:ext uri="{BB962C8B-B14F-4D97-AF65-F5344CB8AC3E}">
        <p14:creationId xmlns:p14="http://schemas.microsoft.com/office/powerpoint/2010/main" val="3582146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8788" y="1"/>
            <a:ext cx="534572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525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697" y="354841"/>
            <a:ext cx="11704093" cy="68075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Importance of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7696" y="1276776"/>
            <a:ext cx="11704093" cy="4561316"/>
          </a:xfrm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pPr algn="just"/>
            <a:r>
              <a:rPr lang="en-US" sz="2900" dirty="0" smtClean="0"/>
              <a:t>It is a robust language whose rich in </a:t>
            </a:r>
            <a:r>
              <a:rPr lang="en-US" sz="2900" dirty="0" smtClean="0">
                <a:solidFill>
                  <a:srgbClr val="FF0000"/>
                </a:solidFill>
              </a:rPr>
              <a:t>built in functions and operators</a:t>
            </a:r>
            <a:r>
              <a:rPr lang="en-US" sz="2900" dirty="0" smtClean="0"/>
              <a:t> can be used to write any complex program.</a:t>
            </a:r>
          </a:p>
          <a:p>
            <a:pPr algn="just"/>
            <a:r>
              <a:rPr lang="en-US" sz="2900" dirty="0" smtClean="0"/>
              <a:t>C compiler combines the capabilities of an </a:t>
            </a:r>
            <a:r>
              <a:rPr lang="en-US" sz="2900" dirty="0" smtClean="0">
                <a:solidFill>
                  <a:srgbClr val="FF0000"/>
                </a:solidFill>
              </a:rPr>
              <a:t>assembly language</a:t>
            </a:r>
            <a:r>
              <a:rPr lang="en-US" sz="2900" dirty="0" smtClean="0"/>
              <a:t> with the features of a </a:t>
            </a:r>
            <a:r>
              <a:rPr lang="en-US" sz="2900" dirty="0" smtClean="0">
                <a:solidFill>
                  <a:srgbClr val="FF0000"/>
                </a:solidFill>
              </a:rPr>
              <a:t>high level language</a:t>
            </a:r>
            <a:r>
              <a:rPr lang="en-US" sz="2900" dirty="0" smtClean="0"/>
              <a:t>.</a:t>
            </a:r>
          </a:p>
          <a:p>
            <a:pPr algn="just"/>
            <a:r>
              <a:rPr lang="en-US" sz="2900" dirty="0" smtClean="0"/>
              <a:t>C is well suited for writing system software and business packages.</a:t>
            </a:r>
          </a:p>
          <a:p>
            <a:pPr algn="just"/>
            <a:r>
              <a:rPr lang="en-US" sz="2900" dirty="0" smtClean="0"/>
              <a:t>Programs written in C are </a:t>
            </a:r>
            <a:r>
              <a:rPr lang="en-US" sz="2900" dirty="0" smtClean="0">
                <a:solidFill>
                  <a:srgbClr val="FF0000"/>
                </a:solidFill>
              </a:rPr>
              <a:t>efficient and fast</a:t>
            </a:r>
            <a:r>
              <a:rPr lang="en-US" sz="2900" dirty="0" smtClean="0"/>
              <a:t>.</a:t>
            </a:r>
          </a:p>
          <a:p>
            <a:pPr algn="just"/>
            <a:r>
              <a:rPr lang="en-US" sz="2900" dirty="0" smtClean="0"/>
              <a:t>C is </a:t>
            </a:r>
            <a:r>
              <a:rPr lang="en-US" sz="2900" dirty="0" smtClean="0">
                <a:solidFill>
                  <a:srgbClr val="FF0000"/>
                </a:solidFill>
              </a:rPr>
              <a:t>highly portable</a:t>
            </a:r>
            <a:r>
              <a:rPr lang="en-US" sz="2900" dirty="0" smtClean="0"/>
              <a:t>. This means that C programs written for one computer can be run on another with little or no modification.</a:t>
            </a:r>
          </a:p>
          <a:p>
            <a:pPr algn="just"/>
            <a:r>
              <a:rPr lang="en-US" sz="2900" dirty="0" smtClean="0"/>
              <a:t>C language is well suited for structural programming.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3100421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697" y="354841"/>
            <a:ext cx="11704093" cy="68075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Simple Program 1: Printing a Message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7696" y="1276776"/>
            <a:ext cx="11704093" cy="4561316"/>
          </a:xfrm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pPr algn="just"/>
            <a:endParaRPr lang="en-US" sz="2900" dirty="0" smtClean="0"/>
          </a:p>
          <a:p>
            <a:pPr marL="0" indent="0" algn="just">
              <a:buNone/>
            </a:pPr>
            <a:r>
              <a:rPr lang="en-US" sz="4400" dirty="0" smtClean="0"/>
              <a:t>main ()</a:t>
            </a:r>
          </a:p>
          <a:p>
            <a:pPr marL="0" indent="0" algn="just">
              <a:buNone/>
            </a:pPr>
            <a:r>
              <a:rPr lang="en-US" sz="4400" dirty="0" smtClean="0"/>
              <a:t>{</a:t>
            </a:r>
          </a:p>
          <a:p>
            <a:pPr marL="0" indent="0" algn="just">
              <a:buNone/>
            </a:pPr>
            <a:r>
              <a:rPr lang="en-US" sz="4400" dirty="0" smtClean="0"/>
              <a:t>printf(“my first program in CE 2201”);</a:t>
            </a:r>
          </a:p>
          <a:p>
            <a:pPr marL="0" indent="0" algn="just">
              <a:buNone/>
            </a:pPr>
            <a:r>
              <a:rPr lang="en-US" sz="4400" dirty="0" smtClean="0"/>
              <a:t>}</a:t>
            </a:r>
          </a:p>
          <a:p>
            <a:pPr marL="0" indent="0" algn="just">
              <a:buNone/>
            </a:pPr>
            <a:endParaRPr lang="en-US" sz="2900" dirty="0" smtClean="0"/>
          </a:p>
          <a:p>
            <a:pPr marL="0" indent="0" algn="just">
              <a:buNone/>
            </a:pP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26482196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011" y="267286"/>
            <a:ext cx="11667978" cy="76222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Explanation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011" y="1262917"/>
            <a:ext cx="11667978" cy="5194153"/>
          </a:xfrm>
          <a:ln>
            <a:solidFill>
              <a:schemeClr val="accent2"/>
            </a:solidFill>
          </a:ln>
        </p:spPr>
        <p:txBody>
          <a:bodyPr>
            <a:normAutofit/>
          </a:bodyPr>
          <a:lstStyle/>
          <a:p>
            <a:pPr algn="just"/>
            <a:r>
              <a:rPr lang="en-US" sz="3200" dirty="0" smtClean="0"/>
              <a:t>The first line informs the system that the name of the program is </a:t>
            </a:r>
            <a:r>
              <a:rPr lang="en-US" sz="3200" dirty="0" smtClean="0">
                <a:solidFill>
                  <a:srgbClr val="FF0000"/>
                </a:solidFill>
              </a:rPr>
              <a:t>main</a:t>
            </a:r>
            <a:r>
              <a:rPr lang="en-US" sz="3200" dirty="0" smtClean="0"/>
              <a:t> and the </a:t>
            </a:r>
            <a:r>
              <a:rPr lang="en-US" sz="3200" dirty="0" smtClean="0">
                <a:solidFill>
                  <a:srgbClr val="FF0000"/>
                </a:solidFill>
              </a:rPr>
              <a:t>execution begins at this line</a:t>
            </a:r>
            <a:r>
              <a:rPr lang="en-US" sz="3200" dirty="0" smtClean="0"/>
              <a:t>.</a:t>
            </a:r>
          </a:p>
          <a:p>
            <a:pPr algn="just"/>
            <a:r>
              <a:rPr lang="en-US" sz="3200" dirty="0" smtClean="0"/>
              <a:t>The main() is a </a:t>
            </a:r>
            <a:r>
              <a:rPr lang="en-US" sz="3200" dirty="0" smtClean="0">
                <a:solidFill>
                  <a:srgbClr val="FF0000"/>
                </a:solidFill>
              </a:rPr>
              <a:t>special function</a:t>
            </a:r>
            <a:r>
              <a:rPr lang="en-US" sz="3200" dirty="0" smtClean="0"/>
              <a:t> used by the C system to tell the computer where the </a:t>
            </a:r>
            <a:r>
              <a:rPr lang="en-US" sz="3200" dirty="0" smtClean="0">
                <a:solidFill>
                  <a:srgbClr val="FF0000"/>
                </a:solidFill>
              </a:rPr>
              <a:t>program starts</a:t>
            </a:r>
            <a:r>
              <a:rPr lang="en-US" sz="3200" dirty="0" smtClean="0"/>
              <a:t>.</a:t>
            </a:r>
          </a:p>
          <a:p>
            <a:pPr algn="just"/>
            <a:r>
              <a:rPr lang="en-US" sz="3200" dirty="0" smtClean="0"/>
              <a:t>Every program must have </a:t>
            </a:r>
            <a:r>
              <a:rPr lang="en-US" sz="3200" dirty="0" smtClean="0">
                <a:solidFill>
                  <a:srgbClr val="FF0000"/>
                </a:solidFill>
              </a:rPr>
              <a:t>exactly one main() function</a:t>
            </a:r>
            <a:r>
              <a:rPr lang="en-US" sz="3200" dirty="0" smtClean="0"/>
              <a:t>.</a:t>
            </a:r>
          </a:p>
          <a:p>
            <a:pPr algn="just"/>
            <a:r>
              <a:rPr lang="en-US" sz="3200" dirty="0" smtClean="0"/>
              <a:t>If we use more than one main() function, the </a:t>
            </a:r>
            <a:r>
              <a:rPr lang="en-US" sz="3200" dirty="0" smtClean="0">
                <a:solidFill>
                  <a:srgbClr val="FF0000"/>
                </a:solidFill>
              </a:rPr>
              <a:t>compiler can not understand</a:t>
            </a:r>
            <a:r>
              <a:rPr lang="en-US" sz="3200" dirty="0" smtClean="0"/>
              <a:t> which one marks the beginning of the program.</a:t>
            </a:r>
          </a:p>
          <a:p>
            <a:pPr algn="just"/>
            <a:r>
              <a:rPr lang="en-US" sz="3200" dirty="0" smtClean="0"/>
              <a:t>The empty pair of parentheses immediately following main indicates the </a:t>
            </a:r>
            <a:r>
              <a:rPr lang="en-US" sz="3200" dirty="0" smtClean="0">
                <a:solidFill>
                  <a:srgbClr val="FF0000"/>
                </a:solidFill>
              </a:rPr>
              <a:t>function main has no arguments or parameters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146637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011" y="267286"/>
            <a:ext cx="11667978" cy="76222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Explanation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011" y="1262917"/>
            <a:ext cx="11667978" cy="5194153"/>
          </a:xfrm>
          <a:ln>
            <a:solidFill>
              <a:schemeClr val="accent2"/>
            </a:solidFill>
          </a:ln>
        </p:spPr>
        <p:txBody>
          <a:bodyPr>
            <a:normAutofit/>
          </a:bodyPr>
          <a:lstStyle/>
          <a:p>
            <a:pPr algn="just"/>
            <a:r>
              <a:rPr lang="en-US" sz="3200" dirty="0" smtClean="0"/>
              <a:t>The opening brace “{“ in the second line marks the </a:t>
            </a:r>
            <a:r>
              <a:rPr lang="en-US" sz="3200" dirty="0" smtClean="0">
                <a:solidFill>
                  <a:srgbClr val="FF0000"/>
                </a:solidFill>
              </a:rPr>
              <a:t>beginning</a:t>
            </a:r>
            <a:r>
              <a:rPr lang="en-US" sz="3200" dirty="0" smtClean="0"/>
              <a:t> of the function main and the closing brace “}” in the last line indicates the </a:t>
            </a:r>
            <a:r>
              <a:rPr lang="en-US" sz="3200" dirty="0" smtClean="0">
                <a:solidFill>
                  <a:srgbClr val="FF0000"/>
                </a:solidFill>
              </a:rPr>
              <a:t>end of the function</a:t>
            </a:r>
            <a:r>
              <a:rPr lang="en-US" sz="3200" dirty="0" smtClean="0"/>
              <a:t>.</a:t>
            </a:r>
          </a:p>
          <a:p>
            <a:pPr algn="just"/>
            <a:r>
              <a:rPr lang="en-US" sz="3200" dirty="0" smtClean="0"/>
              <a:t>All the statement between these two braces form the </a:t>
            </a:r>
            <a:r>
              <a:rPr lang="en-US" sz="3200" dirty="0" smtClean="0">
                <a:solidFill>
                  <a:srgbClr val="FF0000"/>
                </a:solidFill>
              </a:rPr>
              <a:t>function body</a:t>
            </a:r>
            <a:r>
              <a:rPr lang="en-US" sz="3200" dirty="0" smtClean="0"/>
              <a:t>.</a:t>
            </a:r>
          </a:p>
          <a:p>
            <a:pPr algn="just"/>
            <a:r>
              <a:rPr lang="en-US" sz="3200" dirty="0" smtClean="0"/>
              <a:t>Function body contains a set of instructions to perform the given task.</a:t>
            </a:r>
          </a:p>
          <a:p>
            <a:pPr algn="just"/>
            <a:r>
              <a:rPr lang="en-US" sz="3200" dirty="0" smtClean="0">
                <a:solidFill>
                  <a:srgbClr val="FF0000"/>
                </a:solidFill>
              </a:rPr>
              <a:t>printf(“my first program in CE 2201”);</a:t>
            </a:r>
          </a:p>
          <a:p>
            <a:pPr algn="just"/>
            <a:r>
              <a:rPr lang="en-US" sz="3200" dirty="0" smtClean="0"/>
              <a:t>Printf function causes everything between the starting and the ending quotation marks to be printed out.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935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3032" y="1392702"/>
            <a:ext cx="7624689" cy="3657600"/>
          </a:xfrm>
        </p:spPr>
      </p:pic>
    </p:spTree>
    <p:extLst>
      <p:ext uri="{BB962C8B-B14F-4D97-AF65-F5344CB8AC3E}">
        <p14:creationId xmlns:p14="http://schemas.microsoft.com/office/powerpoint/2010/main" val="201758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431</Words>
  <Application>Microsoft Office PowerPoint</Application>
  <PresentationFormat>Widescreen</PresentationFormat>
  <Paragraphs>45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Chapter = 1</vt:lpstr>
      <vt:lpstr>History of C</vt:lpstr>
      <vt:lpstr>Dennis Ritchie : C programming language </vt:lpstr>
      <vt:lpstr>PowerPoint Presentation</vt:lpstr>
      <vt:lpstr>Importance of C</vt:lpstr>
      <vt:lpstr>Simple Program 1: Printing a Message</vt:lpstr>
      <vt:lpstr>Explanation</vt:lpstr>
      <vt:lpstr>Explanation</vt:lpstr>
      <vt:lpstr>PowerPoint Presentation</vt:lpstr>
      <vt:lpstr>Basic Knowledge related to Computer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= 1</dc:title>
  <dc:creator>Ahmed Hossain</dc:creator>
  <cp:lastModifiedBy>Ahmed Hossain</cp:lastModifiedBy>
  <cp:revision>9</cp:revision>
  <dcterms:created xsi:type="dcterms:W3CDTF">2018-10-08T23:59:06Z</dcterms:created>
  <dcterms:modified xsi:type="dcterms:W3CDTF">2018-10-09T01:19:56Z</dcterms:modified>
</cp:coreProperties>
</file>