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90285-31C1-4268-BDF1-B667F1826F3D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2A1D-9262-4F02-B808-414B98212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94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90285-31C1-4268-BDF1-B667F1826F3D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2A1D-9262-4F02-B808-414B98212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2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90285-31C1-4268-BDF1-B667F1826F3D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2A1D-9262-4F02-B808-414B98212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04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90285-31C1-4268-BDF1-B667F1826F3D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2A1D-9262-4F02-B808-414B98212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81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90285-31C1-4268-BDF1-B667F1826F3D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2A1D-9262-4F02-B808-414B98212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793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90285-31C1-4268-BDF1-B667F1826F3D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2A1D-9262-4F02-B808-414B98212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252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90285-31C1-4268-BDF1-B667F1826F3D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2A1D-9262-4F02-B808-414B98212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714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90285-31C1-4268-BDF1-B667F1826F3D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2A1D-9262-4F02-B808-414B98212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282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90285-31C1-4268-BDF1-B667F1826F3D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2A1D-9262-4F02-B808-414B98212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25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90285-31C1-4268-BDF1-B667F1826F3D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2A1D-9262-4F02-B808-414B98212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402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90285-31C1-4268-BDF1-B667F1826F3D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2A1D-9262-4F02-B808-414B98212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769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90285-31C1-4268-BDF1-B667F1826F3D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62A1D-9262-4F02-B808-414B98212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34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188" y="218364"/>
            <a:ext cx="11741624" cy="63028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/>
              <a:t>else if ladder (format)</a:t>
            </a:r>
            <a:endParaRPr lang="en-US" sz="40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044" y="982638"/>
            <a:ext cx="9303935" cy="5759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61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662" y="218364"/>
            <a:ext cx="8611737" cy="6305266"/>
          </a:xfrm>
          <a:prstGeom prst="rect">
            <a:avLst/>
          </a:prstGeom>
          <a:ln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249280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188" y="968019"/>
            <a:ext cx="11741624" cy="56053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The grading is done according to the following rules:</a:t>
            </a:r>
          </a:p>
          <a:p>
            <a:pPr algn="just"/>
            <a:endParaRPr lang="en-US" sz="3600" dirty="0" smtClean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5188" y="162802"/>
            <a:ext cx="11741624" cy="6302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/>
              <a:t>Switch statement</a:t>
            </a:r>
            <a:endParaRPr lang="en-US" sz="4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893211"/>
              </p:ext>
            </p:extLst>
          </p:nvPr>
        </p:nvGraphicFramePr>
        <p:xfrm>
          <a:off x="2195774" y="1702305"/>
          <a:ext cx="81280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Average Marks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Grade</a:t>
                      </a:r>
                      <a:endParaRPr lang="en-US" sz="4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80-100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Honors</a:t>
                      </a:r>
                      <a:endParaRPr lang="en-US" sz="4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60-79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First Division</a:t>
                      </a:r>
                      <a:endParaRPr lang="en-US" sz="4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50-59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Second Division</a:t>
                      </a:r>
                      <a:endParaRPr lang="en-US" sz="4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40-49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Third Division</a:t>
                      </a:r>
                      <a:endParaRPr lang="en-US" sz="4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0-39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Fail</a:t>
                      </a:r>
                      <a:endParaRPr lang="en-US" sz="4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593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188" y="968019"/>
            <a:ext cx="11741624" cy="56053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Using a conversion statement: index= marks/10;</a:t>
            </a:r>
          </a:p>
          <a:p>
            <a:pPr algn="just"/>
            <a:endParaRPr lang="en-US" sz="3600" dirty="0" smtClean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5188" y="162802"/>
            <a:ext cx="11741624" cy="6302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/>
              <a:t>Switch statement</a:t>
            </a:r>
            <a:endParaRPr lang="en-US" sz="40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190600"/>
              </p:ext>
            </p:extLst>
          </p:nvPr>
        </p:nvGraphicFramePr>
        <p:xfrm>
          <a:off x="2881193" y="1839960"/>
          <a:ext cx="6429613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3774"/>
                <a:gridCol w="372583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Marks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Index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90-99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80-89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70-79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60-69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50-59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40-49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/>
                </a:tc>
              </a:tr>
              <a:tr h="2730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30-39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/>
                </a:tc>
              </a:tr>
              <a:tr h="1803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20-29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10-19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494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188" y="968019"/>
            <a:ext cx="11741624" cy="558290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When </a:t>
            </a:r>
            <a:r>
              <a:rPr lang="en-US" sz="3600" dirty="0" smtClean="0">
                <a:solidFill>
                  <a:srgbClr val="FF0000"/>
                </a:solidFill>
              </a:rPr>
              <a:t>multipath decisions</a:t>
            </a:r>
            <a:r>
              <a:rPr lang="en-US" sz="3600" dirty="0" smtClean="0">
                <a:solidFill>
                  <a:schemeClr val="tx1"/>
                </a:solidFill>
              </a:rPr>
              <a:t> are involved, else if ladder is used.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The conditions are evaluated from the </a:t>
            </a:r>
            <a:r>
              <a:rPr lang="en-US" sz="3600" dirty="0" smtClean="0">
                <a:solidFill>
                  <a:srgbClr val="FF0000"/>
                </a:solidFill>
              </a:rPr>
              <a:t>top</a:t>
            </a:r>
            <a:r>
              <a:rPr lang="en-US" sz="3600" dirty="0" smtClean="0">
                <a:solidFill>
                  <a:schemeClr val="tx1"/>
                </a:solidFill>
              </a:rPr>
              <a:t> of the ladder to </a:t>
            </a:r>
            <a:r>
              <a:rPr lang="en-US" sz="3600" dirty="0" smtClean="0">
                <a:solidFill>
                  <a:srgbClr val="FF0000"/>
                </a:solidFill>
              </a:rPr>
              <a:t>downwards</a:t>
            </a:r>
            <a:r>
              <a:rPr lang="en-US" sz="36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As soon as </a:t>
            </a:r>
            <a:r>
              <a:rPr lang="en-US" sz="3600" dirty="0" smtClean="0">
                <a:solidFill>
                  <a:srgbClr val="FF0000"/>
                </a:solidFill>
              </a:rPr>
              <a:t>true condition</a:t>
            </a:r>
            <a:r>
              <a:rPr lang="en-US" sz="3600" dirty="0" smtClean="0">
                <a:solidFill>
                  <a:schemeClr val="tx1"/>
                </a:solidFill>
              </a:rPr>
              <a:t> is found, the statement associated with it executed and the control is transferred to the </a:t>
            </a:r>
            <a:r>
              <a:rPr lang="en-US" sz="3600" dirty="0" smtClean="0">
                <a:solidFill>
                  <a:srgbClr val="FF0000"/>
                </a:solidFill>
              </a:rPr>
              <a:t>statement-x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skipping rest of the ladder</a:t>
            </a:r>
            <a:r>
              <a:rPr lang="en-US" sz="36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When all n conditions become </a:t>
            </a:r>
            <a:r>
              <a:rPr lang="en-US" sz="3600" dirty="0" smtClean="0">
                <a:solidFill>
                  <a:srgbClr val="FF0000"/>
                </a:solidFill>
              </a:rPr>
              <a:t>false</a:t>
            </a:r>
            <a:r>
              <a:rPr lang="en-US" sz="3600" dirty="0" smtClean="0">
                <a:solidFill>
                  <a:schemeClr val="tx1"/>
                </a:solidFill>
              </a:rPr>
              <a:t>, then the final else containing the </a:t>
            </a:r>
            <a:r>
              <a:rPr lang="en-US" sz="3600" dirty="0" smtClean="0">
                <a:solidFill>
                  <a:srgbClr val="FF0000"/>
                </a:solidFill>
              </a:rPr>
              <a:t>default statement </a:t>
            </a:r>
            <a:r>
              <a:rPr lang="en-US" sz="3600" dirty="0" smtClean="0">
                <a:solidFill>
                  <a:schemeClr val="tx1"/>
                </a:solidFill>
              </a:rPr>
              <a:t>will be executed.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5188" y="162802"/>
            <a:ext cx="11741624" cy="6302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/>
              <a:t>else if ladder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83752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5187" y="259308"/>
            <a:ext cx="11741624" cy="12282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/>
              <a:t>Write a C program to find the grade according to obtained marks according to the following table using else if ladder</a:t>
            </a:r>
            <a:endParaRPr lang="en-US" sz="4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983019"/>
              </p:ext>
            </p:extLst>
          </p:nvPr>
        </p:nvGraphicFramePr>
        <p:xfrm>
          <a:off x="1483056" y="1876536"/>
          <a:ext cx="9225887" cy="469392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3855594"/>
                <a:gridCol w="2891696"/>
                <a:gridCol w="2478597"/>
              </a:tblGrid>
              <a:tr h="4094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 b="1" dirty="0">
                          <a:effectLst/>
                        </a:rPr>
                        <a:t>Numerical grade</a:t>
                      </a:r>
                      <a:endParaRPr lang="en-US" sz="4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71120" algn="l"/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 b="1" dirty="0">
                          <a:effectLst/>
                        </a:rPr>
                        <a:t>Letter grade</a:t>
                      </a:r>
                      <a:endParaRPr lang="en-US" sz="4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 b="1" dirty="0">
                          <a:effectLst/>
                        </a:rPr>
                        <a:t>Grade point</a:t>
                      </a:r>
                      <a:endParaRPr lang="en-US" sz="4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4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80% or above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 dirty="0">
                          <a:effectLst/>
                        </a:rPr>
                        <a:t>A</a:t>
                      </a:r>
                      <a:r>
                        <a:rPr lang="en-US" sz="2800" baseline="30000" dirty="0">
                          <a:effectLst/>
                        </a:rPr>
                        <a:t>+</a:t>
                      </a:r>
                      <a:r>
                        <a:rPr lang="en-US" sz="2800" dirty="0">
                          <a:effectLst/>
                        </a:rPr>
                        <a:t> (A Plus)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432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4.0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4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 dirty="0">
                          <a:effectLst/>
                        </a:rPr>
                        <a:t>75% to less than 80%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A   (A Regular)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432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3.75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4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 dirty="0">
                          <a:effectLst/>
                        </a:rPr>
                        <a:t>70% to less than 75%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A</a:t>
                      </a:r>
                      <a:r>
                        <a:rPr lang="en-US" sz="2800" baseline="30000">
                          <a:effectLst/>
                        </a:rPr>
                        <a:t>-</a:t>
                      </a:r>
                      <a:r>
                        <a:rPr lang="en-US" sz="2800">
                          <a:effectLst/>
                        </a:rPr>
                        <a:t>  (A Minus)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432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3.5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4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65% to less than 70%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B</a:t>
                      </a:r>
                      <a:r>
                        <a:rPr lang="en-US" sz="2800" baseline="30000">
                          <a:effectLst/>
                        </a:rPr>
                        <a:t>+</a:t>
                      </a:r>
                      <a:r>
                        <a:rPr lang="en-US" sz="2800">
                          <a:effectLst/>
                        </a:rPr>
                        <a:t> (B Plus)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432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3.25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4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60% to less than 65%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 dirty="0">
                          <a:effectLst/>
                        </a:rPr>
                        <a:t>B   (B Regular)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432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3.0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4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55% to less than 60%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 dirty="0">
                          <a:effectLst/>
                        </a:rPr>
                        <a:t>B</a:t>
                      </a:r>
                      <a:r>
                        <a:rPr lang="en-US" sz="2800" baseline="30000" dirty="0">
                          <a:effectLst/>
                        </a:rPr>
                        <a:t>-</a:t>
                      </a:r>
                      <a:r>
                        <a:rPr lang="en-US" sz="2800" dirty="0">
                          <a:effectLst/>
                        </a:rPr>
                        <a:t>  (B Minus)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432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2.75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4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50% to less than 55%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 dirty="0">
                          <a:effectLst/>
                        </a:rPr>
                        <a:t>C</a:t>
                      </a:r>
                      <a:r>
                        <a:rPr lang="en-US" sz="2800" baseline="30000" dirty="0">
                          <a:effectLst/>
                        </a:rPr>
                        <a:t>+</a:t>
                      </a:r>
                      <a:r>
                        <a:rPr lang="en-US" sz="2800" dirty="0">
                          <a:effectLst/>
                        </a:rPr>
                        <a:t> (C Plus)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432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2.5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4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45% to less than 50%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 dirty="0" smtClean="0">
                          <a:effectLst/>
                        </a:rPr>
                        <a:t>C(C </a:t>
                      </a:r>
                      <a:r>
                        <a:rPr lang="en-US" sz="2800" dirty="0">
                          <a:effectLst/>
                        </a:rPr>
                        <a:t>Regular)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432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2.25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4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40% to less than 45%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 dirty="0">
                          <a:effectLst/>
                        </a:rPr>
                        <a:t>D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432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 dirty="0">
                          <a:effectLst/>
                        </a:rPr>
                        <a:t>2.0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4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 dirty="0">
                          <a:effectLst/>
                        </a:rPr>
                        <a:t>Less than 40%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>
                          <a:effectLst/>
                        </a:rPr>
                        <a:t>F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432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2900" algn="l"/>
                          <a:tab pos="685800" algn="l"/>
                        </a:tabLst>
                      </a:pPr>
                      <a:r>
                        <a:rPr lang="en-US" sz="2800" dirty="0">
                          <a:effectLst/>
                        </a:rPr>
                        <a:t>0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470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5187" y="259308"/>
            <a:ext cx="11741624" cy="12282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b="1" dirty="0" smtClean="0"/>
              <a:t>Write a C program to find the attendance marks according to percentage of days present using the following table using else if ladder</a:t>
            </a:r>
            <a:endParaRPr lang="en-US" sz="4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393156"/>
              </p:ext>
            </p:extLst>
          </p:nvPr>
        </p:nvGraphicFramePr>
        <p:xfrm>
          <a:off x="2033516" y="1828800"/>
          <a:ext cx="8011236" cy="4764282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4938953"/>
                <a:gridCol w="3072283"/>
              </a:tblGrid>
              <a:tr h="78019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 b="1" u="none" dirty="0">
                          <a:effectLst/>
                        </a:rPr>
                        <a:t>Attendance</a:t>
                      </a:r>
                      <a:endParaRPr lang="en-US" sz="4400" b="1" u="non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 b="1" u="none" dirty="0">
                          <a:effectLst/>
                        </a:rPr>
                        <a:t>Marks</a:t>
                      </a:r>
                      <a:endParaRPr lang="en-US" sz="4400" b="1" u="non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99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>
                          <a:effectLst/>
                        </a:rPr>
                        <a:t>90% and above</a:t>
                      </a:r>
                      <a:endParaRPr lang="en-US" sz="4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>
                          <a:effectLst/>
                        </a:rPr>
                        <a:t>10%</a:t>
                      </a:r>
                      <a:endParaRPr lang="en-US" sz="4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420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>
                          <a:effectLst/>
                        </a:rPr>
                        <a:t>85% to less than 90%</a:t>
                      </a:r>
                      <a:endParaRPr lang="en-US" sz="4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>
                          <a:effectLst/>
                        </a:rPr>
                        <a:t>9%</a:t>
                      </a:r>
                      <a:endParaRPr lang="en-US" sz="4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420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>
                          <a:effectLst/>
                        </a:rPr>
                        <a:t>80% to less than 85%</a:t>
                      </a:r>
                      <a:endParaRPr lang="en-US" sz="4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>
                          <a:effectLst/>
                        </a:rPr>
                        <a:t>8%</a:t>
                      </a:r>
                      <a:endParaRPr lang="en-US" sz="4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99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>
                          <a:effectLst/>
                        </a:rPr>
                        <a:t>75% to less than 80%</a:t>
                      </a:r>
                      <a:endParaRPr lang="en-US" sz="4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>
                          <a:effectLst/>
                        </a:rPr>
                        <a:t>7%</a:t>
                      </a:r>
                      <a:endParaRPr lang="en-US" sz="4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420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 dirty="0">
                          <a:effectLst/>
                        </a:rPr>
                        <a:t>70% to less than 75%</a:t>
                      </a:r>
                      <a:endParaRPr lang="en-US" sz="4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>
                          <a:effectLst/>
                        </a:rPr>
                        <a:t>6%</a:t>
                      </a:r>
                      <a:endParaRPr lang="en-US" sz="4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420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>
                          <a:effectLst/>
                        </a:rPr>
                        <a:t>65% to less than 70%</a:t>
                      </a:r>
                      <a:endParaRPr lang="en-US" sz="4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>
                          <a:effectLst/>
                        </a:rPr>
                        <a:t>5%</a:t>
                      </a:r>
                      <a:endParaRPr lang="en-US" sz="4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420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>
                          <a:effectLst/>
                        </a:rPr>
                        <a:t>60% to less than 65%</a:t>
                      </a:r>
                      <a:endParaRPr lang="en-US" sz="4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>
                          <a:effectLst/>
                        </a:rPr>
                        <a:t>4%</a:t>
                      </a:r>
                      <a:endParaRPr lang="en-US" sz="4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99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>
                          <a:effectLst/>
                        </a:rPr>
                        <a:t>Less than 60%</a:t>
                      </a:r>
                      <a:endParaRPr lang="en-US" sz="4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347345" algn="l"/>
                        </a:tabLst>
                      </a:pPr>
                      <a:r>
                        <a:rPr lang="en-US" sz="3200" dirty="0">
                          <a:effectLst/>
                        </a:rPr>
                        <a:t>0%</a:t>
                      </a:r>
                      <a:endParaRPr lang="en-US" sz="4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910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5188" y="299279"/>
            <a:ext cx="11741624" cy="19662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b="1" dirty="0" smtClean="0">
                <a:solidFill>
                  <a:schemeClr val="tx1"/>
                </a:solidFill>
              </a:rPr>
              <a:t>An electronic power distribution company charges its domestic consumers as follows. Write a program that can read the customer number and power consumed and prints the amount to be paid by the customer.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727197"/>
              </p:ext>
            </p:extLst>
          </p:nvPr>
        </p:nvGraphicFramePr>
        <p:xfrm>
          <a:off x="807492" y="2552132"/>
          <a:ext cx="10929583" cy="3684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1273"/>
                <a:gridCol w="7138310"/>
              </a:tblGrid>
              <a:tr h="73697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Consumption Unit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Rate of  Charge</a:t>
                      </a:r>
                      <a:endParaRPr lang="en-US" sz="3600" dirty="0"/>
                    </a:p>
                  </a:txBody>
                  <a:tcPr/>
                </a:tc>
              </a:tr>
              <a:tr h="73697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0-200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0.50 per unit</a:t>
                      </a:r>
                      <a:endParaRPr lang="en-US" sz="3600" dirty="0"/>
                    </a:p>
                  </a:txBody>
                  <a:tcPr/>
                </a:tc>
              </a:tr>
              <a:tr h="73697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201-400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100 plus 0.65 per unit excess of 200</a:t>
                      </a:r>
                      <a:endParaRPr lang="en-US" sz="3600" dirty="0"/>
                    </a:p>
                  </a:txBody>
                  <a:tcPr/>
                </a:tc>
              </a:tr>
              <a:tr h="73697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401-600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230 plus 0.80 per unit excess of 400</a:t>
                      </a:r>
                    </a:p>
                  </a:txBody>
                  <a:tcPr/>
                </a:tc>
              </a:tr>
              <a:tr h="73697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601 and above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390 plus 1.00 per unit excess of 600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111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188" y="968019"/>
            <a:ext cx="11741624" cy="558290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Complexity of a program increases dramatically when the number of </a:t>
            </a:r>
            <a:r>
              <a:rPr lang="en-US" sz="3600" dirty="0" smtClean="0">
                <a:solidFill>
                  <a:srgbClr val="FF0000"/>
                </a:solidFill>
              </a:rPr>
              <a:t>alternatives increases</a:t>
            </a:r>
            <a:r>
              <a:rPr lang="en-US" sz="3600" dirty="0" smtClean="0">
                <a:solidFill>
                  <a:schemeClr val="tx1"/>
                </a:solidFill>
              </a:rPr>
              <a:t>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The program becomes difficult to </a:t>
            </a:r>
            <a:r>
              <a:rPr lang="en-US" sz="3600" dirty="0" smtClean="0">
                <a:solidFill>
                  <a:srgbClr val="FF0000"/>
                </a:solidFill>
              </a:rPr>
              <a:t>read and follow</a:t>
            </a:r>
            <a:r>
              <a:rPr lang="en-US" sz="3600" dirty="0" smtClean="0">
                <a:solidFill>
                  <a:schemeClr val="tx1"/>
                </a:solidFill>
              </a:rPr>
              <a:t>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At times, it may </a:t>
            </a:r>
            <a:r>
              <a:rPr lang="en-US" sz="3600" dirty="0" smtClean="0">
                <a:solidFill>
                  <a:srgbClr val="FF0000"/>
                </a:solidFill>
              </a:rPr>
              <a:t>confuse</a:t>
            </a:r>
            <a:r>
              <a:rPr lang="en-US" sz="3600" dirty="0" smtClean="0">
                <a:solidFill>
                  <a:schemeClr val="tx1"/>
                </a:solidFill>
              </a:rPr>
              <a:t> even the person who designed it.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In this cases, </a:t>
            </a:r>
            <a:r>
              <a:rPr lang="en-US" sz="3600" dirty="0" smtClean="0">
                <a:solidFill>
                  <a:srgbClr val="FF0000"/>
                </a:solidFill>
              </a:rPr>
              <a:t>multiway decision statement </a:t>
            </a:r>
            <a:r>
              <a:rPr lang="en-US" sz="3600" dirty="0" smtClean="0">
                <a:solidFill>
                  <a:schemeClr val="tx1"/>
                </a:solidFill>
              </a:rPr>
              <a:t>switch is used.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The switch statement tests the value of a </a:t>
            </a:r>
            <a:r>
              <a:rPr lang="en-US" sz="3600" dirty="0" smtClean="0">
                <a:solidFill>
                  <a:srgbClr val="FF0000"/>
                </a:solidFill>
              </a:rPr>
              <a:t>given variable</a:t>
            </a:r>
            <a:r>
              <a:rPr lang="en-US" sz="3600" dirty="0" smtClean="0">
                <a:solidFill>
                  <a:schemeClr val="tx1"/>
                </a:solidFill>
              </a:rPr>
              <a:t> (or expression) against a list of </a:t>
            </a:r>
            <a:r>
              <a:rPr lang="en-US" sz="3600" dirty="0" smtClean="0">
                <a:solidFill>
                  <a:srgbClr val="FF0000"/>
                </a:solidFill>
              </a:rPr>
              <a:t>case values</a:t>
            </a:r>
            <a:r>
              <a:rPr lang="en-US" sz="3600" dirty="0" smtClean="0">
                <a:solidFill>
                  <a:schemeClr val="tx1"/>
                </a:solidFill>
              </a:rPr>
              <a:t> and when a match is found, a block of statements associated with that case is executed.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5188" y="162802"/>
            <a:ext cx="11741624" cy="6302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/>
              <a:t>Switch statement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51220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597" y="149153"/>
            <a:ext cx="11741624" cy="652460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switch (</a:t>
            </a:r>
            <a:r>
              <a:rPr lang="en-US" dirty="0" smtClean="0">
                <a:solidFill>
                  <a:srgbClr val="FF0000"/>
                </a:solidFill>
              </a:rPr>
              <a:t>expression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{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case</a:t>
            </a:r>
            <a:r>
              <a:rPr lang="en-US" dirty="0" smtClean="0">
                <a:solidFill>
                  <a:schemeClr val="tx1"/>
                </a:solidFill>
              </a:rPr>
              <a:t> value-1: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    block-1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  break;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case</a:t>
            </a:r>
            <a:r>
              <a:rPr lang="en-US" dirty="0" smtClean="0">
                <a:solidFill>
                  <a:schemeClr val="tx1"/>
                </a:solidFill>
              </a:rPr>
              <a:t> value-2: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block-2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                 break;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………………….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default: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             default-block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 break;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statement-x;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48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1540" y="176448"/>
            <a:ext cx="11741624" cy="644271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The expression is an </a:t>
            </a:r>
            <a:r>
              <a:rPr lang="en-US" sz="2800" dirty="0" smtClean="0">
                <a:solidFill>
                  <a:srgbClr val="FF0000"/>
                </a:solidFill>
              </a:rPr>
              <a:t>integer expression or characters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v</a:t>
            </a:r>
            <a:r>
              <a:rPr lang="en-US" sz="2800" dirty="0" smtClean="0">
                <a:solidFill>
                  <a:schemeClr val="tx1"/>
                </a:solidFill>
              </a:rPr>
              <a:t>alue-1, value-2……. are </a:t>
            </a:r>
            <a:r>
              <a:rPr lang="en-US" sz="2800" dirty="0" smtClean="0">
                <a:solidFill>
                  <a:srgbClr val="FF0000"/>
                </a:solidFill>
              </a:rPr>
              <a:t>constants or constant expression</a:t>
            </a:r>
            <a:r>
              <a:rPr lang="en-US" sz="2800" dirty="0" smtClean="0">
                <a:solidFill>
                  <a:schemeClr val="tx1"/>
                </a:solidFill>
              </a:rPr>
              <a:t> and are known as case levels.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Each of these values </a:t>
            </a:r>
            <a:r>
              <a:rPr lang="en-US" sz="2800" dirty="0" smtClean="0">
                <a:solidFill>
                  <a:srgbClr val="FF0000"/>
                </a:solidFill>
              </a:rPr>
              <a:t>should be unique</a:t>
            </a:r>
            <a:r>
              <a:rPr lang="en-US" sz="2800" dirty="0" smtClean="0">
                <a:solidFill>
                  <a:schemeClr val="tx1"/>
                </a:solidFill>
              </a:rPr>
              <a:t> within a switch statement.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block-1, block-2………. are statement lists and may contain zero or more statements.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Note that case lebels end with a colon (:)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When the switch is executed, the value of the expression is successfully </a:t>
            </a:r>
            <a:r>
              <a:rPr lang="en-US" sz="2800" dirty="0" smtClean="0">
                <a:solidFill>
                  <a:srgbClr val="FF0000"/>
                </a:solidFill>
              </a:rPr>
              <a:t>compared </a:t>
            </a:r>
            <a:r>
              <a:rPr lang="en-US" sz="2800" dirty="0" smtClean="0">
                <a:solidFill>
                  <a:schemeClr val="tx1"/>
                </a:solidFill>
              </a:rPr>
              <a:t>against the values value-1,value-2….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If a case is </a:t>
            </a:r>
            <a:r>
              <a:rPr lang="en-US" sz="2800" dirty="0" smtClean="0">
                <a:solidFill>
                  <a:srgbClr val="FF0000"/>
                </a:solidFill>
              </a:rPr>
              <a:t>found</a:t>
            </a:r>
            <a:r>
              <a:rPr lang="en-US" sz="2800" dirty="0" smtClean="0">
                <a:solidFill>
                  <a:schemeClr val="tx1"/>
                </a:solidFill>
              </a:rPr>
              <a:t> whose value matches with the value of expression, then the block of statements that follows the cases are </a:t>
            </a:r>
            <a:r>
              <a:rPr lang="en-US" sz="2800" dirty="0" smtClean="0">
                <a:solidFill>
                  <a:srgbClr val="FF0000"/>
                </a:solidFill>
              </a:rPr>
              <a:t>executed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The </a:t>
            </a:r>
            <a:r>
              <a:rPr lang="en-US" sz="2800" dirty="0" smtClean="0">
                <a:solidFill>
                  <a:srgbClr val="FF0000"/>
                </a:solidFill>
              </a:rPr>
              <a:t>break statement at the end of each block </a:t>
            </a:r>
            <a:r>
              <a:rPr lang="en-US" sz="2800" dirty="0" smtClean="0">
                <a:solidFill>
                  <a:schemeClr val="tx1"/>
                </a:solidFill>
              </a:rPr>
              <a:t>signals the end of a particular case and causes an exit from the switch statement, </a:t>
            </a:r>
            <a:r>
              <a:rPr lang="en-US" sz="2800" dirty="0" smtClean="0">
                <a:solidFill>
                  <a:srgbClr val="FF0000"/>
                </a:solidFill>
              </a:rPr>
              <a:t>transferring the control to the statement-x following the switch.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6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009" y="204715"/>
            <a:ext cx="4817659" cy="653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50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711</Words>
  <Application>Microsoft Office PowerPoint</Application>
  <PresentationFormat>Widescreen</PresentationFormat>
  <Paragraphs>138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else if ladder (format)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Next</dc:title>
  <dc:creator>Ahmed Hossain</dc:creator>
  <cp:lastModifiedBy>Ahmed Hossain</cp:lastModifiedBy>
  <cp:revision>30</cp:revision>
  <dcterms:created xsi:type="dcterms:W3CDTF">2018-11-23T10:58:24Z</dcterms:created>
  <dcterms:modified xsi:type="dcterms:W3CDTF">2018-11-28T18:07:44Z</dcterms:modified>
</cp:coreProperties>
</file>