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12B1A-0961-4405-9192-8568C5574836}" type="datetimeFigureOut">
              <a:rPr lang="en-US" smtClean="0"/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78AF9-C23A-44BD-A302-9CA093DC4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043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12B1A-0961-4405-9192-8568C5574836}" type="datetimeFigureOut">
              <a:rPr lang="en-US" smtClean="0"/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78AF9-C23A-44BD-A302-9CA093DC4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965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12B1A-0961-4405-9192-8568C5574836}" type="datetimeFigureOut">
              <a:rPr lang="en-US" smtClean="0"/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78AF9-C23A-44BD-A302-9CA093DC4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154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12B1A-0961-4405-9192-8568C5574836}" type="datetimeFigureOut">
              <a:rPr lang="en-US" smtClean="0"/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78AF9-C23A-44BD-A302-9CA093DC4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734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12B1A-0961-4405-9192-8568C5574836}" type="datetimeFigureOut">
              <a:rPr lang="en-US" smtClean="0"/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78AF9-C23A-44BD-A302-9CA093DC4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234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12B1A-0961-4405-9192-8568C5574836}" type="datetimeFigureOut">
              <a:rPr lang="en-US" smtClean="0"/>
              <a:t>12/11/2018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78AF9-C23A-44BD-A302-9CA093DC4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414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12B1A-0961-4405-9192-8568C5574836}" type="datetimeFigureOut">
              <a:rPr lang="en-US" smtClean="0"/>
              <a:t>12/11/2018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78AF9-C23A-44BD-A302-9CA093DC4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993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12B1A-0961-4405-9192-8568C5574836}" type="datetimeFigureOut">
              <a:rPr lang="en-US" smtClean="0"/>
              <a:t>12/11/2018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78AF9-C23A-44BD-A302-9CA093DC4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936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12B1A-0961-4405-9192-8568C5574836}" type="datetimeFigureOut">
              <a:rPr lang="en-US" smtClean="0"/>
              <a:t>12/11/2018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78AF9-C23A-44BD-A302-9CA093DC4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66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12B1A-0961-4405-9192-8568C5574836}" type="datetimeFigureOut">
              <a:rPr lang="en-US" smtClean="0"/>
              <a:t>12/11/2018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78AF9-C23A-44BD-A302-9CA093DC4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000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12B1A-0961-4405-9192-8568C5574836}" type="datetimeFigureOut">
              <a:rPr lang="en-US" smtClean="0"/>
              <a:t>12/11/2018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78AF9-C23A-44BD-A302-9CA093DC4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152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12B1A-0961-4405-9192-8568C5574836}" type="datetimeFigureOut">
              <a:rPr lang="en-US" smtClean="0"/>
              <a:t>12/11/2018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78AF9-C23A-44BD-A302-9CA093DC42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657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4702"/>
            <a:ext cx="9144000" cy="791571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4400" dirty="0" smtClean="0"/>
              <a:t>Chapter 6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200032"/>
            <a:ext cx="9144000" cy="73795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4400" dirty="0" smtClean="0"/>
              <a:t>Decision Making and Looping</a:t>
            </a:r>
            <a:endParaRPr lang="en-US" sz="4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2825" y="2121741"/>
            <a:ext cx="7519916" cy="4497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4309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7285" y="211015"/>
            <a:ext cx="11662117" cy="872197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/>
              <a:t>Infinite Loop in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285" y="1248011"/>
            <a:ext cx="11662117" cy="4772961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n-US" sz="4000" dirty="0" smtClean="0">
                <a:solidFill>
                  <a:schemeClr val="tx1"/>
                </a:solidFill>
              </a:rPr>
              <a:t>According to condition given, the loop will execute until </a:t>
            </a:r>
            <a:r>
              <a:rPr lang="en-US" sz="4000" dirty="0" smtClean="0">
                <a:solidFill>
                  <a:srgbClr val="FF0000"/>
                </a:solidFill>
              </a:rPr>
              <a:t>(i &lt; 100)</a:t>
            </a:r>
            <a:r>
              <a:rPr lang="en-US" sz="4000" dirty="0" smtClean="0">
                <a:solidFill>
                  <a:schemeClr val="tx1"/>
                </a:solidFill>
              </a:rPr>
              <a:t>. </a:t>
            </a:r>
          </a:p>
          <a:p>
            <a:pPr algn="just"/>
            <a:r>
              <a:rPr lang="en-US" sz="4000" dirty="0" smtClean="0">
                <a:solidFill>
                  <a:schemeClr val="tx1"/>
                </a:solidFill>
              </a:rPr>
              <a:t>Initially, the </a:t>
            </a:r>
            <a:r>
              <a:rPr lang="en-US" sz="4000" dirty="0" smtClean="0">
                <a:solidFill>
                  <a:srgbClr val="FF0000"/>
                </a:solidFill>
              </a:rPr>
              <a:t>value of i is 0</a:t>
            </a:r>
            <a:r>
              <a:rPr lang="en-US" sz="4000" dirty="0" smtClean="0">
                <a:solidFill>
                  <a:schemeClr val="tx1"/>
                </a:solidFill>
              </a:rPr>
              <a:t> and after each iteration, its value is </a:t>
            </a:r>
            <a:r>
              <a:rPr lang="en-US" sz="4000" dirty="0" smtClean="0">
                <a:solidFill>
                  <a:srgbClr val="FF0000"/>
                </a:solidFill>
              </a:rPr>
              <a:t>decremented</a:t>
            </a:r>
            <a:r>
              <a:rPr lang="en-US" sz="4000" dirty="0" smtClean="0">
                <a:solidFill>
                  <a:schemeClr val="tx1"/>
                </a:solidFill>
              </a:rPr>
              <a:t> in the update expression </a:t>
            </a:r>
            <a:r>
              <a:rPr lang="en-US" sz="4000" dirty="0" smtClean="0">
                <a:solidFill>
                  <a:srgbClr val="FF0000"/>
                </a:solidFill>
              </a:rPr>
              <a:t>(i--)</a:t>
            </a:r>
          </a:p>
          <a:p>
            <a:pPr algn="just"/>
            <a:r>
              <a:rPr lang="en-US" sz="4000" dirty="0" smtClean="0">
                <a:solidFill>
                  <a:schemeClr val="tx1"/>
                </a:solidFill>
              </a:rPr>
              <a:t>So the value of i will </a:t>
            </a:r>
            <a:r>
              <a:rPr lang="en-US" sz="4000" dirty="0" smtClean="0">
                <a:solidFill>
                  <a:srgbClr val="FF0000"/>
                </a:solidFill>
              </a:rPr>
              <a:t>never be greater than 100</a:t>
            </a:r>
            <a:r>
              <a:rPr lang="en-US" sz="4000" dirty="0" smtClean="0">
                <a:solidFill>
                  <a:schemeClr val="tx1"/>
                </a:solidFill>
              </a:rPr>
              <a:t>. </a:t>
            </a:r>
          </a:p>
          <a:p>
            <a:pPr algn="just"/>
            <a:r>
              <a:rPr lang="en-US" sz="4000" dirty="0" smtClean="0">
                <a:solidFill>
                  <a:schemeClr val="tx1"/>
                </a:solidFill>
              </a:rPr>
              <a:t>Hence the condition (i &lt; 100) will </a:t>
            </a:r>
            <a:r>
              <a:rPr lang="en-US" sz="4000" dirty="0" smtClean="0">
                <a:solidFill>
                  <a:srgbClr val="FF0000"/>
                </a:solidFill>
              </a:rPr>
              <a:t>always be true. </a:t>
            </a:r>
          </a:p>
          <a:p>
            <a:pPr algn="just"/>
            <a:r>
              <a:rPr lang="en-US" sz="4000" dirty="0" smtClean="0">
                <a:solidFill>
                  <a:schemeClr val="tx1"/>
                </a:solidFill>
              </a:rPr>
              <a:t>To make it finite we should use </a:t>
            </a:r>
            <a:r>
              <a:rPr lang="en-US" sz="4000" dirty="0" smtClean="0">
                <a:solidFill>
                  <a:srgbClr val="FF0000"/>
                </a:solidFill>
              </a:rPr>
              <a:t>i++ instead of i--.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9936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7285" y="211015"/>
            <a:ext cx="11662117" cy="872197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/>
              <a:t>Steps of Looping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285" y="1248011"/>
            <a:ext cx="11662117" cy="4252457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742950" indent="-742950" algn="just">
              <a:buFont typeface="+mj-lt"/>
              <a:buAutoNum type="arabicPeriod"/>
            </a:pPr>
            <a:r>
              <a:rPr lang="en-US" sz="4400" dirty="0" smtClean="0">
                <a:solidFill>
                  <a:schemeClr val="tx1"/>
                </a:solidFill>
              </a:rPr>
              <a:t>Setting and initialization of a condition variable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en-US" sz="4400" dirty="0" smtClean="0">
                <a:solidFill>
                  <a:schemeClr val="tx1"/>
                </a:solidFill>
              </a:rPr>
              <a:t>Execution of the statements in the loop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en-US" sz="4400" dirty="0" smtClean="0">
                <a:solidFill>
                  <a:schemeClr val="tx1"/>
                </a:solidFill>
              </a:rPr>
              <a:t>Test for a specified value of the condition variable for execution of the loop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en-US" sz="4400" dirty="0" smtClean="0">
                <a:solidFill>
                  <a:schemeClr val="tx1"/>
                </a:solidFill>
              </a:rPr>
              <a:t>Incrementing or updating the condition variable</a:t>
            </a:r>
            <a:endParaRPr lang="en-US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718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7285" y="211015"/>
            <a:ext cx="11662117" cy="872197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/>
              <a:t>Steps of Looping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285" y="1248011"/>
            <a:ext cx="11662117" cy="4252457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742950" indent="-742950" algn="just">
              <a:buFont typeface="+mj-lt"/>
              <a:buAutoNum type="arabicPeriod"/>
            </a:pPr>
            <a:r>
              <a:rPr lang="en-US" sz="4400" dirty="0" smtClean="0">
                <a:solidFill>
                  <a:schemeClr val="tx1"/>
                </a:solidFill>
              </a:rPr>
              <a:t>Setting and initialization of a condition variable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en-US" sz="4400" dirty="0" smtClean="0">
                <a:solidFill>
                  <a:schemeClr val="tx1"/>
                </a:solidFill>
              </a:rPr>
              <a:t>Execution of the statements in the loop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en-US" sz="4400" dirty="0" smtClean="0">
                <a:solidFill>
                  <a:schemeClr val="tx1"/>
                </a:solidFill>
              </a:rPr>
              <a:t>Test for a specified value of the condition variable for execution of the loop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en-US" sz="4400" dirty="0" smtClean="0">
                <a:solidFill>
                  <a:schemeClr val="tx1"/>
                </a:solidFill>
              </a:rPr>
              <a:t>Incrementing or updating the condition variable</a:t>
            </a:r>
            <a:endParaRPr lang="en-US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608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7285" y="211015"/>
            <a:ext cx="11662117" cy="872197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/>
              <a:t>Types of Statement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67285" y="1262916"/>
            <a:ext cx="11662117" cy="4997208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4800" dirty="0"/>
              <a:t>w</a:t>
            </a:r>
            <a:r>
              <a:rPr lang="en-US" sz="4800" dirty="0" smtClean="0"/>
              <a:t>hile statement</a:t>
            </a:r>
          </a:p>
          <a:p>
            <a:r>
              <a:rPr lang="en-US" sz="4800" dirty="0"/>
              <a:t>d</a:t>
            </a:r>
            <a:r>
              <a:rPr lang="en-US" sz="4800" dirty="0" smtClean="0"/>
              <a:t>o statement</a:t>
            </a:r>
          </a:p>
          <a:p>
            <a:r>
              <a:rPr lang="en-US" sz="4800" dirty="0" smtClean="0"/>
              <a:t>for statement</a:t>
            </a:r>
          </a:p>
          <a:p>
            <a:r>
              <a:rPr lang="en-US" sz="4800" dirty="0" smtClean="0"/>
              <a:t>break statement</a:t>
            </a:r>
          </a:p>
          <a:p>
            <a:r>
              <a:rPr lang="en-US" sz="4800" dirty="0" smtClean="0"/>
              <a:t>goto statement</a:t>
            </a:r>
          </a:p>
          <a:p>
            <a:r>
              <a:rPr lang="en-US" sz="4800" dirty="0" smtClean="0"/>
              <a:t>continue statement</a:t>
            </a:r>
          </a:p>
          <a:p>
            <a:pPr marL="0" indent="0">
              <a:buNone/>
            </a:pP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50248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7285" y="211015"/>
            <a:ext cx="11662117" cy="872197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/>
              <a:t>While Statement (format)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012874" y="1375458"/>
            <a:ext cx="9931790" cy="4462635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endParaRPr lang="en-US" sz="4800" dirty="0" smtClean="0"/>
          </a:p>
          <a:p>
            <a:pPr marL="0" indent="0" algn="ctr">
              <a:buNone/>
            </a:pPr>
            <a:r>
              <a:rPr lang="en-US" sz="4800" dirty="0" smtClean="0">
                <a:solidFill>
                  <a:srgbClr val="FF0000"/>
                </a:solidFill>
              </a:rPr>
              <a:t>while (test condition)</a:t>
            </a:r>
          </a:p>
          <a:p>
            <a:pPr marL="0" indent="0" algn="ctr">
              <a:buNone/>
            </a:pPr>
            <a:r>
              <a:rPr lang="en-US" sz="4800" dirty="0" smtClean="0">
                <a:solidFill>
                  <a:srgbClr val="FF0000"/>
                </a:solidFill>
              </a:rPr>
              <a:t>{</a:t>
            </a:r>
          </a:p>
          <a:p>
            <a:pPr marL="0" indent="0" algn="ctr">
              <a:buNone/>
            </a:pPr>
            <a:r>
              <a:rPr lang="en-US" sz="4800" dirty="0" smtClean="0">
                <a:solidFill>
                  <a:srgbClr val="FF0000"/>
                </a:solidFill>
              </a:rPr>
              <a:t>body of the loop;</a:t>
            </a:r>
          </a:p>
          <a:p>
            <a:pPr marL="0" indent="0" algn="ctr">
              <a:buNone/>
            </a:pPr>
            <a:r>
              <a:rPr lang="en-US" sz="4800" dirty="0">
                <a:solidFill>
                  <a:srgbClr val="FF0000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25828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811" y="211015"/>
            <a:ext cx="11887201" cy="717452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600" dirty="0" smtClean="0"/>
              <a:t>While Statement</a:t>
            </a:r>
            <a:endParaRPr lang="en-US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68810" y="1065969"/>
            <a:ext cx="11887201" cy="5517711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-US" sz="4000" dirty="0" smtClean="0"/>
              <a:t>While is an </a:t>
            </a:r>
            <a:r>
              <a:rPr lang="en-US" sz="4000" dirty="0" smtClean="0">
                <a:solidFill>
                  <a:srgbClr val="FF0000"/>
                </a:solidFill>
              </a:rPr>
              <a:t>entry-controlled</a:t>
            </a:r>
            <a:r>
              <a:rPr lang="en-US" sz="4000" dirty="0" smtClean="0"/>
              <a:t> loop statement</a:t>
            </a:r>
          </a:p>
          <a:p>
            <a:pPr algn="just"/>
            <a:r>
              <a:rPr lang="en-US" sz="4000" dirty="0" smtClean="0"/>
              <a:t>The </a:t>
            </a:r>
            <a:r>
              <a:rPr lang="en-US" sz="4000" dirty="0" smtClean="0">
                <a:solidFill>
                  <a:srgbClr val="FF0000"/>
                </a:solidFill>
              </a:rPr>
              <a:t>test condition</a:t>
            </a:r>
            <a:r>
              <a:rPr lang="en-US" sz="4000" dirty="0" smtClean="0"/>
              <a:t> is evaluated and if the condition is </a:t>
            </a:r>
            <a:r>
              <a:rPr lang="en-US" sz="4000" dirty="0" smtClean="0">
                <a:solidFill>
                  <a:srgbClr val="FF0000"/>
                </a:solidFill>
              </a:rPr>
              <a:t>true</a:t>
            </a:r>
            <a:r>
              <a:rPr lang="en-US" sz="4000" dirty="0" smtClean="0"/>
              <a:t>, then body of the loop is </a:t>
            </a:r>
            <a:r>
              <a:rPr lang="en-US" sz="4000" dirty="0" smtClean="0">
                <a:solidFill>
                  <a:srgbClr val="FF0000"/>
                </a:solidFill>
              </a:rPr>
              <a:t>executed</a:t>
            </a:r>
          </a:p>
          <a:p>
            <a:pPr algn="just"/>
            <a:r>
              <a:rPr lang="en-US" sz="4000" dirty="0" smtClean="0"/>
              <a:t>After execution of the body, the test condition is </a:t>
            </a:r>
            <a:r>
              <a:rPr lang="en-US" sz="4000" dirty="0" smtClean="0">
                <a:solidFill>
                  <a:srgbClr val="FF0000"/>
                </a:solidFill>
              </a:rPr>
              <a:t>once again</a:t>
            </a:r>
            <a:r>
              <a:rPr lang="en-US" sz="4000" dirty="0" smtClean="0"/>
              <a:t> evaluated and if it is </a:t>
            </a:r>
            <a:r>
              <a:rPr lang="en-US" sz="4000" dirty="0" smtClean="0">
                <a:solidFill>
                  <a:srgbClr val="FF0000"/>
                </a:solidFill>
              </a:rPr>
              <a:t>true</a:t>
            </a:r>
            <a:r>
              <a:rPr lang="en-US" sz="4000" dirty="0" smtClean="0"/>
              <a:t>, the body is </a:t>
            </a:r>
            <a:r>
              <a:rPr lang="en-US" sz="4000" dirty="0" smtClean="0">
                <a:solidFill>
                  <a:srgbClr val="FF0000"/>
                </a:solidFill>
              </a:rPr>
              <a:t>executed once again.</a:t>
            </a:r>
          </a:p>
          <a:p>
            <a:pPr algn="just"/>
            <a:r>
              <a:rPr lang="en-US" sz="4000" dirty="0" smtClean="0"/>
              <a:t>The process of </a:t>
            </a:r>
            <a:r>
              <a:rPr lang="en-US" sz="4000" dirty="0" smtClean="0">
                <a:solidFill>
                  <a:srgbClr val="FF0000"/>
                </a:solidFill>
              </a:rPr>
              <a:t>repeated execution</a:t>
            </a:r>
            <a:r>
              <a:rPr lang="en-US" sz="4000" dirty="0" smtClean="0"/>
              <a:t> of the body continues until the test condition finally becomes </a:t>
            </a:r>
            <a:r>
              <a:rPr lang="en-US" sz="4000" dirty="0" smtClean="0">
                <a:solidFill>
                  <a:srgbClr val="FF0000"/>
                </a:solidFill>
              </a:rPr>
              <a:t>false</a:t>
            </a:r>
            <a:r>
              <a:rPr lang="en-US" sz="4000" dirty="0" smtClean="0"/>
              <a:t> and the control is transferred </a:t>
            </a:r>
            <a:r>
              <a:rPr lang="en-US" sz="4000" dirty="0" smtClean="0">
                <a:solidFill>
                  <a:srgbClr val="FF0000"/>
                </a:solidFill>
              </a:rPr>
              <a:t>out of the loop</a:t>
            </a:r>
            <a:r>
              <a:rPr lang="en-US" sz="4000" dirty="0" smtClean="0"/>
              <a:t>.</a:t>
            </a:r>
          </a:p>
          <a:p>
            <a:pPr algn="just"/>
            <a:endParaRPr lang="en-US" sz="4000" dirty="0" smtClean="0"/>
          </a:p>
        </p:txBody>
      </p:sp>
    </p:spTree>
    <p:extLst>
      <p:ext uri="{BB962C8B-B14F-4D97-AF65-F5344CB8AC3E}">
        <p14:creationId xmlns:p14="http://schemas.microsoft.com/office/powerpoint/2010/main" val="243468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02760389"/>
                  </p:ext>
                </p:extLst>
              </p:nvPr>
            </p:nvGraphicFramePr>
            <p:xfrm>
              <a:off x="211016" y="109713"/>
              <a:ext cx="11704318" cy="653023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375655"/>
                    <a:gridCol w="2031470"/>
                    <a:gridCol w="7297193"/>
                  </a:tblGrid>
                  <a:tr h="63989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/>
                            <a:t>Chapter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/>
                            <a:t>Page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 smtClean="0"/>
                            <a:t>Sample Program</a:t>
                          </a:r>
                        </a:p>
                      </a:txBody>
                      <a:tcPr/>
                    </a:tc>
                  </a:tr>
                  <a:tr h="63989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/>
                            <a:t>1.5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/>
                            <a:t>7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/>
                            <a:t>Interest</a:t>
                          </a:r>
                          <a:r>
                            <a:rPr lang="en-US" sz="3200" baseline="0" dirty="0" smtClean="0"/>
                            <a:t> Calculation</a:t>
                          </a:r>
                          <a:endParaRPr lang="en-US" sz="3200" dirty="0"/>
                        </a:p>
                      </a:txBody>
                      <a:tcPr/>
                    </a:tc>
                  </a:tr>
                  <a:tr h="63989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/>
                            <a:t>1.7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/>
                            <a:t>10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/>
                            <a:t>Cosine Function</a:t>
                          </a:r>
                          <a:endParaRPr lang="en-US" sz="3200" dirty="0"/>
                        </a:p>
                      </a:txBody>
                      <a:tcPr/>
                    </a:tc>
                  </a:tr>
                  <a:tr h="63989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/>
                            <a:t>2.4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/>
                            <a:t>42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/>
                            <a:t>Interactive Investment Program</a:t>
                          </a:r>
                          <a:endParaRPr lang="en-US" sz="3200" dirty="0"/>
                        </a:p>
                      </a:txBody>
                      <a:tcPr/>
                    </a:tc>
                  </a:tr>
                  <a:tr h="70779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/>
                            <a:t>Case Study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/>
                            <a:t>46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/>
                            <a:t>Average of N numbers</a:t>
                          </a:r>
                          <a:endParaRPr lang="en-US" sz="3200" dirty="0"/>
                        </a:p>
                      </a:txBody>
                      <a:tcPr/>
                    </a:tc>
                  </a:tr>
                  <a:tr h="8167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/>
                            <a:t>Case Study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/>
                            <a:t>47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/>
                            <a:t>Temperature Conversion</a:t>
                          </a:r>
                          <a:r>
                            <a:rPr lang="en-US" sz="3200" baseline="0" dirty="0" smtClean="0"/>
                            <a:t> Problem</a:t>
                          </a:r>
                          <a:endParaRPr lang="en-US" sz="3200" dirty="0"/>
                        </a:p>
                      </a:txBody>
                      <a:tcPr/>
                    </a:tc>
                  </a:tr>
                  <a:tr h="63989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>
                              <a:solidFill>
                                <a:srgbClr val="FF0000"/>
                              </a:solidFill>
                            </a:rPr>
                            <a:t>3.2</a:t>
                          </a:r>
                          <a:endParaRPr lang="en-US" sz="32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>
                              <a:solidFill>
                                <a:srgbClr val="FF0000"/>
                              </a:solidFill>
                            </a:rPr>
                            <a:t>58</a:t>
                          </a:r>
                          <a:endParaRPr lang="en-US" sz="32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>
                              <a:solidFill>
                                <a:srgbClr val="FF0000"/>
                              </a:solidFill>
                            </a:rPr>
                            <a:t>Sequence of squares of numbers</a:t>
                          </a:r>
                          <a:endParaRPr lang="en-US" sz="32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</a:tr>
                  <a:tr h="86484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>
                              <a:solidFill>
                                <a:srgbClr val="FF0000"/>
                              </a:solidFill>
                            </a:rPr>
                            <a:t>3.6</a:t>
                          </a:r>
                          <a:endParaRPr lang="en-US" sz="32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>
                              <a:solidFill>
                                <a:srgbClr val="FF0000"/>
                              </a:solidFill>
                            </a:rPr>
                            <a:t>67</a:t>
                          </a:r>
                          <a:endParaRPr lang="en-US" sz="32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>
                              <a:solidFill>
                                <a:srgbClr val="FF0000"/>
                              </a:solidFill>
                            </a:rPr>
                            <a:t>1+</a:t>
                          </a:r>
                          <a:r>
                            <a:rPr lang="en-US" sz="3200" baseline="0" dirty="0" smtClean="0">
                              <a:solidFill>
                                <a:srgbClr val="FF0000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200" i="1" baseline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200" b="0" i="1" baseline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3200" b="0" i="1" baseline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US" sz="3200" b="0" i="1" baseline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3200" i="1" baseline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200" b="0" i="1" baseline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3200" b="0" i="1" baseline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3200" dirty="0" smtClean="0">
                              <a:solidFill>
                                <a:srgbClr val="FF0000"/>
                              </a:solidFill>
                            </a:rPr>
                            <a:t>+ ………………………..</a:t>
                          </a:r>
                          <a:r>
                            <a:rPr lang="en-US" sz="3200" baseline="0" dirty="0" smtClean="0">
                              <a:solidFill>
                                <a:srgbClr val="FF0000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200" i="1" baseline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200" b="0" i="1" baseline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3200" b="0" i="1" baseline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den>
                              </m:f>
                            </m:oMath>
                          </a14:m>
                          <a:endParaRPr lang="en-US" sz="32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</a:tr>
                  <a:tr h="94139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>
                              <a:solidFill>
                                <a:srgbClr val="FF0000"/>
                              </a:solidFill>
                            </a:rPr>
                            <a:t>5.3</a:t>
                          </a:r>
                          <a:endParaRPr lang="en-US" sz="32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>
                              <a:solidFill>
                                <a:srgbClr val="FF0000"/>
                              </a:solidFill>
                            </a:rPr>
                            <a:t>118</a:t>
                          </a:r>
                          <a:endParaRPr lang="en-US" sz="32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32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sz="32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sup>
                              </m:sSup>
                              <m:r>
                                <a:rPr lang="en-US" sz="3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=1+</m:t>
                              </m:r>
                              <m:r>
                                <a:rPr lang="en-US" sz="3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32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3200" b="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3200" b="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sz="3200" b="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sz="32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2!</m:t>
                                  </m:r>
                                </m:den>
                              </m:f>
                              <m:r>
                                <a:rPr lang="en-US" sz="32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32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3200" b="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3200" b="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sz="3200" b="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sz="32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3!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3200" dirty="0" smtClean="0">
                              <a:solidFill>
                                <a:srgbClr val="FF0000"/>
                              </a:solidFill>
                            </a:rPr>
                            <a:t> + …………. +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32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n-US" sz="3200" b="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3200" b="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sz="3200" b="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sz="32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32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!</m:t>
                                  </m:r>
                                </m:den>
                              </m:f>
                            </m:oMath>
                          </a14:m>
                          <a:endParaRPr lang="en-US" sz="32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5" name="Table 4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02760389"/>
                  </p:ext>
                </p:extLst>
              </p:nvPr>
            </p:nvGraphicFramePr>
            <p:xfrm>
              <a:off x="211016" y="109713"/>
              <a:ext cx="11704318" cy="653023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375655"/>
                    <a:gridCol w="2031470"/>
                    <a:gridCol w="7297193"/>
                  </a:tblGrid>
                  <a:tr h="63989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/>
                            <a:t>Chapter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/>
                            <a:t>Page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3200" dirty="0" smtClean="0"/>
                            <a:t>Sample Program</a:t>
                          </a:r>
                        </a:p>
                      </a:txBody>
                      <a:tcPr/>
                    </a:tc>
                  </a:tr>
                  <a:tr h="63989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/>
                            <a:t>1.5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/>
                            <a:t>7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/>
                            <a:t>Interest</a:t>
                          </a:r>
                          <a:r>
                            <a:rPr lang="en-US" sz="3200" baseline="0" dirty="0" smtClean="0"/>
                            <a:t> Calculation</a:t>
                          </a:r>
                          <a:endParaRPr lang="en-US" sz="3200" dirty="0"/>
                        </a:p>
                      </a:txBody>
                      <a:tcPr/>
                    </a:tc>
                  </a:tr>
                  <a:tr h="63989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/>
                            <a:t>1.7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/>
                            <a:t>10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/>
                            <a:t>Cosine Function</a:t>
                          </a:r>
                          <a:endParaRPr lang="en-US" sz="3200" dirty="0"/>
                        </a:p>
                      </a:txBody>
                      <a:tcPr/>
                    </a:tc>
                  </a:tr>
                  <a:tr h="63989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/>
                            <a:t>2.4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/>
                            <a:t>42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/>
                            <a:t>Interactive Investment Program</a:t>
                          </a:r>
                          <a:endParaRPr lang="en-US" sz="3200" dirty="0"/>
                        </a:p>
                      </a:txBody>
                      <a:tcPr/>
                    </a:tc>
                  </a:tr>
                  <a:tr h="70779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/>
                            <a:t>Case Study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/>
                            <a:t>46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/>
                            <a:t>Average of N numbers</a:t>
                          </a:r>
                          <a:endParaRPr lang="en-US" sz="3200" dirty="0"/>
                        </a:p>
                      </a:txBody>
                      <a:tcPr/>
                    </a:tc>
                  </a:tr>
                  <a:tr h="81671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/>
                            <a:t>Case Study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/>
                            <a:t>47</a:t>
                          </a:r>
                          <a:endParaRPr lang="en-US" sz="3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/>
                            <a:t>Temperature Conversion</a:t>
                          </a:r>
                          <a:r>
                            <a:rPr lang="en-US" sz="3200" baseline="0" dirty="0" smtClean="0"/>
                            <a:t> Problem</a:t>
                          </a:r>
                          <a:endParaRPr lang="en-US" sz="3200" dirty="0"/>
                        </a:p>
                      </a:txBody>
                      <a:tcPr/>
                    </a:tc>
                  </a:tr>
                  <a:tr h="63989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>
                              <a:solidFill>
                                <a:srgbClr val="FF0000"/>
                              </a:solidFill>
                            </a:rPr>
                            <a:t>3.2</a:t>
                          </a:r>
                          <a:endParaRPr lang="en-US" sz="32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>
                              <a:solidFill>
                                <a:srgbClr val="FF0000"/>
                              </a:solidFill>
                            </a:rPr>
                            <a:t>58</a:t>
                          </a:r>
                          <a:endParaRPr lang="en-US" sz="32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>
                              <a:solidFill>
                                <a:srgbClr val="FF0000"/>
                              </a:solidFill>
                            </a:rPr>
                            <a:t>Sequence of squares of numbers</a:t>
                          </a:r>
                          <a:endParaRPr lang="en-US" sz="32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</a:tr>
                  <a:tr h="86484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>
                              <a:solidFill>
                                <a:srgbClr val="FF0000"/>
                              </a:solidFill>
                            </a:rPr>
                            <a:t>3.6</a:t>
                          </a:r>
                          <a:endParaRPr lang="en-US" sz="32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>
                              <a:solidFill>
                                <a:srgbClr val="FF0000"/>
                              </a:solidFill>
                            </a:rPr>
                            <a:t>67</a:t>
                          </a:r>
                          <a:endParaRPr lang="en-US" sz="32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60434" t="-554930" r="-334" b="-110563"/>
                          </a:stretch>
                        </a:blipFill>
                      </a:tcPr>
                    </a:tc>
                  </a:tr>
                  <a:tr h="94139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>
                              <a:solidFill>
                                <a:srgbClr val="FF0000"/>
                              </a:solidFill>
                            </a:rPr>
                            <a:t>5.3</a:t>
                          </a:r>
                          <a:endParaRPr lang="en-US" sz="32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 smtClean="0">
                              <a:solidFill>
                                <a:srgbClr val="FF0000"/>
                              </a:solidFill>
                            </a:rPr>
                            <a:t>118</a:t>
                          </a:r>
                          <a:endParaRPr lang="en-US" sz="32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60434" t="-600000" r="-334" b="-129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285396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062" y="1828800"/>
            <a:ext cx="11602302" cy="1702191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n-US" sz="4800" dirty="0" smtClean="0"/>
              <a:t>Write a C program to find the sum of squares of all integers between 1 and 10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958742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250" y="218364"/>
            <a:ext cx="11602302" cy="600502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600" dirty="0" smtClean="0"/>
              <a:t>Sum of squares of all integers between 1 and 10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1250" y="938520"/>
            <a:ext cx="11602302" cy="5680644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r>
              <a:rPr lang="en-US" dirty="0" smtClean="0"/>
              <a:t>…………….</a:t>
            </a:r>
          </a:p>
          <a:p>
            <a:pPr marL="0" indent="0" algn="ctr">
              <a:buNone/>
            </a:pPr>
            <a:r>
              <a:rPr lang="en-US" dirty="0" smtClean="0"/>
              <a:t>sum = 0 ;</a:t>
            </a:r>
          </a:p>
          <a:p>
            <a:pPr marL="0" indent="0" algn="ctr">
              <a:buNone/>
            </a:pPr>
            <a:r>
              <a:rPr lang="en-US" dirty="0" smtClean="0"/>
              <a:t>n = 1;</a:t>
            </a:r>
          </a:p>
          <a:p>
            <a:pPr marL="0" indent="0" algn="ctr">
              <a:buNone/>
            </a:pPr>
            <a:r>
              <a:rPr lang="en-US" dirty="0" smtClean="0"/>
              <a:t>loop:</a:t>
            </a:r>
          </a:p>
          <a:p>
            <a:pPr marL="0" indent="0" algn="ctr">
              <a:buNone/>
            </a:pPr>
            <a:r>
              <a:rPr lang="en-US" dirty="0" smtClean="0"/>
              <a:t>sum = sum + n*n</a:t>
            </a:r>
          </a:p>
          <a:p>
            <a:pPr marL="0" indent="0" algn="ctr">
              <a:buNone/>
            </a:pPr>
            <a:r>
              <a:rPr lang="en-US" dirty="0" smtClean="0"/>
              <a:t>if (n==10)</a:t>
            </a:r>
          </a:p>
          <a:p>
            <a:pPr marL="0" indent="0" algn="ctr">
              <a:buNone/>
            </a:pPr>
            <a:r>
              <a:rPr lang="en-US" dirty="0" smtClean="0"/>
              <a:t>{goto print;}</a:t>
            </a:r>
          </a:p>
          <a:p>
            <a:pPr marL="0" indent="0" algn="ctr">
              <a:buNone/>
            </a:pPr>
            <a:r>
              <a:rPr lang="en-US" dirty="0" smtClean="0"/>
              <a:t>else</a:t>
            </a:r>
          </a:p>
          <a:p>
            <a:pPr marL="0" indent="0" algn="ctr">
              <a:buNone/>
            </a:pPr>
            <a:r>
              <a:rPr lang="en-US" dirty="0" smtClean="0"/>
              <a:t>{ n = n+1;</a:t>
            </a:r>
          </a:p>
          <a:p>
            <a:pPr marL="0" indent="0" algn="ctr">
              <a:buNone/>
            </a:pPr>
            <a:r>
              <a:rPr lang="en-US" dirty="0" smtClean="0"/>
              <a:t>goto loop; }</a:t>
            </a:r>
          </a:p>
          <a:p>
            <a:pPr marL="0" indent="0" algn="ctr">
              <a:buNone/>
            </a:pPr>
            <a:r>
              <a:rPr lang="en-US" dirty="0" smtClean="0"/>
              <a:t>print:</a:t>
            </a:r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3466531" y="5800299"/>
            <a:ext cx="1665027" cy="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3464255" y="2715904"/>
            <a:ext cx="2276" cy="310896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464255" y="2715904"/>
            <a:ext cx="2049441" cy="0"/>
          </a:xfrm>
          <a:prstGeom prst="straightConnector1">
            <a:avLst/>
          </a:prstGeom>
          <a:ln w="222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8674271" y="4270384"/>
            <a:ext cx="0" cy="2023482"/>
          </a:xfrm>
          <a:prstGeom prst="line">
            <a:avLst/>
          </a:prstGeom>
          <a:ln w="222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6496089" y="6293866"/>
            <a:ext cx="2194560" cy="0"/>
          </a:xfrm>
          <a:prstGeom prst="straightConnector1">
            <a:avLst/>
          </a:prstGeom>
          <a:ln w="2222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7009245" y="4270384"/>
            <a:ext cx="1665027" cy="0"/>
          </a:xfrm>
          <a:prstGeom prst="line">
            <a:avLst/>
          </a:prstGeom>
          <a:ln w="2222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80010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250" y="218363"/>
            <a:ext cx="11602302" cy="724171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600" dirty="0" smtClean="0"/>
              <a:t>Sum of squares of all integers between 1 and 10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1250" y="1093265"/>
            <a:ext cx="11602302" cy="4688557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4000" dirty="0" smtClean="0"/>
              <a:t>This program does the following things:</a:t>
            </a:r>
          </a:p>
          <a:p>
            <a:pPr marL="514350" indent="-514350" algn="just">
              <a:buAutoNum type="arabicPeriod"/>
            </a:pPr>
            <a:r>
              <a:rPr lang="en-US" sz="4000" dirty="0" smtClean="0"/>
              <a:t>Initializes the variable n</a:t>
            </a:r>
          </a:p>
          <a:p>
            <a:pPr marL="514350" indent="-514350" algn="just">
              <a:buAutoNum type="arabicPeriod"/>
            </a:pPr>
            <a:r>
              <a:rPr lang="en-US" sz="4000" dirty="0" smtClean="0"/>
              <a:t>Computes the square of n and adds it to sum</a:t>
            </a:r>
          </a:p>
          <a:p>
            <a:pPr marL="514350" indent="-514350" algn="just">
              <a:buAutoNum type="arabicPeriod"/>
            </a:pPr>
            <a:r>
              <a:rPr lang="en-US" sz="4000" dirty="0" smtClean="0"/>
              <a:t>Tests the value of n to see whether it is equal to 10 or not, then the program prints the results.</a:t>
            </a:r>
          </a:p>
          <a:p>
            <a:pPr marL="514350" indent="-514350" algn="just">
              <a:buAutoNum type="arabicPeriod"/>
            </a:pPr>
            <a:r>
              <a:rPr lang="en-US" sz="4000" dirty="0" smtClean="0"/>
              <a:t>If n is less than 10, then it is incremented by one and the control goes back to compute the sum again.</a:t>
            </a:r>
          </a:p>
          <a:p>
            <a:pPr marL="0" indent="0" algn="ctr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793697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813" y="211015"/>
            <a:ext cx="11844996" cy="562707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dirty="0" smtClean="0"/>
              <a:t>Looping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813" y="882250"/>
            <a:ext cx="11844996" cy="5813971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/>
            <a:r>
              <a:rPr lang="en-US" sz="3200" dirty="0" smtClean="0"/>
              <a:t>In looping, a </a:t>
            </a:r>
            <a:r>
              <a:rPr lang="en-US" sz="3200" dirty="0" smtClean="0">
                <a:solidFill>
                  <a:srgbClr val="FF0000"/>
                </a:solidFill>
              </a:rPr>
              <a:t>sequence</a:t>
            </a:r>
            <a:r>
              <a:rPr lang="en-US" sz="3200" dirty="0" smtClean="0"/>
              <a:t> of statements are executed until some conditions for termination of the loop are satisfied.</a:t>
            </a:r>
          </a:p>
          <a:p>
            <a:pPr algn="just"/>
            <a:r>
              <a:rPr lang="en-US" sz="3200" dirty="0" smtClean="0"/>
              <a:t>A program loop therefore consists of two segments:</a:t>
            </a:r>
          </a:p>
          <a:p>
            <a:pPr marL="742950" indent="-742950" algn="ctr">
              <a:buAutoNum type="arabicPeriod"/>
            </a:pPr>
            <a:r>
              <a:rPr lang="en-US" sz="3200" dirty="0" smtClean="0">
                <a:solidFill>
                  <a:srgbClr val="FF0000"/>
                </a:solidFill>
              </a:rPr>
              <a:t>Body of the loop</a:t>
            </a:r>
          </a:p>
          <a:p>
            <a:pPr marL="742950" indent="-742950" algn="ctr">
              <a:buAutoNum type="arabicPeriod"/>
            </a:pPr>
            <a:r>
              <a:rPr lang="en-US" sz="3200" dirty="0" smtClean="0">
                <a:solidFill>
                  <a:srgbClr val="FF0000"/>
                </a:solidFill>
              </a:rPr>
              <a:t>Control Statement</a:t>
            </a:r>
          </a:p>
          <a:p>
            <a:pPr algn="just"/>
            <a:r>
              <a:rPr lang="en-US" sz="3200" dirty="0" smtClean="0"/>
              <a:t>The control statement tests certain conditions and then directs the repeated execution of the statements contained in the body of the loop.</a:t>
            </a:r>
          </a:p>
          <a:p>
            <a:pPr algn="just"/>
            <a:r>
              <a:rPr lang="en-US" sz="3200" dirty="0" smtClean="0"/>
              <a:t>Depending on the position of the control statement in the loop, control structure is classified as:</a:t>
            </a:r>
          </a:p>
          <a:p>
            <a:pPr marL="514350" indent="-514350" algn="ctr">
              <a:buAutoNum type="arabicPeriod"/>
            </a:pPr>
            <a:r>
              <a:rPr lang="en-US" sz="3200" dirty="0" smtClean="0">
                <a:solidFill>
                  <a:srgbClr val="FF0000"/>
                </a:solidFill>
              </a:rPr>
              <a:t>Entry-controlled loop</a:t>
            </a:r>
          </a:p>
          <a:p>
            <a:pPr marL="514350" indent="-514350" algn="ctr">
              <a:buAutoNum type="arabicPeriod"/>
            </a:pPr>
            <a:r>
              <a:rPr lang="en-US" sz="3200" dirty="0" smtClean="0">
                <a:solidFill>
                  <a:srgbClr val="FF0000"/>
                </a:solidFill>
              </a:rPr>
              <a:t>Exit-controlled loop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9197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" y="196947"/>
            <a:ext cx="11844996" cy="745588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en-US" sz="3200" dirty="0" smtClean="0"/>
              <a:t>Differentiate Between Entry Controlled and Exit Controlled Loop</a:t>
            </a:r>
            <a:endParaRPr lang="en-US" sz="3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3630" y="1097279"/>
            <a:ext cx="8623496" cy="5500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208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5675471"/>
              </p:ext>
            </p:extLst>
          </p:nvPr>
        </p:nvGraphicFramePr>
        <p:xfrm>
          <a:off x="365759" y="156959"/>
          <a:ext cx="11648050" cy="645485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866229"/>
                <a:gridCol w="5781821"/>
              </a:tblGrid>
              <a:tr h="866198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Entry Controlled Loop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Exit Controlled Loop</a:t>
                      </a:r>
                      <a:endParaRPr lang="en-US" sz="3600" dirty="0"/>
                    </a:p>
                  </a:txBody>
                  <a:tcPr/>
                </a:tc>
              </a:tr>
              <a:tr h="1909694">
                <a:tc>
                  <a:txBody>
                    <a:bodyPr/>
                    <a:lstStyle/>
                    <a:p>
                      <a:pPr algn="l"/>
                      <a:r>
                        <a:rPr lang="en-US" sz="3600" dirty="0" smtClean="0"/>
                        <a:t>Control conditions</a:t>
                      </a:r>
                      <a:r>
                        <a:rPr lang="en-US" sz="3600" baseline="0" dirty="0" smtClean="0"/>
                        <a:t> are tested </a:t>
                      </a:r>
                      <a:r>
                        <a:rPr lang="en-US" sz="3600" baseline="0" dirty="0" smtClean="0">
                          <a:solidFill>
                            <a:srgbClr val="FF0000"/>
                          </a:solidFill>
                        </a:rPr>
                        <a:t>before</a:t>
                      </a:r>
                      <a:r>
                        <a:rPr lang="en-US" sz="3600" baseline="0" dirty="0" smtClean="0"/>
                        <a:t> the start of the loop execution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 smtClean="0"/>
                        <a:t>Control conditions</a:t>
                      </a:r>
                      <a:r>
                        <a:rPr lang="en-US" sz="3600" baseline="0" dirty="0" smtClean="0"/>
                        <a:t> are tested </a:t>
                      </a:r>
                      <a:r>
                        <a:rPr lang="en-US" sz="3600" baseline="0" dirty="0" smtClean="0">
                          <a:solidFill>
                            <a:srgbClr val="FF0000"/>
                          </a:solidFill>
                        </a:rPr>
                        <a:t>at the end</a:t>
                      </a:r>
                      <a:r>
                        <a:rPr lang="en-US" sz="3600" baseline="0" dirty="0" smtClean="0"/>
                        <a:t> of the body of the </a:t>
                      </a:r>
                      <a:r>
                        <a:rPr lang="en-US" sz="3600" baseline="0" smtClean="0"/>
                        <a:t>loop </a:t>
                      </a:r>
                      <a:r>
                        <a:rPr lang="en-US" sz="3600" baseline="0" smtClean="0"/>
                        <a:t>execution.</a:t>
                      </a:r>
                      <a:endParaRPr lang="en-US" sz="3600" dirty="0"/>
                    </a:p>
                  </a:txBody>
                  <a:tcPr/>
                </a:tc>
              </a:tr>
              <a:tr h="1909694">
                <a:tc>
                  <a:txBody>
                    <a:bodyPr/>
                    <a:lstStyle/>
                    <a:p>
                      <a:pPr algn="l"/>
                      <a:r>
                        <a:rPr lang="en-US" sz="3600" dirty="0" smtClean="0"/>
                        <a:t>If conditions</a:t>
                      </a:r>
                      <a:r>
                        <a:rPr lang="en-US" sz="3600" baseline="0" dirty="0" smtClean="0"/>
                        <a:t> are not satisfied, then the body the loop </a:t>
                      </a:r>
                      <a:r>
                        <a:rPr lang="en-US" sz="3600" baseline="0" dirty="0" smtClean="0">
                          <a:solidFill>
                            <a:srgbClr val="FF0000"/>
                          </a:solidFill>
                        </a:rPr>
                        <a:t>will not be executed.</a:t>
                      </a:r>
                      <a:endParaRPr lang="en-US" sz="3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aseline="0" dirty="0" smtClean="0"/>
                        <a:t>Body is executed unconditionally for the </a:t>
                      </a:r>
                      <a:r>
                        <a:rPr lang="en-US" sz="3600" baseline="0" dirty="0" smtClean="0">
                          <a:solidFill>
                            <a:srgbClr val="FF0000"/>
                          </a:solidFill>
                        </a:rPr>
                        <a:t>first time.</a:t>
                      </a:r>
                      <a:endParaRPr lang="en-US" sz="36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703572">
                <a:tc>
                  <a:txBody>
                    <a:bodyPr/>
                    <a:lstStyle/>
                    <a:p>
                      <a:pPr algn="l"/>
                      <a:r>
                        <a:rPr lang="en-US" sz="3600" dirty="0" smtClean="0"/>
                        <a:t>Also</a:t>
                      </a:r>
                      <a:r>
                        <a:rPr lang="en-US" sz="3600" baseline="0" dirty="0" smtClean="0"/>
                        <a:t> known as </a:t>
                      </a:r>
                      <a:r>
                        <a:rPr lang="en-US" sz="3600" baseline="0" dirty="0" smtClean="0">
                          <a:solidFill>
                            <a:srgbClr val="FF0000"/>
                          </a:solidFill>
                        </a:rPr>
                        <a:t>Pre-test</a:t>
                      </a:r>
                      <a:r>
                        <a:rPr lang="en-US" sz="3600" baseline="0" dirty="0" smtClean="0"/>
                        <a:t> loop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 smtClean="0"/>
                        <a:t>Also</a:t>
                      </a:r>
                      <a:r>
                        <a:rPr lang="en-US" sz="3600" baseline="0" dirty="0" smtClean="0"/>
                        <a:t> known as </a:t>
                      </a:r>
                      <a:r>
                        <a:rPr lang="en-US" sz="3600" baseline="0" dirty="0" smtClean="0">
                          <a:solidFill>
                            <a:srgbClr val="FF0000"/>
                          </a:solidFill>
                        </a:rPr>
                        <a:t>Post-test</a:t>
                      </a:r>
                      <a:r>
                        <a:rPr lang="en-US" sz="3600" baseline="0" dirty="0" smtClean="0"/>
                        <a:t> loop</a:t>
                      </a:r>
                      <a:endParaRPr lang="en-US" sz="3600" dirty="0" smtClean="0"/>
                    </a:p>
                  </a:txBody>
                  <a:tcPr/>
                </a:tc>
              </a:tr>
              <a:tr h="1065697">
                <a:tc>
                  <a:txBody>
                    <a:bodyPr/>
                    <a:lstStyle/>
                    <a:p>
                      <a:pPr algn="l"/>
                      <a:r>
                        <a:rPr lang="en-US" sz="3600" dirty="0" smtClean="0"/>
                        <a:t>for loop,</a:t>
                      </a:r>
                      <a:r>
                        <a:rPr lang="en-US" sz="3600" baseline="0" dirty="0" smtClean="0"/>
                        <a:t> </a:t>
                      </a:r>
                      <a:r>
                        <a:rPr lang="en-US" sz="3600" dirty="0" smtClean="0"/>
                        <a:t>while loop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3600" dirty="0" smtClean="0"/>
                        <a:t>do…………..while loop</a:t>
                      </a:r>
                      <a:endParaRPr lang="en-US" sz="3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7744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813" y="211015"/>
            <a:ext cx="11844996" cy="562707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dirty="0" smtClean="0"/>
              <a:t>Infinite Loop in C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813" y="882250"/>
            <a:ext cx="11844996" cy="5307535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en-US" sz="3800" dirty="0" smtClean="0">
                <a:solidFill>
                  <a:schemeClr val="tx1"/>
                </a:solidFill>
              </a:rPr>
              <a:t>A loop that repeats </a:t>
            </a:r>
            <a:r>
              <a:rPr lang="en-US" sz="3800" dirty="0" smtClean="0">
                <a:solidFill>
                  <a:srgbClr val="FF0000"/>
                </a:solidFill>
              </a:rPr>
              <a:t>indefinitely</a:t>
            </a:r>
            <a:r>
              <a:rPr lang="en-US" sz="3800" dirty="0" smtClean="0">
                <a:solidFill>
                  <a:schemeClr val="tx1"/>
                </a:solidFill>
              </a:rPr>
              <a:t> and </a:t>
            </a:r>
            <a:r>
              <a:rPr lang="en-US" sz="3800" dirty="0" smtClean="0">
                <a:solidFill>
                  <a:srgbClr val="FF0000"/>
                </a:solidFill>
              </a:rPr>
              <a:t>never terminates</a:t>
            </a:r>
            <a:r>
              <a:rPr lang="en-US" sz="3800" dirty="0" smtClean="0">
                <a:solidFill>
                  <a:schemeClr val="tx1"/>
                </a:solidFill>
              </a:rPr>
              <a:t> is called an Infinite loop.</a:t>
            </a:r>
          </a:p>
          <a:p>
            <a:pPr algn="just"/>
            <a:r>
              <a:rPr lang="en-US" sz="3800" dirty="0" smtClean="0">
                <a:solidFill>
                  <a:schemeClr val="tx1"/>
                </a:solidFill>
              </a:rPr>
              <a:t>Loops that go on </a:t>
            </a:r>
            <a:r>
              <a:rPr lang="en-US" sz="3800" dirty="0" smtClean="0">
                <a:solidFill>
                  <a:srgbClr val="FF0000"/>
                </a:solidFill>
              </a:rPr>
              <a:t>executing forever</a:t>
            </a:r>
            <a:r>
              <a:rPr lang="en-US" sz="3800" dirty="0" smtClean="0">
                <a:solidFill>
                  <a:schemeClr val="tx1"/>
                </a:solidFill>
              </a:rPr>
              <a:t> and never terminates because of </a:t>
            </a:r>
            <a:r>
              <a:rPr lang="en-US" sz="3800" dirty="0" smtClean="0">
                <a:solidFill>
                  <a:srgbClr val="FF0000"/>
                </a:solidFill>
              </a:rPr>
              <a:t>lack of an exit condition </a:t>
            </a:r>
            <a:r>
              <a:rPr lang="en-US" sz="3800" dirty="0" smtClean="0">
                <a:solidFill>
                  <a:schemeClr val="tx1"/>
                </a:solidFill>
              </a:rPr>
              <a:t>are called infinite loops. </a:t>
            </a:r>
          </a:p>
          <a:p>
            <a:pPr algn="just"/>
            <a:r>
              <a:rPr lang="en-US" sz="3800" dirty="0" smtClean="0">
                <a:solidFill>
                  <a:schemeClr val="tx1"/>
                </a:solidFill>
              </a:rPr>
              <a:t>Sometimes we create these loops by mistake, while sometimes we deliberately create them in our program. </a:t>
            </a:r>
          </a:p>
          <a:p>
            <a:pPr algn="just"/>
            <a:r>
              <a:rPr lang="en-US" sz="3800" dirty="0" smtClean="0">
                <a:solidFill>
                  <a:schemeClr val="tx1"/>
                </a:solidFill>
              </a:rPr>
              <a:t>Let’s take some examples and see what kind of mistakes can lead to infinite loop.</a:t>
            </a:r>
            <a:endParaRPr lang="en-US" sz="3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41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165" y="211015"/>
            <a:ext cx="11324493" cy="872197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dirty="0" smtClean="0"/>
              <a:t>Infinite Loop in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166" y="1318349"/>
            <a:ext cx="11324492" cy="496991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buNone/>
            </a:pPr>
            <a:r>
              <a:rPr lang="nn-NO" sz="6000" b="0" i="0" dirty="0" smtClean="0">
                <a:solidFill>
                  <a:srgbClr val="800080"/>
                </a:solidFill>
                <a:effectLst/>
                <a:latin typeface="inherit"/>
              </a:rPr>
              <a:t>int</a:t>
            </a:r>
            <a:r>
              <a:rPr lang="nn-NO" sz="6000" b="0" i="0" dirty="0" smtClean="0">
                <a:solidFill>
                  <a:srgbClr val="006FE0"/>
                </a:solidFill>
                <a:effectLst/>
                <a:latin typeface="inherit"/>
              </a:rPr>
              <a:t> </a:t>
            </a:r>
            <a:r>
              <a:rPr lang="nn-NO" sz="6000" b="0" i="0" dirty="0" smtClean="0">
                <a:solidFill>
                  <a:srgbClr val="002D7A"/>
                </a:solidFill>
                <a:effectLst/>
                <a:latin typeface="inherit"/>
              </a:rPr>
              <a:t>i</a:t>
            </a:r>
            <a:r>
              <a:rPr lang="nn-NO" sz="6000" b="0" i="0" dirty="0" smtClean="0">
                <a:solidFill>
                  <a:srgbClr val="333333"/>
                </a:solidFill>
                <a:effectLst/>
                <a:latin typeface="inherit"/>
              </a:rPr>
              <a:t>;</a:t>
            </a:r>
            <a:endParaRPr lang="nn-NO" sz="6000" b="0" i="0" dirty="0" smtClean="0">
              <a:solidFill>
                <a:srgbClr val="000000"/>
              </a:solidFill>
              <a:effectLst/>
              <a:latin typeface="Monaco"/>
            </a:endParaRPr>
          </a:p>
          <a:p>
            <a:pPr marL="0" indent="0" algn="ctr">
              <a:buNone/>
            </a:pPr>
            <a:r>
              <a:rPr lang="nn-NO" sz="6000" b="0" i="0" dirty="0" smtClean="0">
                <a:solidFill>
                  <a:srgbClr val="800080"/>
                </a:solidFill>
                <a:effectLst/>
                <a:latin typeface="inherit"/>
              </a:rPr>
              <a:t>for</a:t>
            </a:r>
            <a:r>
              <a:rPr lang="nn-NO" sz="6000" b="0" i="0" dirty="0" smtClean="0">
                <a:solidFill>
                  <a:srgbClr val="333333"/>
                </a:solidFill>
                <a:effectLst/>
                <a:latin typeface="inherit"/>
              </a:rPr>
              <a:t>(</a:t>
            </a:r>
            <a:r>
              <a:rPr lang="nn-NO" sz="6000" b="0" i="0" dirty="0" smtClean="0">
                <a:solidFill>
                  <a:srgbClr val="002D7A"/>
                </a:solidFill>
                <a:effectLst/>
                <a:latin typeface="inherit"/>
              </a:rPr>
              <a:t>i</a:t>
            </a:r>
            <a:r>
              <a:rPr lang="nn-NO" sz="6000" b="0" i="0" dirty="0" smtClean="0">
                <a:solidFill>
                  <a:srgbClr val="006FE0"/>
                </a:solidFill>
                <a:effectLst/>
                <a:latin typeface="inherit"/>
              </a:rPr>
              <a:t> = </a:t>
            </a:r>
            <a:r>
              <a:rPr lang="nn-NO" sz="6000" b="0" i="0" dirty="0" smtClean="0">
                <a:solidFill>
                  <a:srgbClr val="CE0000"/>
                </a:solidFill>
                <a:effectLst/>
                <a:latin typeface="inherit"/>
              </a:rPr>
              <a:t>0</a:t>
            </a:r>
            <a:r>
              <a:rPr lang="nn-NO" sz="6000" b="0" i="0" dirty="0" smtClean="0">
                <a:solidFill>
                  <a:srgbClr val="333333"/>
                </a:solidFill>
                <a:effectLst/>
                <a:latin typeface="inherit"/>
              </a:rPr>
              <a:t>;</a:t>
            </a:r>
            <a:r>
              <a:rPr lang="nn-NO" sz="6000" b="0" i="0" dirty="0" smtClean="0">
                <a:solidFill>
                  <a:srgbClr val="006FE0"/>
                </a:solidFill>
                <a:effectLst/>
                <a:latin typeface="inherit"/>
              </a:rPr>
              <a:t> </a:t>
            </a:r>
            <a:r>
              <a:rPr lang="nn-NO" sz="6000" b="0" i="0" dirty="0" smtClean="0">
                <a:solidFill>
                  <a:srgbClr val="002D7A"/>
                </a:solidFill>
                <a:effectLst/>
                <a:latin typeface="inherit"/>
              </a:rPr>
              <a:t>i</a:t>
            </a:r>
            <a:r>
              <a:rPr lang="nn-NO" sz="6000" b="0" i="0" dirty="0" smtClean="0">
                <a:solidFill>
                  <a:srgbClr val="006FE0"/>
                </a:solidFill>
                <a:effectLst/>
                <a:latin typeface="inherit"/>
              </a:rPr>
              <a:t> &lt; </a:t>
            </a:r>
            <a:r>
              <a:rPr lang="nn-NO" sz="6000" b="0" i="0" dirty="0" smtClean="0">
                <a:solidFill>
                  <a:srgbClr val="CE0000"/>
                </a:solidFill>
                <a:effectLst/>
                <a:latin typeface="inherit"/>
              </a:rPr>
              <a:t>100</a:t>
            </a:r>
            <a:r>
              <a:rPr lang="nn-NO" sz="6000" b="0" i="0" dirty="0" smtClean="0">
                <a:solidFill>
                  <a:srgbClr val="333333"/>
                </a:solidFill>
                <a:effectLst/>
                <a:latin typeface="inherit"/>
              </a:rPr>
              <a:t>;</a:t>
            </a:r>
            <a:r>
              <a:rPr lang="nn-NO" sz="6000" b="0" i="0" dirty="0" smtClean="0">
                <a:solidFill>
                  <a:srgbClr val="006FE0"/>
                </a:solidFill>
                <a:effectLst/>
                <a:latin typeface="inherit"/>
              </a:rPr>
              <a:t> </a:t>
            </a:r>
            <a:r>
              <a:rPr lang="nn-NO" sz="6000" b="0" i="0" dirty="0" smtClean="0">
                <a:solidFill>
                  <a:srgbClr val="002D7A"/>
                </a:solidFill>
                <a:effectLst/>
                <a:latin typeface="inherit"/>
              </a:rPr>
              <a:t>i</a:t>
            </a:r>
            <a:r>
              <a:rPr lang="nn-NO" sz="6000" b="0" i="0" dirty="0" smtClean="0">
                <a:solidFill>
                  <a:srgbClr val="006FE0"/>
                </a:solidFill>
                <a:effectLst/>
                <a:latin typeface="inherit"/>
              </a:rPr>
              <a:t>--</a:t>
            </a:r>
            <a:r>
              <a:rPr lang="nn-NO" sz="6000" b="0" i="0" dirty="0" smtClean="0">
                <a:solidFill>
                  <a:srgbClr val="333333"/>
                </a:solidFill>
                <a:effectLst/>
                <a:latin typeface="inherit"/>
              </a:rPr>
              <a:t>)</a:t>
            </a:r>
            <a:endParaRPr lang="nn-NO" sz="6000" b="0" i="0" dirty="0" smtClean="0">
              <a:solidFill>
                <a:srgbClr val="000000"/>
              </a:solidFill>
              <a:effectLst/>
              <a:latin typeface="Monaco"/>
            </a:endParaRPr>
          </a:p>
          <a:p>
            <a:pPr marL="0" indent="0" algn="ctr">
              <a:buNone/>
            </a:pPr>
            <a:r>
              <a:rPr lang="nn-NO" sz="6000" b="0" i="0" dirty="0" smtClean="0">
                <a:solidFill>
                  <a:srgbClr val="333333"/>
                </a:solidFill>
                <a:effectLst/>
                <a:latin typeface="inherit"/>
              </a:rPr>
              <a:t>{</a:t>
            </a:r>
            <a:endParaRPr lang="nn-NO" sz="6000" b="0" i="0" dirty="0" smtClean="0">
              <a:solidFill>
                <a:srgbClr val="000000"/>
              </a:solidFill>
              <a:effectLst/>
              <a:latin typeface="Monaco"/>
            </a:endParaRPr>
          </a:p>
          <a:p>
            <a:pPr marL="0" indent="0" algn="ctr">
              <a:buNone/>
            </a:pPr>
            <a:r>
              <a:rPr lang="nn-NO" sz="6000" b="0" i="0" dirty="0" smtClean="0">
                <a:solidFill>
                  <a:srgbClr val="006FE0"/>
                </a:solidFill>
                <a:effectLst/>
                <a:latin typeface="inherit"/>
              </a:rPr>
              <a:t>    </a:t>
            </a:r>
            <a:r>
              <a:rPr lang="nn-NO" sz="6000" b="0" i="0" dirty="0" smtClean="0">
                <a:solidFill>
                  <a:srgbClr val="800080"/>
                </a:solidFill>
                <a:effectLst/>
                <a:latin typeface="inherit"/>
              </a:rPr>
              <a:t>printf</a:t>
            </a:r>
            <a:r>
              <a:rPr lang="nn-NO" sz="6000" b="0" i="0" dirty="0" smtClean="0">
                <a:solidFill>
                  <a:srgbClr val="333333"/>
                </a:solidFill>
                <a:effectLst/>
                <a:latin typeface="inherit"/>
              </a:rPr>
              <a:t>(</a:t>
            </a:r>
            <a:r>
              <a:rPr lang="nn-NO" sz="6000" b="0" i="0" dirty="0" smtClean="0">
                <a:solidFill>
                  <a:srgbClr val="008000"/>
                </a:solidFill>
                <a:effectLst/>
                <a:latin typeface="inherit"/>
              </a:rPr>
              <a:t>"%d\n"</a:t>
            </a:r>
            <a:r>
              <a:rPr lang="nn-NO" sz="6000" b="0" i="0" dirty="0" smtClean="0">
                <a:solidFill>
                  <a:srgbClr val="333333"/>
                </a:solidFill>
                <a:effectLst/>
                <a:latin typeface="inherit"/>
              </a:rPr>
              <a:t>,</a:t>
            </a:r>
            <a:r>
              <a:rPr lang="nn-NO" sz="6000" b="0" i="0" dirty="0" smtClean="0">
                <a:solidFill>
                  <a:srgbClr val="006FE0"/>
                </a:solidFill>
                <a:effectLst/>
                <a:latin typeface="inherit"/>
              </a:rPr>
              <a:t> </a:t>
            </a:r>
            <a:r>
              <a:rPr lang="nn-NO" sz="6000" b="0" i="0" dirty="0" smtClean="0">
                <a:solidFill>
                  <a:srgbClr val="002D7A"/>
                </a:solidFill>
                <a:effectLst/>
                <a:latin typeface="inherit"/>
              </a:rPr>
              <a:t>i</a:t>
            </a:r>
            <a:r>
              <a:rPr lang="nn-NO" sz="6000" b="0" i="0" dirty="0" smtClean="0">
                <a:solidFill>
                  <a:srgbClr val="333333"/>
                </a:solidFill>
                <a:effectLst/>
                <a:latin typeface="inherit"/>
              </a:rPr>
              <a:t>);</a:t>
            </a:r>
            <a:endParaRPr lang="nn-NO" sz="6000" b="0" i="0" dirty="0" smtClean="0">
              <a:solidFill>
                <a:srgbClr val="000000"/>
              </a:solidFill>
              <a:effectLst/>
              <a:latin typeface="Monaco"/>
            </a:endParaRPr>
          </a:p>
          <a:p>
            <a:pPr marL="0" indent="0" algn="ctr">
              <a:buNone/>
            </a:pPr>
            <a:r>
              <a:rPr lang="nn-NO" sz="6000" b="0" i="0" dirty="0" smtClean="0">
                <a:solidFill>
                  <a:srgbClr val="333333"/>
                </a:solidFill>
                <a:effectLst/>
                <a:latin typeface="inherit"/>
              </a:rPr>
              <a:t>}</a:t>
            </a:r>
            <a:endParaRPr lang="nn-NO" sz="6000" b="0" i="0" dirty="0" smtClean="0">
              <a:solidFill>
                <a:srgbClr val="000000"/>
              </a:solidFill>
              <a:effectLst/>
              <a:latin typeface="Monaco"/>
            </a:endParaRPr>
          </a:p>
          <a:p>
            <a:pPr marL="0" indent="0" algn="just">
              <a:buNone/>
            </a:pPr>
            <a:endParaRPr lang="en-US" sz="3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871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716</Words>
  <Application>Microsoft Office PowerPoint</Application>
  <PresentationFormat>Widescreen</PresentationFormat>
  <Paragraphs>113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inherit</vt:lpstr>
      <vt:lpstr>Monaco</vt:lpstr>
      <vt:lpstr>Office Theme</vt:lpstr>
      <vt:lpstr>Chapter 6</vt:lpstr>
      <vt:lpstr>Write a C program to find the sum of squares of all integers between 1 and 10</vt:lpstr>
      <vt:lpstr>Sum of squares of all integers between 1 and 10</vt:lpstr>
      <vt:lpstr>Sum of squares of all integers between 1 and 10</vt:lpstr>
      <vt:lpstr>Looping</vt:lpstr>
      <vt:lpstr>Differentiate Between Entry Controlled and Exit Controlled Loop</vt:lpstr>
      <vt:lpstr>PowerPoint Presentation</vt:lpstr>
      <vt:lpstr>Infinite Loop in C</vt:lpstr>
      <vt:lpstr>Infinite Loop in C</vt:lpstr>
      <vt:lpstr>Infinite Loop in C</vt:lpstr>
      <vt:lpstr>Steps of Looping Process</vt:lpstr>
      <vt:lpstr>Steps of Looping Process</vt:lpstr>
      <vt:lpstr>Types of Statement</vt:lpstr>
      <vt:lpstr>While Statement (format)</vt:lpstr>
      <vt:lpstr>While Statement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6</dc:title>
  <dc:creator>Ahmed Hossain</dc:creator>
  <cp:lastModifiedBy>Ahmed Hossain</cp:lastModifiedBy>
  <cp:revision>21</cp:revision>
  <dcterms:created xsi:type="dcterms:W3CDTF">2018-12-06T13:05:04Z</dcterms:created>
  <dcterms:modified xsi:type="dcterms:W3CDTF">2018-12-11T14:38:22Z</dcterms:modified>
</cp:coreProperties>
</file>