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72534-4CBE-4581-BC63-9E9B31DF7266}" type="datetimeFigureOut">
              <a:rPr lang="en-US" smtClean="0"/>
              <a:t>12/11/2018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58465-2D3C-4B45-AC33-F8F63F95B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710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72534-4CBE-4581-BC63-9E9B31DF7266}" type="datetimeFigureOut">
              <a:rPr lang="en-US" smtClean="0"/>
              <a:t>12/11/2018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58465-2D3C-4B45-AC33-F8F63F95B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173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72534-4CBE-4581-BC63-9E9B31DF7266}" type="datetimeFigureOut">
              <a:rPr lang="en-US" smtClean="0"/>
              <a:t>12/11/2018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58465-2D3C-4B45-AC33-F8F63F95B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458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72534-4CBE-4581-BC63-9E9B31DF7266}" type="datetimeFigureOut">
              <a:rPr lang="en-US" smtClean="0"/>
              <a:t>12/11/2018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58465-2D3C-4B45-AC33-F8F63F95B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600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72534-4CBE-4581-BC63-9E9B31DF7266}" type="datetimeFigureOut">
              <a:rPr lang="en-US" smtClean="0"/>
              <a:t>12/11/2018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58465-2D3C-4B45-AC33-F8F63F95B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442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72534-4CBE-4581-BC63-9E9B31DF7266}" type="datetimeFigureOut">
              <a:rPr lang="en-US" smtClean="0"/>
              <a:t>12/11/2018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58465-2D3C-4B45-AC33-F8F63F95B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858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72534-4CBE-4581-BC63-9E9B31DF7266}" type="datetimeFigureOut">
              <a:rPr lang="en-US" smtClean="0"/>
              <a:t>12/11/2018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58465-2D3C-4B45-AC33-F8F63F95B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204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72534-4CBE-4581-BC63-9E9B31DF7266}" type="datetimeFigureOut">
              <a:rPr lang="en-US" smtClean="0"/>
              <a:t>12/11/2018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58465-2D3C-4B45-AC33-F8F63F95B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429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72534-4CBE-4581-BC63-9E9B31DF7266}" type="datetimeFigureOut">
              <a:rPr lang="en-US" smtClean="0"/>
              <a:t>12/11/2018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58465-2D3C-4B45-AC33-F8F63F95B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705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72534-4CBE-4581-BC63-9E9B31DF7266}" type="datetimeFigureOut">
              <a:rPr lang="en-US" smtClean="0"/>
              <a:t>12/11/2018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58465-2D3C-4B45-AC33-F8F63F95B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43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72534-4CBE-4581-BC63-9E9B31DF7266}" type="datetimeFigureOut">
              <a:rPr lang="en-US" smtClean="0"/>
              <a:t>12/11/2018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58465-2D3C-4B45-AC33-F8F63F95B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551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072534-4CBE-4581-BC63-9E9B31DF7266}" type="datetimeFigureOut">
              <a:rPr lang="en-US" smtClean="0"/>
              <a:t>12/11/2018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658465-2D3C-4B45-AC33-F8F63F95B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306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111" y="218364"/>
            <a:ext cx="11591498" cy="71217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sz="4400" dirty="0" smtClean="0"/>
              <a:t>Sum of Series using while loop</a:t>
            </a:r>
            <a:endParaRPr lang="en-US" sz="4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241111" y="1104496"/>
                <a:ext cx="11591498" cy="2935241"/>
              </a:xfr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>
                <a:normAutofit/>
              </a:bodyPr>
              <a:lstStyle/>
              <a:p>
                <a:pPr lvl="0" algn="l">
                  <a:lnSpc>
                    <a:spcPct val="100000"/>
                  </a:lnSpc>
                  <a:spcBef>
                    <a:spcPts val="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  <m:sup>
                          <m:r>
                            <a:rPr lang="en-US" sz="4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4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4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sz="4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4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4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en-US" sz="4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4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nor/>
                        </m:rPr>
                        <a:rPr lang="en-US" sz="4000" dirty="0" smtClean="0">
                          <a:solidFill>
                            <a:schemeClr val="tx1"/>
                          </a:solidFill>
                        </a:rPr>
                        <m:t>………………………..</m:t>
                      </m:r>
                      <m:sSup>
                        <m:sSupPr>
                          <m:ctrlPr>
                            <a:rPr lang="en-US" sz="4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en-US" sz="4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4000" dirty="0" smtClean="0">
                  <a:solidFill>
                    <a:schemeClr val="tx1"/>
                  </a:solidFill>
                </a:endParaRPr>
              </a:p>
              <a:p>
                <a:pPr lvl="0" algn="l">
                  <a:lnSpc>
                    <a:spcPct val="100000"/>
                  </a:lnSpc>
                  <a:spcBef>
                    <a:spcPts val="0"/>
                  </a:spcBef>
                </a:pPr>
                <a:r>
                  <a:rPr lang="en-US" sz="4000" dirty="0" smtClean="0">
                    <a:solidFill>
                      <a:schemeClr val="tx1"/>
                    </a:solidFill>
                  </a:rPr>
                  <a:t>1+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4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4000" dirty="0">
                    <a:solidFill>
                      <a:schemeClr val="tx1"/>
                    </a:solidFill>
                  </a:rPr>
                  <a:t>+ ………………………..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endParaRPr lang="en-US" sz="4000" dirty="0" smtClean="0">
                  <a:solidFill>
                    <a:srgbClr val="FF0000"/>
                  </a:solidFill>
                </a:endParaRPr>
              </a:p>
              <a:p>
                <a:pPr algn="l">
                  <a:lnSpc>
                    <a:spcPct val="100000"/>
                  </a:lnSpc>
                  <a:spcBef>
                    <a:spcPts val="0"/>
                  </a:spcBef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  <m:r>
                      <a:rPr lang="en-US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=1+</m:t>
                    </m:r>
                    <m:r>
                      <a:rPr lang="en-US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2!</m:t>
                        </m:r>
                      </m:den>
                    </m:f>
                    <m:r>
                      <a:rPr lang="en-US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num>
                      <m:den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3!</m:t>
                        </m:r>
                      </m:den>
                    </m:f>
                  </m:oMath>
                </a14:m>
                <a:r>
                  <a:rPr lang="en-US" sz="4000" dirty="0" smtClean="0">
                    <a:solidFill>
                      <a:schemeClr val="tx1"/>
                    </a:solidFill>
                  </a:rPr>
                  <a:t> + ………….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</m:sSup>
                      </m:num>
                      <m:den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!</m:t>
                        </m:r>
                      </m:den>
                    </m:f>
                  </m:oMath>
                </a14:m>
                <a:endParaRPr lang="en-US" sz="4000" dirty="0">
                  <a:solidFill>
                    <a:srgbClr val="FF0000"/>
                  </a:solidFill>
                </a:endParaRPr>
              </a:p>
              <a:p>
                <a:pPr lvl="0" algn="l">
                  <a:lnSpc>
                    <a:spcPct val="100000"/>
                  </a:lnSpc>
                  <a:spcBef>
                    <a:spcPts val="0"/>
                  </a:spcBef>
                </a:pPr>
                <a:endParaRPr lang="en-US" sz="4000" dirty="0">
                  <a:solidFill>
                    <a:srgbClr val="FF0000"/>
                  </a:solidFill>
                </a:endParaRPr>
              </a:p>
              <a:p>
                <a:pPr algn="just"/>
                <a:endParaRPr lang="en-US" sz="3200" dirty="0"/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241111" y="1104496"/>
                <a:ext cx="11591498" cy="2935241"/>
              </a:xfrm>
              <a:blipFill rotWithShape="0">
                <a:blip r:embed="rId2"/>
                <a:stretch>
                  <a:fillRect l="-18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55906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6802415"/>
              </p:ext>
            </p:extLst>
          </p:nvPr>
        </p:nvGraphicFramePr>
        <p:xfrm>
          <a:off x="200168" y="586853"/>
          <a:ext cx="11687031" cy="52468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39820"/>
                <a:gridCol w="3411940"/>
                <a:gridCol w="4135271"/>
              </a:tblGrid>
              <a:tr h="66708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break statement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goto </a:t>
                      </a:r>
                      <a:r>
                        <a:rPr lang="en-US" sz="3200" dirty="0" smtClean="0"/>
                        <a:t>statement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continue </a:t>
                      </a:r>
                      <a:r>
                        <a:rPr lang="en-US" sz="3200" dirty="0" smtClean="0"/>
                        <a:t>statement</a:t>
                      </a:r>
                      <a:endParaRPr lang="en-US" sz="3200" dirty="0"/>
                    </a:p>
                  </a:txBody>
                  <a:tcPr/>
                </a:tc>
              </a:tr>
              <a:tr h="3113350">
                <a:tc>
                  <a:txBody>
                    <a:bodyPr/>
                    <a:lstStyle/>
                    <a:p>
                      <a:pPr algn="just"/>
                      <a:r>
                        <a:rPr lang="en-US" sz="3200" dirty="0" smtClean="0"/>
                        <a:t>When</a:t>
                      </a:r>
                      <a:r>
                        <a:rPr lang="en-US" sz="3200" baseline="0" dirty="0" smtClean="0"/>
                        <a:t> break statement is encountered inside a loop, the loop is immediately existed and the program continues with the statement immediately following the loop.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3200" dirty="0" smtClean="0"/>
                        <a:t>goto statement can transfer the control to any place in</a:t>
                      </a:r>
                      <a:r>
                        <a:rPr lang="en-US" sz="3200" baseline="0" dirty="0" smtClean="0"/>
                        <a:t> a program.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3200" dirty="0" smtClean="0"/>
                        <a:t>continue causes the loop to be continued with the next iteration after</a:t>
                      </a:r>
                      <a:r>
                        <a:rPr lang="en-US" sz="3200" baseline="0" dirty="0" smtClean="0"/>
                        <a:t> skipping any statements in between.</a:t>
                      </a:r>
                      <a:endParaRPr lang="en-US" sz="3200" dirty="0"/>
                    </a:p>
                  </a:txBody>
                  <a:tcPr/>
                </a:tc>
              </a:tr>
              <a:tr h="586854">
                <a:tc>
                  <a:txBody>
                    <a:bodyPr/>
                    <a:lstStyle/>
                    <a:p>
                      <a:pPr algn="l"/>
                      <a:r>
                        <a:rPr lang="en-US" sz="3200" dirty="0" smtClean="0"/>
                        <a:t>exit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3200" dirty="0" smtClean="0"/>
                        <a:t>transfer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3200" dirty="0" smtClean="0"/>
                        <a:t>skip</a:t>
                      </a:r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319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968" y="177420"/>
            <a:ext cx="10645253" cy="6550926"/>
          </a:xfrm>
          <a:prstGeom prst="rect">
            <a:avLst/>
          </a:prstGeom>
          <a:ln>
            <a:solidFill>
              <a:schemeClr val="accent4"/>
            </a:solidFill>
          </a:ln>
        </p:spPr>
      </p:pic>
    </p:spTree>
    <p:extLst>
      <p:ext uri="{BB962C8B-B14F-4D97-AF65-F5344CB8AC3E}">
        <p14:creationId xmlns:p14="http://schemas.microsoft.com/office/powerpoint/2010/main" val="3296303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111" y="354841"/>
            <a:ext cx="11687032" cy="81886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sz="4400" dirty="0" smtClean="0"/>
              <a:t>Program 6.1 (Page 154)</a:t>
            </a:r>
            <a:endParaRPr lang="en-US" sz="4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241111" y="2088108"/>
                <a:ext cx="11687032" cy="1883391"/>
              </a:xfr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>
                <a:normAutofit/>
              </a:bodyPr>
              <a:lstStyle/>
              <a:p>
                <a:pPr lvl="0">
                  <a:lnSpc>
                    <a:spcPct val="100000"/>
                  </a:lnSpc>
                  <a:spcBef>
                    <a:spcPts val="0"/>
                  </a:spcBef>
                </a:pPr>
                <a:r>
                  <a:rPr lang="en-US" sz="4800" dirty="0" smtClean="0">
                    <a:solidFill>
                      <a:schemeClr val="tx1"/>
                    </a:solidFill>
                  </a:rPr>
                  <a:t>Write a C program to evaluate the equation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48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y</m:t>
                    </m:r>
                    <m:r>
                      <a:rPr lang="en-US" sz="48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4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sz="4800" dirty="0" smtClean="0">
                    <a:solidFill>
                      <a:schemeClr val="tx1"/>
                    </a:solidFill>
                  </a:rPr>
                  <a:t>; </a:t>
                </a:r>
                <a:r>
                  <a:rPr lang="en-US" sz="4800" dirty="0" smtClean="0">
                    <a:solidFill>
                      <a:schemeClr val="tx1"/>
                    </a:solidFill>
                  </a:rPr>
                  <a:t>Where n is a non-negative integer.</a:t>
                </a:r>
                <a:endParaRPr lang="en-US" sz="4800" dirty="0">
                  <a:solidFill>
                    <a:schemeClr val="tx1"/>
                  </a:solidFill>
                </a:endParaRPr>
              </a:p>
              <a:p>
                <a:pPr lvl="0">
                  <a:lnSpc>
                    <a:spcPct val="100000"/>
                  </a:lnSpc>
                  <a:spcBef>
                    <a:spcPts val="0"/>
                  </a:spcBef>
                </a:pPr>
                <a:endParaRPr lang="en-US" sz="4800" dirty="0">
                  <a:solidFill>
                    <a:srgbClr val="FF0000"/>
                  </a:solidFill>
                </a:endParaRPr>
              </a:p>
              <a:p>
                <a:endParaRPr lang="en-US" sz="4000" dirty="0"/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241111" y="2088108"/>
                <a:ext cx="11687032" cy="1883391"/>
              </a:xfrm>
              <a:blipFill rotWithShape="0">
                <a:blip r:embed="rId2"/>
                <a:stretch>
                  <a:fillRect t="-6774" r="-1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34376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111" y="204715"/>
            <a:ext cx="11687032" cy="71217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sz="4400" dirty="0" smtClean="0"/>
              <a:t>do statement (format)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111" y="1090848"/>
            <a:ext cx="11687032" cy="3835994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FF0000"/>
                </a:solidFill>
              </a:rPr>
              <a:t>do</a:t>
            </a:r>
          </a:p>
          <a:p>
            <a:r>
              <a:rPr lang="en-US" sz="4400" dirty="0" smtClean="0">
                <a:solidFill>
                  <a:srgbClr val="FF0000"/>
                </a:solidFill>
              </a:rPr>
              <a:t>{</a:t>
            </a:r>
          </a:p>
          <a:p>
            <a:r>
              <a:rPr lang="en-US" sz="4400" smtClean="0">
                <a:solidFill>
                  <a:srgbClr val="FF0000"/>
                </a:solidFill>
              </a:rPr>
              <a:t>body </a:t>
            </a:r>
            <a:r>
              <a:rPr lang="en-US" sz="4400" dirty="0" smtClean="0">
                <a:solidFill>
                  <a:srgbClr val="FF0000"/>
                </a:solidFill>
              </a:rPr>
              <a:t>of the loop;</a:t>
            </a:r>
          </a:p>
          <a:p>
            <a:r>
              <a:rPr lang="en-US" sz="4400" dirty="0" smtClean="0">
                <a:solidFill>
                  <a:srgbClr val="FF0000"/>
                </a:solidFill>
              </a:rPr>
              <a:t>}</a:t>
            </a:r>
          </a:p>
          <a:p>
            <a:r>
              <a:rPr lang="en-US" sz="4400" dirty="0" smtClean="0">
                <a:solidFill>
                  <a:srgbClr val="FF0000"/>
                </a:solidFill>
              </a:rPr>
              <a:t>while (test-condition);</a:t>
            </a:r>
          </a:p>
          <a:p>
            <a:pPr algn="just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33886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111" y="204715"/>
            <a:ext cx="11687032" cy="71217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sz="4400" dirty="0" smtClean="0"/>
              <a:t>do statement (format)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111" y="1090847"/>
            <a:ext cx="11687032" cy="5569259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 smtClean="0"/>
              <a:t>In case of do statement, the program proceeds to evaluate the </a:t>
            </a:r>
            <a:r>
              <a:rPr lang="en-US" sz="3600" dirty="0" smtClean="0">
                <a:solidFill>
                  <a:srgbClr val="FF0000"/>
                </a:solidFill>
              </a:rPr>
              <a:t>body of the loop first</a:t>
            </a:r>
            <a:r>
              <a:rPr lang="en-US" sz="3600" dirty="0" smtClean="0"/>
              <a:t>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 smtClean="0"/>
              <a:t>At the end of the loop, the </a:t>
            </a:r>
            <a:r>
              <a:rPr lang="en-US" sz="3600" dirty="0" smtClean="0">
                <a:solidFill>
                  <a:srgbClr val="FF0000"/>
                </a:solidFill>
              </a:rPr>
              <a:t>test condition</a:t>
            </a:r>
            <a:r>
              <a:rPr lang="en-US" sz="3600" dirty="0" smtClean="0"/>
              <a:t> in the while statement is </a:t>
            </a:r>
            <a:r>
              <a:rPr lang="en-US" sz="3600" dirty="0" smtClean="0">
                <a:solidFill>
                  <a:srgbClr val="FF0000"/>
                </a:solidFill>
              </a:rPr>
              <a:t>evaluated.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 smtClean="0"/>
              <a:t>If the condition is </a:t>
            </a:r>
            <a:r>
              <a:rPr lang="en-US" sz="3600" dirty="0" smtClean="0">
                <a:solidFill>
                  <a:srgbClr val="FF0000"/>
                </a:solidFill>
              </a:rPr>
              <a:t>true</a:t>
            </a:r>
            <a:r>
              <a:rPr lang="en-US" sz="3600" dirty="0" smtClean="0"/>
              <a:t>, the program continues to evaluate the body of the loop </a:t>
            </a:r>
            <a:r>
              <a:rPr lang="en-US" sz="3600" dirty="0" smtClean="0">
                <a:solidFill>
                  <a:srgbClr val="FF0000"/>
                </a:solidFill>
              </a:rPr>
              <a:t>once again</a:t>
            </a:r>
            <a:r>
              <a:rPr lang="en-US" sz="3600" dirty="0" smtClean="0"/>
              <a:t>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 smtClean="0"/>
              <a:t>This process </a:t>
            </a:r>
            <a:r>
              <a:rPr lang="en-US" sz="3600" dirty="0" smtClean="0">
                <a:solidFill>
                  <a:srgbClr val="FF0000"/>
                </a:solidFill>
              </a:rPr>
              <a:t>continues</a:t>
            </a:r>
            <a:r>
              <a:rPr lang="en-US" sz="3600" dirty="0" smtClean="0"/>
              <a:t> as long as the condition is </a:t>
            </a:r>
            <a:r>
              <a:rPr lang="en-US" sz="3600" dirty="0" smtClean="0">
                <a:solidFill>
                  <a:srgbClr val="FF0000"/>
                </a:solidFill>
              </a:rPr>
              <a:t>true</a:t>
            </a:r>
            <a:r>
              <a:rPr lang="en-US" sz="3600" dirty="0" smtClean="0"/>
              <a:t>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 smtClean="0"/>
              <a:t>When the condition becomes </a:t>
            </a:r>
            <a:r>
              <a:rPr lang="en-US" sz="3600" dirty="0" smtClean="0">
                <a:solidFill>
                  <a:srgbClr val="FF0000"/>
                </a:solidFill>
              </a:rPr>
              <a:t>false</a:t>
            </a:r>
            <a:r>
              <a:rPr lang="en-US" sz="3600" dirty="0" smtClean="0"/>
              <a:t>, the loop will be </a:t>
            </a:r>
            <a:r>
              <a:rPr lang="en-US" sz="3600" dirty="0" smtClean="0">
                <a:solidFill>
                  <a:srgbClr val="FF0000"/>
                </a:solidFill>
              </a:rPr>
              <a:t>terminated</a:t>
            </a:r>
            <a:r>
              <a:rPr lang="en-US" sz="3600" dirty="0" smtClean="0"/>
              <a:t> and the control goes to the </a:t>
            </a:r>
            <a:r>
              <a:rPr lang="en-US" sz="3600" dirty="0" smtClean="0">
                <a:solidFill>
                  <a:srgbClr val="FF0000"/>
                </a:solidFill>
              </a:rPr>
              <a:t>statement</a:t>
            </a:r>
            <a:r>
              <a:rPr lang="en-US" sz="3600" dirty="0" smtClean="0"/>
              <a:t> that appears immediately </a:t>
            </a:r>
            <a:r>
              <a:rPr lang="en-US" sz="3600" dirty="0" smtClean="0">
                <a:solidFill>
                  <a:srgbClr val="FF0000"/>
                </a:solidFill>
              </a:rPr>
              <a:t>after</a:t>
            </a:r>
            <a:r>
              <a:rPr lang="en-US" sz="3600" dirty="0" smtClean="0"/>
              <a:t> the while statement.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465065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111" y="78476"/>
            <a:ext cx="11687032" cy="64144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sz="4000" dirty="0" smtClean="0"/>
              <a:t>Program 6.2 (Page 156)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111" y="928048"/>
            <a:ext cx="11687032" cy="682388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en-US" sz="3200" dirty="0" smtClean="0">
                <a:solidFill>
                  <a:schemeClr val="tx1"/>
                </a:solidFill>
              </a:rPr>
              <a:t>Write a C program to print multiplication table from 1×1 to 12×10.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5627" y="1818565"/>
            <a:ext cx="6761328" cy="4855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40316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111" y="351431"/>
            <a:ext cx="11687032" cy="64144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sz="4000" dirty="0" smtClean="0"/>
              <a:t>Multiplication table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111" y="1310186"/>
            <a:ext cx="11687032" cy="4681182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lvl="0" indent="-5715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600" dirty="0" smtClean="0"/>
              <a:t>This program contains two do…….while loops in </a:t>
            </a:r>
            <a:r>
              <a:rPr lang="en-US" sz="3600" dirty="0" smtClean="0">
                <a:solidFill>
                  <a:srgbClr val="FF0000"/>
                </a:solidFill>
              </a:rPr>
              <a:t>nested form.</a:t>
            </a:r>
          </a:p>
          <a:p>
            <a:pPr marL="571500" lvl="0" indent="-5715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600" dirty="0" smtClean="0"/>
              <a:t>The outer loop is controlled by the variable </a:t>
            </a:r>
            <a:r>
              <a:rPr lang="en-US" sz="3600" dirty="0" smtClean="0">
                <a:solidFill>
                  <a:srgbClr val="FF0000"/>
                </a:solidFill>
              </a:rPr>
              <a:t>row</a:t>
            </a:r>
            <a:r>
              <a:rPr lang="en-US" sz="3600" dirty="0" smtClean="0"/>
              <a:t> and executed </a:t>
            </a:r>
            <a:r>
              <a:rPr lang="en-US" sz="3600" dirty="0" smtClean="0">
                <a:solidFill>
                  <a:srgbClr val="FF0000"/>
                </a:solidFill>
              </a:rPr>
              <a:t>12 times</a:t>
            </a:r>
            <a:r>
              <a:rPr lang="en-US" sz="3600" dirty="0" smtClean="0"/>
              <a:t>.</a:t>
            </a:r>
          </a:p>
          <a:p>
            <a:pPr marL="571500" lvl="0" indent="-5715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600" dirty="0" smtClean="0"/>
              <a:t>The inner loop is controlled by the variable </a:t>
            </a:r>
            <a:r>
              <a:rPr lang="en-US" sz="3600" dirty="0" smtClean="0">
                <a:solidFill>
                  <a:srgbClr val="FF0000"/>
                </a:solidFill>
              </a:rPr>
              <a:t>column</a:t>
            </a:r>
            <a:r>
              <a:rPr lang="en-US" sz="3600" dirty="0" smtClean="0"/>
              <a:t> and is executed </a:t>
            </a:r>
            <a:r>
              <a:rPr lang="en-US" sz="3600" dirty="0" smtClean="0">
                <a:solidFill>
                  <a:srgbClr val="FF0000"/>
                </a:solidFill>
              </a:rPr>
              <a:t>10 times</a:t>
            </a:r>
            <a:r>
              <a:rPr lang="en-US" sz="3600" dirty="0" smtClean="0"/>
              <a:t>, each time the outer loop is executed.</a:t>
            </a:r>
          </a:p>
          <a:p>
            <a:pPr marL="571500" lvl="0" indent="-5715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600" dirty="0" smtClean="0"/>
              <a:t>That is, the </a:t>
            </a:r>
            <a:r>
              <a:rPr lang="en-US" sz="3600" dirty="0" smtClean="0">
                <a:solidFill>
                  <a:srgbClr val="FF0000"/>
                </a:solidFill>
              </a:rPr>
              <a:t>inner loop</a:t>
            </a:r>
            <a:r>
              <a:rPr lang="en-US" sz="3600" dirty="0" smtClean="0"/>
              <a:t> is executed a total of </a:t>
            </a:r>
            <a:r>
              <a:rPr lang="en-US" sz="3600" dirty="0" smtClean="0">
                <a:solidFill>
                  <a:srgbClr val="FF0000"/>
                </a:solidFill>
              </a:rPr>
              <a:t>120 times</a:t>
            </a:r>
            <a:r>
              <a:rPr lang="en-US" sz="3600" dirty="0" smtClean="0"/>
              <a:t>, each time printing a value in the table.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233355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111" y="351431"/>
            <a:ext cx="11687032" cy="64144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sz="4000" dirty="0" smtClean="0"/>
              <a:t>for statement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111" y="1310186"/>
            <a:ext cx="11687032" cy="5227092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lvl="0" indent="-5715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600" dirty="0" smtClean="0"/>
              <a:t>for loop is entry controlled loop that provides a more concise loop control structure.</a:t>
            </a:r>
          </a:p>
          <a:p>
            <a:pPr marL="571500" lvl="0" indent="-5715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600" dirty="0" smtClean="0"/>
              <a:t>General format</a:t>
            </a:r>
          </a:p>
          <a:p>
            <a:pPr marL="571500" lvl="0" indent="-5715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3600" dirty="0"/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4000" dirty="0" smtClean="0">
                <a:solidFill>
                  <a:srgbClr val="FF0000"/>
                </a:solidFill>
              </a:rPr>
              <a:t>for (initialization ; test-condition ; update expression)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4000" dirty="0" smtClean="0">
                <a:solidFill>
                  <a:srgbClr val="FF0000"/>
                </a:solidFill>
              </a:rPr>
              <a:t>{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4000" dirty="0" smtClean="0">
                <a:solidFill>
                  <a:srgbClr val="FF0000"/>
                </a:solidFill>
              </a:rPr>
              <a:t>Body of the loop;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4000" dirty="0">
                <a:solidFill>
                  <a:srgbClr val="FF0000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2623687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111" y="351431"/>
            <a:ext cx="11687032" cy="64144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sz="4000" dirty="0" smtClean="0"/>
              <a:t>for statement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111" y="1269243"/>
            <a:ext cx="11687032" cy="5227092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571500" lvl="0" indent="-5715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4000" dirty="0" smtClean="0">
                <a:solidFill>
                  <a:schemeClr val="tx1"/>
                </a:solidFill>
              </a:rPr>
              <a:t>The initialization statement is executed </a:t>
            </a:r>
            <a:r>
              <a:rPr lang="en-US" sz="4000" dirty="0" smtClean="0">
                <a:solidFill>
                  <a:srgbClr val="FF0000"/>
                </a:solidFill>
              </a:rPr>
              <a:t>only once</a:t>
            </a:r>
            <a:r>
              <a:rPr lang="en-US" sz="4000" dirty="0" smtClean="0">
                <a:solidFill>
                  <a:schemeClr val="tx1"/>
                </a:solidFill>
              </a:rPr>
              <a:t>.</a:t>
            </a:r>
          </a:p>
          <a:p>
            <a:pPr marL="571500" lvl="0" indent="-5715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4000" dirty="0" smtClean="0">
                <a:solidFill>
                  <a:schemeClr val="tx1"/>
                </a:solidFill>
              </a:rPr>
              <a:t>Then, the test condition is </a:t>
            </a:r>
            <a:r>
              <a:rPr lang="en-US" sz="4000" dirty="0" smtClean="0">
                <a:solidFill>
                  <a:srgbClr val="FF0000"/>
                </a:solidFill>
              </a:rPr>
              <a:t>evaluated</a:t>
            </a:r>
            <a:r>
              <a:rPr lang="en-US" sz="4000" dirty="0" smtClean="0">
                <a:solidFill>
                  <a:schemeClr val="tx1"/>
                </a:solidFill>
              </a:rPr>
              <a:t>. </a:t>
            </a:r>
          </a:p>
          <a:p>
            <a:pPr marL="571500" lvl="0" indent="-5715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4000" dirty="0" smtClean="0">
                <a:solidFill>
                  <a:schemeClr val="tx1"/>
                </a:solidFill>
              </a:rPr>
              <a:t>If the test </a:t>
            </a:r>
            <a:r>
              <a:rPr lang="en-US" sz="4000" dirty="0" smtClean="0">
                <a:solidFill>
                  <a:schemeClr val="tx1"/>
                </a:solidFill>
              </a:rPr>
              <a:t>condition</a:t>
            </a:r>
            <a:r>
              <a:rPr lang="en-US" sz="4000" dirty="0" smtClean="0">
                <a:solidFill>
                  <a:schemeClr val="tx1"/>
                </a:solidFill>
              </a:rPr>
              <a:t> is </a:t>
            </a:r>
            <a:r>
              <a:rPr lang="en-US" sz="4000" dirty="0" smtClean="0">
                <a:solidFill>
                  <a:srgbClr val="FF0000"/>
                </a:solidFill>
              </a:rPr>
              <a:t>false</a:t>
            </a:r>
            <a:r>
              <a:rPr lang="en-US" sz="4000" dirty="0" smtClean="0">
                <a:solidFill>
                  <a:schemeClr val="tx1"/>
                </a:solidFill>
              </a:rPr>
              <a:t>, for loop is </a:t>
            </a:r>
            <a:r>
              <a:rPr lang="en-US" sz="4000" dirty="0" smtClean="0">
                <a:solidFill>
                  <a:srgbClr val="FF0000"/>
                </a:solidFill>
              </a:rPr>
              <a:t>terminated</a:t>
            </a:r>
            <a:r>
              <a:rPr lang="en-US" sz="4000" dirty="0" smtClean="0">
                <a:solidFill>
                  <a:schemeClr val="tx1"/>
                </a:solidFill>
              </a:rPr>
              <a:t>.</a:t>
            </a:r>
          </a:p>
          <a:p>
            <a:pPr marL="571500" lvl="0" indent="-5715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4000" dirty="0" smtClean="0">
                <a:solidFill>
                  <a:schemeClr val="tx1"/>
                </a:solidFill>
              </a:rPr>
              <a:t>But if the test </a:t>
            </a:r>
            <a:r>
              <a:rPr lang="en-US" sz="4000" dirty="0" smtClean="0">
                <a:solidFill>
                  <a:schemeClr val="tx1"/>
                </a:solidFill>
              </a:rPr>
              <a:t>condition</a:t>
            </a:r>
            <a:r>
              <a:rPr lang="en-US" sz="4000" dirty="0" smtClean="0">
                <a:solidFill>
                  <a:schemeClr val="tx1"/>
                </a:solidFill>
              </a:rPr>
              <a:t> is </a:t>
            </a:r>
            <a:r>
              <a:rPr lang="en-US" sz="4000" dirty="0" smtClean="0">
                <a:solidFill>
                  <a:srgbClr val="FF0000"/>
                </a:solidFill>
              </a:rPr>
              <a:t>true, </a:t>
            </a:r>
            <a:r>
              <a:rPr lang="en-US" sz="4000" dirty="0" smtClean="0">
                <a:solidFill>
                  <a:schemeClr val="tx1"/>
                </a:solidFill>
              </a:rPr>
              <a:t>codes inside the </a:t>
            </a:r>
            <a:r>
              <a:rPr lang="en-US" sz="4000" dirty="0" smtClean="0">
                <a:solidFill>
                  <a:srgbClr val="FF0000"/>
                </a:solidFill>
              </a:rPr>
              <a:t>body of loop </a:t>
            </a:r>
            <a:r>
              <a:rPr lang="en-US" sz="4000" dirty="0" smtClean="0">
                <a:solidFill>
                  <a:schemeClr val="tx1"/>
                </a:solidFill>
              </a:rPr>
              <a:t>is executed and the </a:t>
            </a:r>
            <a:r>
              <a:rPr lang="en-US" sz="4000" dirty="0" smtClean="0">
                <a:solidFill>
                  <a:srgbClr val="FF0000"/>
                </a:solidFill>
              </a:rPr>
              <a:t>update expression </a:t>
            </a:r>
            <a:r>
              <a:rPr lang="en-US" sz="4000" dirty="0" smtClean="0">
                <a:solidFill>
                  <a:schemeClr val="tx1"/>
                </a:solidFill>
              </a:rPr>
              <a:t>is </a:t>
            </a:r>
            <a:r>
              <a:rPr lang="en-US" sz="4000" dirty="0" smtClean="0">
                <a:solidFill>
                  <a:srgbClr val="FF0000"/>
                </a:solidFill>
              </a:rPr>
              <a:t>updated</a:t>
            </a:r>
            <a:r>
              <a:rPr lang="en-US" sz="4000" dirty="0" smtClean="0">
                <a:solidFill>
                  <a:schemeClr val="tx1"/>
                </a:solidFill>
              </a:rPr>
              <a:t>.</a:t>
            </a:r>
          </a:p>
          <a:p>
            <a:pPr marL="571500" lvl="0" indent="-5715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4000" dirty="0" smtClean="0">
                <a:solidFill>
                  <a:schemeClr val="tx1"/>
                </a:solidFill>
              </a:rPr>
              <a:t>This process </a:t>
            </a:r>
            <a:r>
              <a:rPr lang="en-US" sz="4000" dirty="0" smtClean="0">
                <a:solidFill>
                  <a:srgbClr val="FF0000"/>
                </a:solidFill>
              </a:rPr>
              <a:t>repeats</a:t>
            </a:r>
            <a:r>
              <a:rPr lang="en-US" sz="4000" dirty="0" smtClean="0">
                <a:solidFill>
                  <a:schemeClr val="tx1"/>
                </a:solidFill>
              </a:rPr>
              <a:t> until the test </a:t>
            </a:r>
            <a:r>
              <a:rPr lang="en-US" sz="4000" dirty="0" smtClean="0">
                <a:solidFill>
                  <a:schemeClr val="tx1"/>
                </a:solidFill>
              </a:rPr>
              <a:t>condition</a:t>
            </a:r>
            <a:r>
              <a:rPr lang="en-US" sz="4000" dirty="0" smtClean="0">
                <a:solidFill>
                  <a:schemeClr val="tx1"/>
                </a:solidFill>
              </a:rPr>
              <a:t> is </a:t>
            </a:r>
            <a:r>
              <a:rPr lang="en-US" sz="4000" dirty="0" smtClean="0">
                <a:solidFill>
                  <a:srgbClr val="FF0000"/>
                </a:solidFill>
              </a:rPr>
              <a:t>false</a:t>
            </a:r>
            <a:r>
              <a:rPr lang="en-US" sz="4000" dirty="0" smtClean="0">
                <a:solidFill>
                  <a:schemeClr val="tx1"/>
                </a:solidFill>
              </a:rPr>
              <a:t>.</a:t>
            </a:r>
          </a:p>
          <a:p>
            <a:pPr marL="571500" lvl="0" indent="-5715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4000" dirty="0" smtClean="0">
                <a:solidFill>
                  <a:schemeClr val="tx1"/>
                </a:solidFill>
              </a:rPr>
              <a:t>The for loop is commonly used when the number of iterations is known.</a:t>
            </a:r>
            <a:endParaRPr 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76690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111" y="378727"/>
            <a:ext cx="11687032" cy="64144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sz="4000" dirty="0" smtClean="0"/>
              <a:t>for loop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111" y="2825087"/>
            <a:ext cx="11687032" cy="682388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4400" b="1" dirty="0"/>
              <a:t>Sum of Natural Numbers Using for Loop</a:t>
            </a:r>
          </a:p>
        </p:txBody>
      </p:sp>
    </p:spTree>
    <p:extLst>
      <p:ext uri="{BB962C8B-B14F-4D97-AF65-F5344CB8AC3E}">
        <p14:creationId xmlns:p14="http://schemas.microsoft.com/office/powerpoint/2010/main" val="1028980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417</Words>
  <Application>Microsoft Office PowerPoint</Application>
  <PresentationFormat>Widescreen</PresentationFormat>
  <Paragraphs>51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Office Theme</vt:lpstr>
      <vt:lpstr>Sum of Series using while loop</vt:lpstr>
      <vt:lpstr>Program 6.1 (Page 154)</vt:lpstr>
      <vt:lpstr>do statement (format)</vt:lpstr>
      <vt:lpstr>do statement (format)</vt:lpstr>
      <vt:lpstr>Program 6.2 (Page 156)</vt:lpstr>
      <vt:lpstr>Multiplication table</vt:lpstr>
      <vt:lpstr>for statement</vt:lpstr>
      <vt:lpstr>for statement</vt:lpstr>
      <vt:lpstr>for loop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Ahmed Hossain</dc:creator>
  <cp:lastModifiedBy>Ahmed Hossain</cp:lastModifiedBy>
  <cp:revision>17</cp:revision>
  <dcterms:created xsi:type="dcterms:W3CDTF">2018-12-11T14:18:32Z</dcterms:created>
  <dcterms:modified xsi:type="dcterms:W3CDTF">2018-12-11T17:44:39Z</dcterms:modified>
</cp:coreProperties>
</file>