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9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1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7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9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3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5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1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5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9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9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84876-096E-44C8-9B9C-E0F3BD6E076C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0517-AED9-4026-AED3-FE2C339C7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1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534" y="232012"/>
            <a:ext cx="9144000" cy="16513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Chapter 7</a:t>
            </a:r>
            <a:br>
              <a:rPr lang="en-US" dirty="0" smtClean="0"/>
            </a:br>
            <a:r>
              <a:rPr lang="en-US" dirty="0" smtClean="0"/>
              <a:t>Array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388" y="2115402"/>
            <a:ext cx="7970292" cy="438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850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45660"/>
            <a:ext cx="11778018" cy="7779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/>
              <a:t>Program 7.1 (Page 196)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7421" y="1238769"/>
                <a:ext cx="11778018" cy="5353099"/>
              </a:xfr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 smtClean="0">
                    <a:solidFill>
                      <a:srgbClr val="FF0000"/>
                    </a:solidFill>
                  </a:rPr>
                  <a:t>Write a program using array variable to evaluate the following expressions: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  <m:e>
                          <m:sSubSup>
                            <m:sSubSupPr>
                              <m:ctrlPr>
                                <a:rPr lang="en-US" sz="3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sz="3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sz="3600" dirty="0" smtClean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3600" dirty="0" smtClean="0">
                    <a:solidFill>
                      <a:srgbClr val="FF0000"/>
                    </a:solidFill>
                  </a:rPr>
                  <a:t>The values of x1, x2, ……… are to be read from keyboard.</a:t>
                </a:r>
              </a:p>
              <a:p>
                <a:pPr marL="0" indent="0" algn="just">
                  <a:buNone/>
                </a:pPr>
                <a:endParaRPr lang="en-US" sz="3600" u="sng" dirty="0" smtClean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3600" u="sng" dirty="0" smtClean="0">
                    <a:solidFill>
                      <a:srgbClr val="FF0000"/>
                    </a:solidFill>
                  </a:rPr>
                  <a:t>Example: Sum of squares of numbers from 1 to n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+1)(2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421" y="1238769"/>
                <a:ext cx="11778018" cy="5353099"/>
              </a:xfrm>
              <a:blipFill rotWithShape="0">
                <a:blip r:embed="rId2"/>
                <a:stretch>
                  <a:fillRect l="-1499" t="-2614" r="-1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3588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45660"/>
            <a:ext cx="11778018" cy="7779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mtClean="0"/>
              <a:t>Program 7.2 </a:t>
            </a:r>
            <a:r>
              <a:rPr lang="en-US" dirty="0" smtClean="0"/>
              <a:t>(</a:t>
            </a:r>
            <a:r>
              <a:rPr lang="en-US" smtClean="0"/>
              <a:t>Page 199)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238769"/>
            <a:ext cx="11778018" cy="53530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Given below is the list of marks obtained by a class of 50 students in an annual examination.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43 65 51 27 79 11 56 61 52 09 25 36 07 49 55 63 74 81 49 37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40 49 16 75 87 91 33 24 58 78 65 56 76 67 45 54 35 63 12 21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73 49 51 19 39 49 68 93 85 59</a:t>
            </a:r>
          </a:p>
          <a:p>
            <a:pPr marL="0" indent="0" algn="just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Write a program to count the number of students belonging to each of following groups of marks: </a:t>
            </a:r>
          </a:p>
          <a:p>
            <a:pPr marL="0" indent="0" algn="just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0-9, 10-19, 20-29 .....100.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68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0249" y="313898"/>
            <a:ext cx="11591499" cy="8325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5400" dirty="0" smtClean="0"/>
              <a:t>Information from BTRC</a:t>
            </a:r>
            <a:endParaRPr lang="en-US" sz="5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52307"/>
              </p:ext>
            </p:extLst>
          </p:nvPr>
        </p:nvGraphicFramePr>
        <p:xfrm>
          <a:off x="566380" y="1661921"/>
          <a:ext cx="11059236" cy="4232910"/>
        </p:xfrm>
        <a:graphic>
          <a:graphicData uri="http://schemas.openxmlformats.org/drawingml/2006/table">
            <a:tbl>
              <a:tblPr/>
              <a:tblGrid>
                <a:gridCol w="6599867"/>
                <a:gridCol w="4459369"/>
              </a:tblGrid>
              <a:tr h="5482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525252"/>
                          </a:solidFill>
                          <a:effectLst/>
                        </a:rPr>
                        <a:t>OPERATOR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9AC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525252"/>
                          </a:solidFill>
                          <a:effectLst/>
                        </a:rPr>
                        <a:t>SUBSCRIBER (IN MILLIONS)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9AC5A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Grameen Phone Ltd. (GP)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525252"/>
                          </a:solidFill>
                          <a:effectLst/>
                        </a:rPr>
                        <a:t>58.689 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Banglalink Digital Communications Limited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31.309 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Robi Axiata Limited (Robi)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26.443 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Airtel Bangladesh Limited (Airtel)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8.049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525252"/>
                          </a:solidFill>
                          <a:effectLst/>
                        </a:rPr>
                        <a:t>Pacific Bangladesh Telecom Limited (Citycell)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0.000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525252"/>
                          </a:solidFill>
                          <a:effectLst/>
                        </a:rPr>
                        <a:t>Teletalk Bangladesh Ltd. (Teletalk)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525252"/>
                          </a:solidFill>
                          <a:effectLst/>
                        </a:rPr>
                        <a:t>3.791 </a:t>
                      </a: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  <a:tr h="479729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525252"/>
                          </a:solidFill>
                          <a:effectLst/>
                        </a:rPr>
                        <a:t>Total</a:t>
                      </a:r>
                      <a:endParaRPr lang="en-US" sz="2800">
                        <a:solidFill>
                          <a:srgbClr val="525252"/>
                        </a:solidFill>
                        <a:effectLst/>
                      </a:endParaRP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525252"/>
                          </a:solidFill>
                          <a:effectLst/>
                        </a:rPr>
                        <a:t>128.281</a:t>
                      </a:r>
                      <a:endParaRPr lang="en-US" sz="2800" dirty="0">
                        <a:solidFill>
                          <a:srgbClr val="525252"/>
                        </a:solidFill>
                        <a:effectLst/>
                      </a:endParaRPr>
                    </a:p>
                  </a:txBody>
                  <a:tcPr marL="114300" marR="47625" marT="47625" marB="47625" anchor="ctr">
                    <a:lnL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316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18364"/>
            <a:ext cx="11778018" cy="5442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Concept of Array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938521"/>
            <a:ext cx="11778018" cy="57488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200" dirty="0" smtClean="0"/>
              <a:t>So far, we have used only the fundamental data types, namely </a:t>
            </a:r>
            <a:r>
              <a:rPr lang="en-US" sz="3200" dirty="0" smtClean="0">
                <a:solidFill>
                  <a:srgbClr val="FF0000"/>
                </a:solidFill>
              </a:rPr>
              <a:t>char, int, float, double.</a:t>
            </a:r>
          </a:p>
          <a:p>
            <a:pPr algn="just"/>
            <a:r>
              <a:rPr lang="en-US" sz="3200" dirty="0" smtClean="0"/>
              <a:t>They are </a:t>
            </a:r>
            <a:r>
              <a:rPr lang="en-US" sz="3200" dirty="0" smtClean="0">
                <a:solidFill>
                  <a:srgbClr val="FF0000"/>
                </a:solidFill>
              </a:rPr>
              <a:t>constrained</a:t>
            </a:r>
            <a:r>
              <a:rPr lang="en-US" sz="3200" dirty="0" smtClean="0"/>
              <a:t> by the fact that, a variable of these types can store </a:t>
            </a:r>
            <a:r>
              <a:rPr lang="en-US" sz="3200" dirty="0" smtClean="0">
                <a:solidFill>
                  <a:srgbClr val="FF0000"/>
                </a:solidFill>
              </a:rPr>
              <a:t>one value at any given time.</a:t>
            </a:r>
          </a:p>
          <a:p>
            <a:pPr algn="just"/>
            <a:r>
              <a:rPr lang="en-US" sz="3200" dirty="0" smtClean="0"/>
              <a:t>Therefore, they can be used only to handle </a:t>
            </a:r>
            <a:r>
              <a:rPr lang="en-US" sz="3200" dirty="0" smtClean="0">
                <a:solidFill>
                  <a:srgbClr val="FF0000"/>
                </a:solidFill>
              </a:rPr>
              <a:t>limited amounts of data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In many applications, however, we need to handle a </a:t>
            </a:r>
            <a:r>
              <a:rPr lang="en-US" sz="3200" dirty="0" smtClean="0">
                <a:solidFill>
                  <a:srgbClr val="FF0000"/>
                </a:solidFill>
              </a:rPr>
              <a:t>large volume of data</a:t>
            </a:r>
            <a:r>
              <a:rPr lang="en-US" sz="3200" dirty="0" smtClean="0"/>
              <a:t> in terms of reading, processing and printing.</a:t>
            </a:r>
          </a:p>
          <a:p>
            <a:pPr algn="just"/>
            <a:r>
              <a:rPr lang="en-US" sz="3200" dirty="0" smtClean="0"/>
              <a:t>To process, such large amounts of data, we need a </a:t>
            </a:r>
            <a:r>
              <a:rPr lang="en-US" sz="3200" dirty="0" smtClean="0">
                <a:solidFill>
                  <a:srgbClr val="FF0000"/>
                </a:solidFill>
              </a:rPr>
              <a:t>powerful data type</a:t>
            </a:r>
            <a:r>
              <a:rPr lang="en-US" sz="3200" dirty="0" smtClean="0"/>
              <a:t> that facilitate efficient storing, accessing and manipulations of data items.</a:t>
            </a:r>
          </a:p>
          <a:p>
            <a:pPr algn="just"/>
            <a:r>
              <a:rPr lang="en-US" sz="3200" dirty="0" smtClean="0"/>
              <a:t>C supports a </a:t>
            </a:r>
            <a:r>
              <a:rPr lang="en-US" sz="3200" dirty="0" smtClean="0">
                <a:solidFill>
                  <a:srgbClr val="FF0000"/>
                </a:solidFill>
              </a:rPr>
              <a:t>derived data type </a:t>
            </a:r>
            <a:r>
              <a:rPr lang="en-US" sz="3200" dirty="0" smtClean="0"/>
              <a:t>known as </a:t>
            </a:r>
            <a:r>
              <a:rPr lang="en-US" sz="3200" b="1" dirty="0" smtClean="0">
                <a:solidFill>
                  <a:srgbClr val="FF0000"/>
                </a:solidFill>
              </a:rPr>
              <a:t>array</a:t>
            </a:r>
            <a:r>
              <a:rPr lang="en-US" sz="3200" dirty="0" smtClean="0"/>
              <a:t> that can be used for such applications.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8279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327546"/>
            <a:ext cx="11778018" cy="5442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Practical Examples where concept of Array can be used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074998"/>
            <a:ext cx="11778018" cy="557146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 smtClean="0"/>
              <a:t>List of </a:t>
            </a:r>
            <a:r>
              <a:rPr lang="en-US" sz="4000" dirty="0" smtClean="0">
                <a:solidFill>
                  <a:srgbClr val="FF0000"/>
                </a:solidFill>
              </a:rPr>
              <a:t>temperatures</a:t>
            </a:r>
            <a:r>
              <a:rPr lang="en-US" sz="4000" dirty="0" smtClean="0"/>
              <a:t> recorded every hour in a day, or a month or a year.</a:t>
            </a:r>
          </a:p>
          <a:p>
            <a:pPr algn="just"/>
            <a:r>
              <a:rPr lang="en-US" sz="4000" dirty="0" smtClean="0"/>
              <a:t>List of </a:t>
            </a:r>
            <a:r>
              <a:rPr lang="en-US" sz="4000" dirty="0" smtClean="0">
                <a:solidFill>
                  <a:srgbClr val="FF0000"/>
                </a:solidFill>
              </a:rPr>
              <a:t>employees</a:t>
            </a:r>
            <a:r>
              <a:rPr lang="en-US" sz="4000" dirty="0" smtClean="0"/>
              <a:t> in a an organization.</a:t>
            </a:r>
          </a:p>
          <a:p>
            <a:pPr algn="just"/>
            <a:r>
              <a:rPr lang="en-US" sz="4000" dirty="0" smtClean="0"/>
              <a:t>List of </a:t>
            </a:r>
            <a:r>
              <a:rPr lang="en-US" sz="4000" dirty="0" smtClean="0">
                <a:solidFill>
                  <a:srgbClr val="FF0000"/>
                </a:solidFill>
              </a:rPr>
              <a:t>products and their cost </a:t>
            </a:r>
            <a:r>
              <a:rPr lang="en-US" sz="4000" dirty="0" smtClean="0"/>
              <a:t>sold by a store.</a:t>
            </a:r>
          </a:p>
          <a:p>
            <a:pPr algn="just"/>
            <a:r>
              <a:rPr lang="en-US" sz="4000" dirty="0" smtClean="0">
                <a:solidFill>
                  <a:srgbClr val="FF0000"/>
                </a:solidFill>
              </a:rPr>
              <a:t>Test scores </a:t>
            </a:r>
            <a:r>
              <a:rPr lang="en-US" sz="4000" dirty="0" smtClean="0"/>
              <a:t>of a class of students.</a:t>
            </a:r>
          </a:p>
          <a:p>
            <a:pPr algn="just"/>
            <a:r>
              <a:rPr lang="en-US" sz="4000" dirty="0" smtClean="0"/>
              <a:t>List of customers and their </a:t>
            </a:r>
            <a:r>
              <a:rPr lang="en-US" sz="4000" dirty="0" smtClean="0">
                <a:solidFill>
                  <a:srgbClr val="FF0000"/>
                </a:solidFill>
              </a:rPr>
              <a:t>telephone numbers</a:t>
            </a:r>
          </a:p>
          <a:p>
            <a:pPr algn="just"/>
            <a:r>
              <a:rPr lang="en-US" sz="4000" dirty="0" smtClean="0"/>
              <a:t>Table of daily </a:t>
            </a:r>
            <a:r>
              <a:rPr lang="en-US" sz="4000" dirty="0" smtClean="0">
                <a:solidFill>
                  <a:srgbClr val="FF0000"/>
                </a:solidFill>
              </a:rPr>
              <a:t>rainfall data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411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150125"/>
            <a:ext cx="11778018" cy="7474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dirty="0" smtClean="0"/>
              <a:t>Array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074998"/>
            <a:ext cx="11778018" cy="557146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 smtClean="0"/>
              <a:t>An array is a </a:t>
            </a:r>
            <a:r>
              <a:rPr lang="en-US" sz="4000" dirty="0" smtClean="0">
                <a:solidFill>
                  <a:srgbClr val="FF0000"/>
                </a:solidFill>
              </a:rPr>
              <a:t>fixed-size</a:t>
            </a:r>
            <a:r>
              <a:rPr lang="en-US" sz="4000" dirty="0" smtClean="0"/>
              <a:t> sequenced collection of elements of the </a:t>
            </a:r>
            <a:r>
              <a:rPr lang="en-US" sz="4000" dirty="0" smtClean="0">
                <a:solidFill>
                  <a:srgbClr val="FF0000"/>
                </a:solidFill>
              </a:rPr>
              <a:t>same data type</a:t>
            </a:r>
            <a:r>
              <a:rPr lang="en-US" sz="4000" dirty="0" smtClean="0"/>
              <a:t>.</a:t>
            </a:r>
          </a:p>
          <a:p>
            <a:pPr algn="just"/>
            <a:r>
              <a:rPr lang="en-US" sz="4000" dirty="0" smtClean="0"/>
              <a:t>It is simply a </a:t>
            </a:r>
            <a:r>
              <a:rPr lang="en-US" sz="4000" dirty="0" smtClean="0">
                <a:solidFill>
                  <a:srgbClr val="FF0000"/>
                </a:solidFill>
              </a:rPr>
              <a:t>grouping</a:t>
            </a:r>
            <a:r>
              <a:rPr lang="en-US" sz="4000" dirty="0" smtClean="0"/>
              <a:t> or like-type data.</a:t>
            </a:r>
          </a:p>
          <a:p>
            <a:pPr algn="just"/>
            <a:r>
              <a:rPr lang="en-US" sz="4000" dirty="0" smtClean="0"/>
              <a:t>Types of array: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One dimensional array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Two</a:t>
            </a:r>
            <a:r>
              <a:rPr lang="en-US" sz="4000" dirty="0" smtClean="0"/>
              <a:t> dimensional array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Multidimensional </a:t>
            </a:r>
            <a:r>
              <a:rPr lang="en-US" sz="4000" dirty="0" smtClean="0"/>
              <a:t>array</a:t>
            </a:r>
          </a:p>
          <a:p>
            <a:pPr marL="0" indent="0" algn="just">
              <a:buNone/>
            </a:pPr>
            <a:endParaRPr lang="en-US" sz="4000" dirty="0" smtClean="0"/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3458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163772"/>
            <a:ext cx="11778018" cy="5563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dirty="0" smtClean="0"/>
              <a:t>One-Dimensional Array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815690"/>
            <a:ext cx="11778018" cy="267813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For example, if we want to represent a set of five numbers say 35,40,20,57,19 by an array variable </a:t>
            </a:r>
            <a:r>
              <a:rPr lang="en-US" sz="3600" b="1" dirty="0" smtClean="0">
                <a:solidFill>
                  <a:srgbClr val="FF0000"/>
                </a:solidFill>
              </a:rPr>
              <a:t>number</a:t>
            </a:r>
            <a:r>
              <a:rPr lang="en-US" sz="3600" dirty="0" smtClean="0"/>
              <a:t> as follows: </a:t>
            </a:r>
            <a:r>
              <a:rPr lang="en-US" sz="3600" dirty="0" smtClean="0">
                <a:solidFill>
                  <a:srgbClr val="FF0000"/>
                </a:solidFill>
              </a:rPr>
              <a:t>int number[5]</a:t>
            </a:r>
          </a:p>
          <a:p>
            <a:pPr algn="just"/>
            <a:r>
              <a:rPr lang="en-US" sz="3600" dirty="0" smtClean="0"/>
              <a:t>The computer reserves five storage locations as shown below:</a:t>
            </a:r>
          </a:p>
          <a:p>
            <a:pPr marL="0" indent="0" algn="just">
              <a:buNone/>
            </a:pPr>
            <a:endParaRPr lang="en-US" sz="3600" dirty="0" smtClean="0"/>
          </a:p>
          <a:p>
            <a:pPr algn="just"/>
            <a:endParaRPr 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529631"/>
              </p:ext>
            </p:extLst>
          </p:nvPr>
        </p:nvGraphicFramePr>
        <p:xfrm>
          <a:off x="2825087" y="3684896"/>
          <a:ext cx="6073254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627"/>
                <a:gridCol w="30366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Storage Location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Assigned Values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number[0]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number[1]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40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number[2]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number[3]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number[4]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19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42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86602"/>
            <a:ext cx="11778018" cy="5563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dirty="0" smtClean="0"/>
              <a:t>Declaration and Initialization of One-Dimensional Array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088647"/>
            <a:ext cx="11778018" cy="55714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The general form of any array declaration is:</a:t>
            </a:r>
          </a:p>
          <a:p>
            <a:pPr marL="0" indent="0" algn="ctr">
              <a:buNone/>
            </a:pPr>
            <a:r>
              <a:rPr lang="en-US" sz="3600" dirty="0" smtClean="0"/>
              <a:t>Datatype Variable-name[size]</a:t>
            </a:r>
          </a:p>
          <a:p>
            <a:pPr algn="just"/>
            <a:r>
              <a:rPr lang="en-US" sz="3600" dirty="0" smtClean="0"/>
              <a:t>Data type used can be </a:t>
            </a:r>
            <a:r>
              <a:rPr lang="en-US" sz="3600" dirty="0" smtClean="0">
                <a:solidFill>
                  <a:srgbClr val="FF0000"/>
                </a:solidFill>
              </a:rPr>
              <a:t>int, float or char </a:t>
            </a:r>
            <a:r>
              <a:rPr lang="en-US" sz="3600" dirty="0" smtClean="0"/>
              <a:t>and the size indicates the </a:t>
            </a:r>
            <a:r>
              <a:rPr lang="en-US" sz="3600" dirty="0" smtClean="0">
                <a:solidFill>
                  <a:srgbClr val="FF0000"/>
                </a:solidFill>
              </a:rPr>
              <a:t>maximum number </a:t>
            </a:r>
            <a:r>
              <a:rPr lang="en-US" sz="3600" dirty="0" smtClean="0"/>
              <a:t>of elements that can be stored inside the array.</a:t>
            </a:r>
          </a:p>
          <a:p>
            <a:pPr algn="just"/>
            <a:r>
              <a:rPr lang="en-US" sz="3600" dirty="0" smtClean="0"/>
              <a:t>For example </a:t>
            </a:r>
            <a:r>
              <a:rPr lang="en-US" sz="3600" dirty="0" smtClean="0">
                <a:solidFill>
                  <a:srgbClr val="FF0000"/>
                </a:solidFill>
              </a:rPr>
              <a:t>float height[60]; </a:t>
            </a:r>
            <a:r>
              <a:rPr lang="en-US" sz="3600" dirty="0" smtClean="0"/>
              <a:t>declares the height to be an array containing </a:t>
            </a:r>
            <a:r>
              <a:rPr lang="en-US" sz="3600" dirty="0" smtClean="0">
                <a:solidFill>
                  <a:srgbClr val="FF0000"/>
                </a:solidFill>
              </a:rPr>
              <a:t>60 real elements.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An array can be initialized at either of the following stages: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At compile time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At run time</a:t>
            </a:r>
          </a:p>
          <a:p>
            <a:pPr algn="just"/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39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18365"/>
            <a:ext cx="11778018" cy="6655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/>
              <a:t>Initialization of One-Dimensional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102294"/>
            <a:ext cx="11778018" cy="5257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int number[3]={0,0,0}; 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This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statement will declare the variable number as an array of size 3 and will assign zero to each element.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float total[5]={0.0,15.75,-10};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This statement will initialize the first three elements to 0.0, 15.75 and -10 and the remaining two elements to zero.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int number[3]={10,20,30,40};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If we have more initializers than the declared size, the compiler will produce an error. It will not work and illegal in C.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3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45660"/>
            <a:ext cx="11778018" cy="7779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/>
              <a:t>Run Time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238770"/>
            <a:ext cx="11778018" cy="51620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int x[3];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scanf(“%d %d %d”, &amp;x[0], </a:t>
            </a:r>
            <a:r>
              <a:rPr lang="en-US" sz="3600" dirty="0" smtClean="0">
                <a:solidFill>
                  <a:srgbClr val="FF0000"/>
                </a:solidFill>
              </a:rPr>
              <a:t>&amp;x[1], &amp;x[2]</a:t>
            </a:r>
            <a:r>
              <a:rPr lang="en-US" sz="3600" dirty="0" smtClean="0">
                <a:solidFill>
                  <a:srgbClr val="FF0000"/>
                </a:solidFill>
              </a:rPr>
              <a:t>);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The statements will initialize array elements with the values entered through the keyboard.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int m[3];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for(i=0;i&lt;3,i++)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scanf(“%d”, &amp;m[i]);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}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505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685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Chapter 7 Array</vt:lpstr>
      <vt:lpstr>Information from BTRC</vt:lpstr>
      <vt:lpstr>Concept of Array</vt:lpstr>
      <vt:lpstr>Practical Examples where concept of Array can be used</vt:lpstr>
      <vt:lpstr>Array</vt:lpstr>
      <vt:lpstr>One-Dimensional Array</vt:lpstr>
      <vt:lpstr>Declaration and Initialization of One-Dimensional Array</vt:lpstr>
      <vt:lpstr>Initialization of One-Dimensional Array</vt:lpstr>
      <vt:lpstr>Run Time Initialization</vt:lpstr>
      <vt:lpstr>Program 7.1 (Page 196)</vt:lpstr>
      <vt:lpstr>Program 7.2 (Page 199)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</dc:title>
  <dc:creator>Ahmed Hossain</dc:creator>
  <cp:lastModifiedBy>Ahmed Hossain</cp:lastModifiedBy>
  <cp:revision>24</cp:revision>
  <dcterms:created xsi:type="dcterms:W3CDTF">2019-01-13T12:54:27Z</dcterms:created>
  <dcterms:modified xsi:type="dcterms:W3CDTF">2019-01-13T17:43:15Z</dcterms:modified>
</cp:coreProperties>
</file>