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8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6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5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6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0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0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02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6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AA9C1-1594-4261-BA63-ED3FED12ED5D}" type="datetimeFigureOut">
              <a:rPr lang="en-US" smtClean="0"/>
              <a:t>1/20/2019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4F6A9-14A8-415A-A098-50ABA645F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1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235" y="368489"/>
            <a:ext cx="11441373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Two-Dimensional Arrays</a:t>
            </a:r>
            <a:endParaRPr lang="en-US" sz="4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242508"/>
              </p:ext>
            </p:extLst>
          </p:nvPr>
        </p:nvGraphicFramePr>
        <p:xfrm>
          <a:off x="391235" y="1446664"/>
          <a:ext cx="11441372" cy="4940487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860343"/>
                <a:gridCol w="2860343"/>
                <a:gridCol w="2860343"/>
                <a:gridCol w="2860343"/>
              </a:tblGrid>
              <a:tr h="83156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Employer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 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 2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 3</a:t>
                      </a:r>
                      <a:endParaRPr lang="en-US" sz="2800" dirty="0"/>
                    </a:p>
                  </a:txBody>
                  <a:tcPr anchor="ctr"/>
                </a:tc>
              </a:tr>
              <a:tr h="102723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Sales</a:t>
                      </a:r>
                      <a:r>
                        <a:rPr lang="en-US" sz="2800" baseline="0" dirty="0" smtClean="0"/>
                        <a:t> girl#1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310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275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365</a:t>
                      </a:r>
                      <a:endParaRPr lang="en-US" sz="3600" dirty="0"/>
                    </a:p>
                  </a:txBody>
                  <a:tcPr anchor="ctr"/>
                </a:tc>
              </a:tr>
              <a:tr h="102723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Sales</a:t>
                      </a:r>
                      <a:r>
                        <a:rPr lang="en-US" sz="2800" baseline="0" dirty="0" smtClean="0"/>
                        <a:t> girl#2</a:t>
                      </a: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210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190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325</a:t>
                      </a:r>
                      <a:endParaRPr lang="en-US" sz="3600" dirty="0"/>
                    </a:p>
                  </a:txBody>
                  <a:tcPr anchor="ctr"/>
                </a:tc>
              </a:tr>
              <a:tr h="102723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Sales</a:t>
                      </a:r>
                      <a:r>
                        <a:rPr lang="en-US" sz="2800" baseline="0" dirty="0" smtClean="0"/>
                        <a:t> girl#3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405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235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240</a:t>
                      </a:r>
                      <a:endParaRPr lang="en-US" sz="3600" dirty="0"/>
                    </a:p>
                  </a:txBody>
                  <a:tcPr anchor="ctr"/>
                </a:tc>
              </a:tr>
              <a:tr h="102723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Sales</a:t>
                      </a:r>
                      <a:r>
                        <a:rPr lang="en-US" sz="2800" baseline="0" dirty="0" smtClean="0"/>
                        <a:t> girl#4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260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300</a:t>
                      </a:r>
                      <a:endParaRPr lang="en-US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380</a:t>
                      </a:r>
                      <a:endParaRPr lang="en-US" sz="3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3236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272954"/>
            <a:ext cx="11782568" cy="8461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800" dirty="0" smtClean="0"/>
              <a:t>Matrix Program: Multiplication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" y="1337479"/>
            <a:ext cx="11782568" cy="416256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Write a C program to multiply two matrices a[3][</a:t>
            </a:r>
            <a:r>
              <a:rPr lang="en-US" sz="4000" dirty="0">
                <a:solidFill>
                  <a:schemeClr val="tx1"/>
                </a:solidFill>
              </a:rPr>
              <a:t>3</a:t>
            </a:r>
            <a:r>
              <a:rPr lang="en-US" sz="4000" dirty="0" smtClean="0">
                <a:solidFill>
                  <a:schemeClr val="tx1"/>
                </a:solidFill>
              </a:rPr>
              <a:t>], b[3][3].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Steps: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for loop to enter the value of each matrix.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for loop to </a:t>
            </a:r>
            <a:r>
              <a:rPr lang="en-US" sz="4000" dirty="0" smtClean="0">
                <a:solidFill>
                  <a:schemeClr val="tx1"/>
                </a:solidFill>
              </a:rPr>
              <a:t>calculate the addition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For loop to show the result in the output screen.</a:t>
            </a:r>
          </a:p>
          <a:p>
            <a:pPr algn="just"/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0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163774"/>
            <a:ext cx="11782568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Matrix Program: Multiplication (Working)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867474"/>
              </p:ext>
            </p:extLst>
          </p:nvPr>
        </p:nvGraphicFramePr>
        <p:xfrm>
          <a:off x="2000154" y="965325"/>
          <a:ext cx="8128002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/>
                <a:gridCol w="1354667"/>
                <a:gridCol w="1354667"/>
                <a:gridCol w="1354667"/>
                <a:gridCol w="1354667"/>
                <a:gridCol w="1354667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a matrix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b matrix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00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01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02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00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01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02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12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21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22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13885"/>
              </p:ext>
            </p:extLst>
          </p:nvPr>
        </p:nvGraphicFramePr>
        <p:xfrm>
          <a:off x="172871" y="3657600"/>
          <a:ext cx="11782566" cy="2448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522"/>
                <a:gridCol w="3927522"/>
                <a:gridCol w="3927522"/>
              </a:tblGrid>
              <a:tr h="554504"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</a:t>
                      </a:r>
                      <a:r>
                        <a:rPr lang="en-US" sz="3200" baseline="0" dirty="0" smtClean="0"/>
                        <a:t> matrix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1075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00*00+01*10+02*20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2060"/>
                          </a:solidFill>
                        </a:rPr>
                        <a:t>00*01+01*11+02*21</a:t>
                      </a:r>
                      <a:endParaRPr lang="en-US" sz="3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00*02+01*12+02*22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5765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10*00+11*10+12*20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10*01+11*11+12*21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10*02+11*12+12*22</a:t>
                      </a:r>
                      <a:endParaRPr lang="en-US" sz="3200" dirty="0"/>
                    </a:p>
                  </a:txBody>
                  <a:tcPr/>
                </a:tc>
              </a:tr>
              <a:tr h="57650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20*00+21*10+22*20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20*01+21*11+22*21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20*02+21*12+22*22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175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163774"/>
            <a:ext cx="11782568" cy="6414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Matrix Program: Multiplication (Working)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198008"/>
              </p:ext>
            </p:extLst>
          </p:nvPr>
        </p:nvGraphicFramePr>
        <p:xfrm>
          <a:off x="1514902" y="1047212"/>
          <a:ext cx="9021171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7057"/>
                <a:gridCol w="3007057"/>
                <a:gridCol w="30070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loop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smtClean="0"/>
                        <a:t>j </a:t>
                      </a:r>
                      <a:r>
                        <a:rPr lang="en-US" sz="3600" dirty="0" smtClean="0"/>
                        <a:t>loop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k loop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= 0; i&lt;3; i++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j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dirty="0" smtClean="0"/>
                        <a:t>= 0; j&lt;3; i++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k = 0; k&lt;3; i++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</a:t>
                      </a:r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0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7629" y="4694830"/>
            <a:ext cx="1127305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{c[i][j] = c[i][j]+a[i</a:t>
            </a:r>
            <a:r>
              <a:rPr lang="en-US" sz="5400" b="1" smtClean="0">
                <a:solidFill>
                  <a:srgbClr val="FF0000"/>
                </a:solidFill>
              </a:rPr>
              <a:t>][</a:t>
            </a:r>
            <a:r>
              <a:rPr lang="en-US" sz="5400" b="1" smtClean="0">
                <a:solidFill>
                  <a:srgbClr val="FF0000"/>
                </a:solidFill>
              </a:rPr>
              <a:t>k]*b[k</a:t>
            </a:r>
            <a:r>
              <a:rPr lang="en-US" sz="5400" b="1" dirty="0" smtClean="0">
                <a:solidFill>
                  <a:srgbClr val="FF0000"/>
                </a:solidFill>
              </a:rPr>
              <a:t>][j];}}}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13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1235" y="368489"/>
            <a:ext cx="11441373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Two-Dimensional Arrays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91234" y="1295565"/>
                <a:ext cx="11441373" cy="5159825"/>
              </a:xfr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There could be situations where a table of values will have to be stored.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Consider the previous data table, which shows the value of sales of three items by four sales girls.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We can think of this table as a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matrix</a:t>
                </a:r>
                <a:r>
                  <a:rPr lang="en-US" sz="3200" dirty="0" smtClean="0"/>
                  <a:t> consisting of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four rows</a:t>
                </a:r>
                <a:r>
                  <a:rPr lang="en-US" sz="3200" dirty="0" smtClean="0"/>
                  <a:t> and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three columns</a:t>
                </a:r>
                <a:r>
                  <a:rPr lang="en-US" sz="3200" dirty="0" smtClean="0"/>
                  <a:t>.</a:t>
                </a: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Each row represents the values of sales by a particular sales girl and each column represents the values of sales of a particular item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𝑟𝑜𝑤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𝑐𝑜𝑙𝑢𝑚𝑛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200" dirty="0" smtClean="0">
                  <a:solidFill>
                    <a:srgbClr val="FF0000"/>
                  </a:solidFill>
                </a:endParaRPr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3200" b="1" dirty="0" smtClean="0">
                    <a:solidFill>
                      <a:srgbClr val="FF0000"/>
                    </a:solidFill>
                  </a:rPr>
                  <a:t>For example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sub>
                    </m:sSub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refers to the values 325</a:t>
                </a:r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91234" y="1295565"/>
                <a:ext cx="11441373" cy="5159825"/>
              </a:xfrm>
              <a:blipFill rotWithShape="0">
                <a:blip r:embed="rId2"/>
                <a:stretch>
                  <a:fillRect l="-1171" t="-2358" r="-1330" b="-1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104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2374861"/>
                  </p:ext>
                </p:extLst>
              </p:nvPr>
            </p:nvGraphicFramePr>
            <p:xfrm>
              <a:off x="309348" y="313899"/>
              <a:ext cx="11441372" cy="4940487"/>
            </p:xfrm>
            <a:graphic>
              <a:graphicData uri="http://schemas.openxmlformats.org/drawingml/2006/table">
                <a:tbl>
                  <a:tblPr firstRow="1" bandRow="1">
                    <a:tableStyleId>{17292A2E-F333-43FB-9621-5CBBE7FDCDCB}</a:tableStyleId>
                  </a:tblPr>
                  <a:tblGrid>
                    <a:gridCol w="2860343"/>
                    <a:gridCol w="2860343"/>
                    <a:gridCol w="2860343"/>
                    <a:gridCol w="2860343"/>
                  </a:tblGrid>
                  <a:tr h="8315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Employer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Item 1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Item 2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Item 3</a:t>
                          </a:r>
                          <a:endParaRPr lang="en-US" sz="2800" dirty="0"/>
                        </a:p>
                      </a:txBody>
                      <a:tcPr anchor="ctr"/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girl#1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310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275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365</a:t>
                          </a:r>
                          <a:endParaRPr lang="en-US" sz="3600" dirty="0"/>
                        </a:p>
                      </a:txBody>
                      <a:tcPr anchor="ctr"/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girl#2</a:t>
                          </a:r>
                          <a:endParaRPr lang="en-US" sz="2800" dirty="0" smtClean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210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190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𝑽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𝟐𝟑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b="1" dirty="0" smtClean="0">
                              <a:solidFill>
                                <a:srgbClr val="FF0000"/>
                              </a:solidFill>
                            </a:rPr>
                            <a:t>= 325</a:t>
                          </a:r>
                          <a:endParaRPr lang="en-US" sz="36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/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girl#3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405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235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240</a:t>
                          </a:r>
                          <a:endParaRPr lang="en-US" sz="3600" dirty="0"/>
                        </a:p>
                      </a:txBody>
                      <a:tcPr anchor="ctr"/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girl#4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41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260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42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300</a:t>
                          </a:r>
                          <a:endParaRPr lang="en-US" sz="3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43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dirty="0" smtClean="0"/>
                            <a:t>= 380</a:t>
                          </a:r>
                          <a:endParaRPr lang="en-US" sz="3600" dirty="0"/>
                        </a:p>
                      </a:txBody>
                      <a:tcPr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62374861"/>
                  </p:ext>
                </p:extLst>
              </p:nvPr>
            </p:nvGraphicFramePr>
            <p:xfrm>
              <a:off x="309348" y="313899"/>
              <a:ext cx="11441372" cy="4940487"/>
            </p:xfrm>
            <a:graphic>
              <a:graphicData uri="http://schemas.openxmlformats.org/drawingml/2006/table">
                <a:tbl>
                  <a:tblPr firstRow="1" bandRow="1">
                    <a:tableStyleId>{17292A2E-F333-43FB-9621-5CBBE7FDCDCB}</a:tableStyleId>
                  </a:tblPr>
                  <a:tblGrid>
                    <a:gridCol w="2860343"/>
                    <a:gridCol w="2860343"/>
                    <a:gridCol w="2860343"/>
                    <a:gridCol w="2860343"/>
                  </a:tblGrid>
                  <a:tr h="8315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Employer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Item 1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Item 2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Item 3</a:t>
                          </a:r>
                          <a:endParaRPr lang="en-US" sz="2800" dirty="0"/>
                        </a:p>
                      </a:txBody>
                      <a:tcPr anchor="ctr"/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girl#1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213" t="-82143" r="-200426" b="-30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99787" t="-82143" r="-100000" b="-30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00426" t="-82143" r="-213" b="-304762"/>
                          </a:stretch>
                        </a:blipFill>
                      </a:tcPr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girl#2</a:t>
                          </a:r>
                          <a:endParaRPr lang="en-US" sz="2800" dirty="0" smtClean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213" t="-181065" r="-200426" b="-2029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99787" t="-181065" r="-100000" b="-2029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00426" t="-181065" r="-213" b="-202959"/>
                          </a:stretch>
                        </a:blipFill>
                      </a:tcPr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girl#3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213" t="-282738" r="-200426" b="-10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99787" t="-282738" r="-100000" b="-10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00426" t="-282738" r="-213" b="-104167"/>
                          </a:stretch>
                        </a:blipFill>
                      </a:tcPr>
                    </a:tc>
                  </a:tr>
                  <a:tr h="102723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dirty="0" smtClean="0"/>
                            <a:t>Sales</a:t>
                          </a:r>
                          <a:r>
                            <a:rPr lang="en-US" sz="2800" baseline="0" dirty="0" smtClean="0"/>
                            <a:t> girl#4</a:t>
                          </a:r>
                          <a:endParaRPr 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213" t="-380473" r="-200426" b="-35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99787" t="-380473" r="-100000" b="-35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300426" t="-380473" r="-213" b="-355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309348" y="5486400"/>
            <a:ext cx="11441372" cy="9541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 table discussed above can be defined in C as: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V [4][3]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8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75" y="150125"/>
            <a:ext cx="11823512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Two-Dimensional Arrays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575" y="995315"/>
            <a:ext cx="11727977" cy="559655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Two dimensional arrays are declared as follows: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type array_name[</a:t>
            </a:r>
            <a:r>
              <a:rPr lang="en-US" sz="3200" b="1" dirty="0" err="1" smtClean="0">
                <a:solidFill>
                  <a:srgbClr val="FF0000"/>
                </a:solidFill>
              </a:rPr>
              <a:t>row_size</a:t>
            </a:r>
            <a:r>
              <a:rPr lang="en-US" sz="3200" b="1" dirty="0" smtClean="0">
                <a:solidFill>
                  <a:srgbClr val="FF0000"/>
                </a:solidFill>
              </a:rPr>
              <a:t>][column_size]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Example: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FF0000"/>
                </a:solidFill>
              </a:rPr>
              <a:t>int a[2][2];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int b[3][2];</a:t>
            </a:r>
          </a:p>
          <a:p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a[2][2] means number of elements = 4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b[3][2] means number of elements = 6</a:t>
            </a:r>
          </a:p>
          <a:p>
            <a:pPr algn="just"/>
            <a:endParaRPr lang="en-US" sz="3200" dirty="0" smtClean="0">
              <a:solidFill>
                <a:srgbClr val="FF0000"/>
              </a:solidFill>
            </a:endParaRPr>
          </a:p>
          <a:p>
            <a:pPr algn="just"/>
            <a:endParaRPr lang="en-US" sz="3200" dirty="0" smtClean="0">
              <a:solidFill>
                <a:schemeClr val="tx1"/>
              </a:solidFill>
            </a:endParaRP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71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222" y="150795"/>
            <a:ext cx="11823512" cy="52110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Two-Dimensional Arrays</a:t>
            </a: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518860"/>
              </p:ext>
            </p:extLst>
          </p:nvPr>
        </p:nvGraphicFramePr>
        <p:xfrm>
          <a:off x="2170752" y="999968"/>
          <a:ext cx="8128000" cy="2394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870659">
                <a:tc gridSpan="2"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a[2][2]</a:t>
                      </a:r>
                      <a:endParaRPr lang="en-US" sz="4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19485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a[0][0]</a:t>
                      </a:r>
                      <a:endParaRPr 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/>
                        <a:t>a[0][1]</a:t>
                      </a:r>
                    </a:p>
                  </a:txBody>
                  <a:tcPr/>
                </a:tc>
              </a:tr>
              <a:tr h="7194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/>
                        <a:t>a[1][0]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/>
                        <a:t>a[1][1]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335116"/>
              </p:ext>
            </p:extLst>
          </p:nvPr>
        </p:nvGraphicFramePr>
        <p:xfrm>
          <a:off x="2170752" y="3722698"/>
          <a:ext cx="8128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b[3][2]</a:t>
                      </a:r>
                      <a:endParaRPr lang="en-US" sz="4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b[0][0]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b[0][1]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b[1][0]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b[1][1]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b[2][0]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/>
                        <a:t>b[2][1]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06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122829"/>
            <a:ext cx="11782568" cy="73946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Assigning values to Two-Dimensional Arrays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" y="1022610"/>
            <a:ext cx="11782568" cy="563749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u="sng" dirty="0" smtClean="0">
                <a:solidFill>
                  <a:schemeClr val="tx1"/>
                </a:solidFill>
              </a:rPr>
              <a:t>At the time of array declaration: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int a[2][2]={10,20,30,40};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This statement will assign values in the order: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a[0][0]=10, a[0][1]=20, a[1][0]=30, a[1][1]=40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u="sng" dirty="0" smtClean="0">
                <a:solidFill>
                  <a:schemeClr val="tx1"/>
                </a:solidFill>
              </a:rPr>
              <a:t>After array declaration: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int a[2][2];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a[0][0]=10;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a[0][1]=20;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a[1][0]=30;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a[1][1]=40;</a:t>
            </a:r>
          </a:p>
          <a:p>
            <a:pPr algn="just"/>
            <a:endParaRPr lang="en-US" sz="3200" dirty="0" smtClean="0">
              <a:solidFill>
                <a:srgbClr val="FF0000"/>
              </a:solidFill>
            </a:endParaRPr>
          </a:p>
          <a:p>
            <a:pPr algn="just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612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177422"/>
            <a:ext cx="11782568" cy="56204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Assigning values to Two-Dimensional Arrays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" y="872484"/>
            <a:ext cx="11782568" cy="57330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u="sng" dirty="0" smtClean="0">
                <a:solidFill>
                  <a:schemeClr val="tx1"/>
                </a:solidFill>
              </a:rPr>
              <a:t>At the time of program execution: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int a[3][3];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for(i=0;i&lt;3;i++)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for(j=0;j&lt;3;j++)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scanf(“%d”, &amp;a[i][j]);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sz="3600" dirty="0">
                <a:solidFill>
                  <a:srgbClr val="FF0000"/>
                </a:solidFill>
              </a:rPr>
              <a:t>}</a:t>
            </a:r>
            <a:endParaRPr lang="en-US" sz="3600" dirty="0" smtClean="0">
              <a:solidFill>
                <a:srgbClr val="FF0000"/>
              </a:solidFill>
            </a:endParaRPr>
          </a:p>
          <a:p>
            <a:pPr algn="just"/>
            <a:endParaRPr lang="en-US" sz="3200" dirty="0" smtClean="0">
              <a:solidFill>
                <a:srgbClr val="FF0000"/>
              </a:solidFill>
            </a:endParaRPr>
          </a:p>
          <a:p>
            <a:pPr algn="just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681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023538"/>
              </p:ext>
            </p:extLst>
          </p:nvPr>
        </p:nvGraphicFramePr>
        <p:xfrm>
          <a:off x="846161" y="235165"/>
          <a:ext cx="10508775" cy="632941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502925"/>
                <a:gridCol w="3502925"/>
                <a:gridCol w="3502925"/>
              </a:tblGrid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 loop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j loop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Elements a[i][j]</a:t>
                      </a:r>
                      <a:endParaRPr lang="en-US" sz="3200" dirty="0"/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i = 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j = 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a[0][0]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i = 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j = 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a[0][1]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i = 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j = 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a[0][2]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i = 1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j = 0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a[1][0]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i = 1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j = 1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a[1][1]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i = 1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j = 2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70C0"/>
                          </a:solidFill>
                        </a:rPr>
                        <a:t>a[1][2]</a:t>
                      </a:r>
                      <a:endParaRPr lang="en-US" sz="3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i = 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j = 0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a[2][0]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i = 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j = 1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a[2][1]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63294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i = 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j = 2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B050"/>
                          </a:solidFill>
                        </a:rPr>
                        <a:t>a[2][2]</a:t>
                      </a:r>
                      <a:endParaRPr lang="en-US" sz="32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682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272954"/>
            <a:ext cx="11782568" cy="8461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800" dirty="0" smtClean="0"/>
              <a:t>Matrix Program: Addition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" y="1337479"/>
            <a:ext cx="11782568" cy="416256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Write a C program to add three matrices a[2][2], b[2][2], c[2][2].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Steps: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for loop to enter the value of each matrix.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for loop to </a:t>
            </a:r>
            <a:r>
              <a:rPr lang="en-US" sz="4000" dirty="0" smtClean="0">
                <a:solidFill>
                  <a:schemeClr val="tx1"/>
                </a:solidFill>
              </a:rPr>
              <a:t>calculate the addition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tx1"/>
                </a:solidFill>
              </a:rPr>
              <a:t>For loop to show the result in the output screen.</a:t>
            </a:r>
          </a:p>
          <a:p>
            <a:pPr algn="just"/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37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659</Words>
  <Application>Microsoft Office PowerPoint</Application>
  <PresentationFormat>Widescreen</PresentationFormat>
  <Paragraphs>184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Two-Dimensional Arrays</vt:lpstr>
      <vt:lpstr>Two-Dimensional Arrays</vt:lpstr>
      <vt:lpstr>PowerPoint Presentation</vt:lpstr>
      <vt:lpstr>Two-Dimensional Arrays</vt:lpstr>
      <vt:lpstr>Two-Dimensional Arrays</vt:lpstr>
      <vt:lpstr>Assigning values to Two-Dimensional Arrays</vt:lpstr>
      <vt:lpstr>Assigning values to Two-Dimensional Arrays</vt:lpstr>
      <vt:lpstr>PowerPoint Presentation</vt:lpstr>
      <vt:lpstr>Matrix Program: Addition</vt:lpstr>
      <vt:lpstr>Matrix Program: Multiplication</vt:lpstr>
      <vt:lpstr>Matrix Program: Multiplication (Working)</vt:lpstr>
      <vt:lpstr>Matrix Program: Multiplication (Working)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Two-Dimensional Arrays</dc:title>
  <dc:creator>Ahmed Hossain</dc:creator>
  <cp:lastModifiedBy>Ahmed Hossain</cp:lastModifiedBy>
  <cp:revision>24</cp:revision>
  <dcterms:created xsi:type="dcterms:W3CDTF">2019-01-18T03:55:55Z</dcterms:created>
  <dcterms:modified xsi:type="dcterms:W3CDTF">2019-01-20T04:25:37Z</dcterms:modified>
</cp:coreProperties>
</file>