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93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62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46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6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7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1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48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8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7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99B29-D6FB-433A-97ED-71448E37F065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8B672-427B-4B92-977E-2A936DD8A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49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8" y="218363"/>
            <a:ext cx="11659737" cy="11191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/>
              <a:t>Write a C program to calculate shear force and bending moment at any point for the following beam.</a:t>
            </a:r>
            <a:endParaRPr lang="en-US" sz="3600" dirty="0"/>
          </a:p>
        </p:txBody>
      </p:sp>
      <p:grpSp>
        <p:nvGrpSpPr>
          <p:cNvPr id="4" name="Group 3"/>
          <p:cNvGrpSpPr/>
          <p:nvPr/>
        </p:nvGrpSpPr>
        <p:grpSpPr>
          <a:xfrm>
            <a:off x="3665275" y="4538428"/>
            <a:ext cx="5181600" cy="550545"/>
            <a:chOff x="0" y="0"/>
            <a:chExt cx="5181600" cy="550545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95250" y="342900"/>
              <a:ext cx="5029200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/>
            <p:cNvGrpSpPr/>
            <p:nvPr/>
          </p:nvGrpSpPr>
          <p:grpSpPr>
            <a:xfrm>
              <a:off x="0" y="0"/>
              <a:ext cx="5181600" cy="550545"/>
              <a:chOff x="0" y="0"/>
              <a:chExt cx="5181600" cy="550545"/>
            </a:xfrm>
          </p:grpSpPr>
          <p:sp>
            <p:nvSpPr>
              <p:cNvPr id="7" name="Freeform 6"/>
              <p:cNvSpPr/>
              <p:nvPr/>
            </p:nvSpPr>
            <p:spPr>
              <a:xfrm>
                <a:off x="95250" y="142875"/>
                <a:ext cx="2371725" cy="200025"/>
              </a:xfrm>
              <a:custGeom>
                <a:avLst/>
                <a:gdLst>
                  <a:gd name="connsiteX0" fmla="*/ 0 w 2076450"/>
                  <a:gd name="connsiteY0" fmla="*/ 190500 h 200025"/>
                  <a:gd name="connsiteX1" fmla="*/ 85725 w 2076450"/>
                  <a:gd name="connsiteY1" fmla="*/ 38100 h 200025"/>
                  <a:gd name="connsiteX2" fmla="*/ 190500 w 2076450"/>
                  <a:gd name="connsiteY2" fmla="*/ 190500 h 200025"/>
                  <a:gd name="connsiteX3" fmla="*/ 295275 w 2076450"/>
                  <a:gd name="connsiteY3" fmla="*/ 28575 h 200025"/>
                  <a:gd name="connsiteX4" fmla="*/ 381000 w 2076450"/>
                  <a:gd name="connsiteY4" fmla="*/ 180975 h 200025"/>
                  <a:gd name="connsiteX5" fmla="*/ 476250 w 2076450"/>
                  <a:gd name="connsiteY5" fmla="*/ 47625 h 200025"/>
                  <a:gd name="connsiteX6" fmla="*/ 552450 w 2076450"/>
                  <a:gd name="connsiteY6" fmla="*/ 180975 h 200025"/>
                  <a:gd name="connsiteX7" fmla="*/ 647700 w 2076450"/>
                  <a:gd name="connsiteY7" fmla="*/ 28575 h 200025"/>
                  <a:gd name="connsiteX8" fmla="*/ 733425 w 2076450"/>
                  <a:gd name="connsiteY8" fmla="*/ 200025 h 200025"/>
                  <a:gd name="connsiteX9" fmla="*/ 838200 w 2076450"/>
                  <a:gd name="connsiteY9" fmla="*/ 28575 h 200025"/>
                  <a:gd name="connsiteX10" fmla="*/ 923925 w 2076450"/>
                  <a:gd name="connsiteY10" fmla="*/ 190500 h 200025"/>
                  <a:gd name="connsiteX11" fmla="*/ 1038225 w 2076450"/>
                  <a:gd name="connsiteY11" fmla="*/ 0 h 200025"/>
                  <a:gd name="connsiteX12" fmla="*/ 1133475 w 2076450"/>
                  <a:gd name="connsiteY12" fmla="*/ 190500 h 200025"/>
                  <a:gd name="connsiteX13" fmla="*/ 1247775 w 2076450"/>
                  <a:gd name="connsiteY13" fmla="*/ 19050 h 200025"/>
                  <a:gd name="connsiteX14" fmla="*/ 1323975 w 2076450"/>
                  <a:gd name="connsiteY14" fmla="*/ 190500 h 200025"/>
                  <a:gd name="connsiteX15" fmla="*/ 1419225 w 2076450"/>
                  <a:gd name="connsiteY15" fmla="*/ 28575 h 200025"/>
                  <a:gd name="connsiteX16" fmla="*/ 1504950 w 2076450"/>
                  <a:gd name="connsiteY16" fmla="*/ 190500 h 200025"/>
                  <a:gd name="connsiteX17" fmla="*/ 1600200 w 2076450"/>
                  <a:gd name="connsiteY17" fmla="*/ 19050 h 200025"/>
                  <a:gd name="connsiteX18" fmla="*/ 1695450 w 2076450"/>
                  <a:gd name="connsiteY18" fmla="*/ 190500 h 200025"/>
                  <a:gd name="connsiteX19" fmla="*/ 1800225 w 2076450"/>
                  <a:gd name="connsiteY19" fmla="*/ 19050 h 200025"/>
                  <a:gd name="connsiteX20" fmla="*/ 1895475 w 2076450"/>
                  <a:gd name="connsiteY20" fmla="*/ 190500 h 200025"/>
                  <a:gd name="connsiteX21" fmla="*/ 1981200 w 2076450"/>
                  <a:gd name="connsiteY21" fmla="*/ 19050 h 200025"/>
                  <a:gd name="connsiteX22" fmla="*/ 2076450 w 2076450"/>
                  <a:gd name="connsiteY22" fmla="*/ 200025 h 200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076450" h="200025">
                    <a:moveTo>
                      <a:pt x="0" y="190500"/>
                    </a:moveTo>
                    <a:cubicBezTo>
                      <a:pt x="26987" y="114300"/>
                      <a:pt x="53975" y="38100"/>
                      <a:pt x="85725" y="38100"/>
                    </a:cubicBezTo>
                    <a:cubicBezTo>
                      <a:pt x="117475" y="38100"/>
                      <a:pt x="155575" y="192088"/>
                      <a:pt x="190500" y="190500"/>
                    </a:cubicBezTo>
                    <a:cubicBezTo>
                      <a:pt x="225425" y="188912"/>
                      <a:pt x="263525" y="30163"/>
                      <a:pt x="295275" y="28575"/>
                    </a:cubicBezTo>
                    <a:cubicBezTo>
                      <a:pt x="327025" y="26987"/>
                      <a:pt x="350837" y="177800"/>
                      <a:pt x="381000" y="180975"/>
                    </a:cubicBezTo>
                    <a:cubicBezTo>
                      <a:pt x="411163" y="184150"/>
                      <a:pt x="447675" y="47625"/>
                      <a:pt x="476250" y="47625"/>
                    </a:cubicBezTo>
                    <a:cubicBezTo>
                      <a:pt x="504825" y="47625"/>
                      <a:pt x="523875" y="184150"/>
                      <a:pt x="552450" y="180975"/>
                    </a:cubicBezTo>
                    <a:cubicBezTo>
                      <a:pt x="581025" y="177800"/>
                      <a:pt x="617537" y="25400"/>
                      <a:pt x="647700" y="28575"/>
                    </a:cubicBezTo>
                    <a:cubicBezTo>
                      <a:pt x="677863" y="31750"/>
                      <a:pt x="701675" y="200025"/>
                      <a:pt x="733425" y="200025"/>
                    </a:cubicBezTo>
                    <a:cubicBezTo>
                      <a:pt x="765175" y="200025"/>
                      <a:pt x="806450" y="30163"/>
                      <a:pt x="838200" y="28575"/>
                    </a:cubicBezTo>
                    <a:cubicBezTo>
                      <a:pt x="869950" y="26987"/>
                      <a:pt x="890588" y="195262"/>
                      <a:pt x="923925" y="190500"/>
                    </a:cubicBezTo>
                    <a:cubicBezTo>
                      <a:pt x="957262" y="185738"/>
                      <a:pt x="1003300" y="0"/>
                      <a:pt x="1038225" y="0"/>
                    </a:cubicBezTo>
                    <a:cubicBezTo>
                      <a:pt x="1073150" y="0"/>
                      <a:pt x="1098550" y="187325"/>
                      <a:pt x="1133475" y="190500"/>
                    </a:cubicBezTo>
                    <a:cubicBezTo>
                      <a:pt x="1168400" y="193675"/>
                      <a:pt x="1216025" y="19050"/>
                      <a:pt x="1247775" y="19050"/>
                    </a:cubicBezTo>
                    <a:cubicBezTo>
                      <a:pt x="1279525" y="19050"/>
                      <a:pt x="1295400" y="188912"/>
                      <a:pt x="1323975" y="190500"/>
                    </a:cubicBezTo>
                    <a:cubicBezTo>
                      <a:pt x="1352550" y="192088"/>
                      <a:pt x="1389063" y="28575"/>
                      <a:pt x="1419225" y="28575"/>
                    </a:cubicBezTo>
                    <a:cubicBezTo>
                      <a:pt x="1449387" y="28575"/>
                      <a:pt x="1474788" y="192087"/>
                      <a:pt x="1504950" y="190500"/>
                    </a:cubicBezTo>
                    <a:cubicBezTo>
                      <a:pt x="1535112" y="188913"/>
                      <a:pt x="1568450" y="19050"/>
                      <a:pt x="1600200" y="19050"/>
                    </a:cubicBezTo>
                    <a:cubicBezTo>
                      <a:pt x="1631950" y="19050"/>
                      <a:pt x="1662113" y="190500"/>
                      <a:pt x="1695450" y="190500"/>
                    </a:cubicBezTo>
                    <a:cubicBezTo>
                      <a:pt x="1728787" y="190500"/>
                      <a:pt x="1766888" y="19050"/>
                      <a:pt x="1800225" y="19050"/>
                    </a:cubicBezTo>
                    <a:cubicBezTo>
                      <a:pt x="1833562" y="19050"/>
                      <a:pt x="1865313" y="190500"/>
                      <a:pt x="1895475" y="190500"/>
                    </a:cubicBezTo>
                    <a:cubicBezTo>
                      <a:pt x="1925637" y="190500"/>
                      <a:pt x="1951038" y="17463"/>
                      <a:pt x="1981200" y="19050"/>
                    </a:cubicBezTo>
                    <a:cubicBezTo>
                      <a:pt x="2011362" y="20637"/>
                      <a:pt x="2060575" y="173037"/>
                      <a:pt x="2076450" y="200025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3200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2466975" y="0"/>
                <a:ext cx="2638425" cy="333375"/>
              </a:xfrm>
              <a:custGeom>
                <a:avLst/>
                <a:gdLst>
                  <a:gd name="connsiteX0" fmla="*/ 0 w 2828925"/>
                  <a:gd name="connsiteY0" fmla="*/ 381019 h 400088"/>
                  <a:gd name="connsiteX1" fmla="*/ 180975 w 2828925"/>
                  <a:gd name="connsiteY1" fmla="*/ 19069 h 400088"/>
                  <a:gd name="connsiteX2" fmla="*/ 390525 w 2828925"/>
                  <a:gd name="connsiteY2" fmla="*/ 390544 h 400088"/>
                  <a:gd name="connsiteX3" fmla="*/ 619125 w 2828925"/>
                  <a:gd name="connsiteY3" fmla="*/ 9544 h 400088"/>
                  <a:gd name="connsiteX4" fmla="*/ 819150 w 2828925"/>
                  <a:gd name="connsiteY4" fmla="*/ 381019 h 400088"/>
                  <a:gd name="connsiteX5" fmla="*/ 1000125 w 2828925"/>
                  <a:gd name="connsiteY5" fmla="*/ 19 h 400088"/>
                  <a:gd name="connsiteX6" fmla="*/ 1190625 w 2828925"/>
                  <a:gd name="connsiteY6" fmla="*/ 400069 h 400088"/>
                  <a:gd name="connsiteX7" fmla="*/ 1381125 w 2828925"/>
                  <a:gd name="connsiteY7" fmla="*/ 19 h 400088"/>
                  <a:gd name="connsiteX8" fmla="*/ 1543050 w 2828925"/>
                  <a:gd name="connsiteY8" fmla="*/ 390544 h 400088"/>
                  <a:gd name="connsiteX9" fmla="*/ 1733550 w 2828925"/>
                  <a:gd name="connsiteY9" fmla="*/ 9544 h 400088"/>
                  <a:gd name="connsiteX10" fmla="*/ 1905000 w 2828925"/>
                  <a:gd name="connsiteY10" fmla="*/ 371494 h 400088"/>
                  <a:gd name="connsiteX11" fmla="*/ 2076450 w 2828925"/>
                  <a:gd name="connsiteY11" fmla="*/ 19069 h 400088"/>
                  <a:gd name="connsiteX12" fmla="*/ 2238375 w 2828925"/>
                  <a:gd name="connsiteY12" fmla="*/ 381019 h 400088"/>
                  <a:gd name="connsiteX13" fmla="*/ 2400300 w 2828925"/>
                  <a:gd name="connsiteY13" fmla="*/ 19069 h 400088"/>
                  <a:gd name="connsiteX14" fmla="*/ 2562225 w 2828925"/>
                  <a:gd name="connsiteY14" fmla="*/ 400069 h 400088"/>
                  <a:gd name="connsiteX15" fmla="*/ 2733675 w 2828925"/>
                  <a:gd name="connsiteY15" fmla="*/ 19 h 400088"/>
                  <a:gd name="connsiteX16" fmla="*/ 2828925 w 2828925"/>
                  <a:gd name="connsiteY16" fmla="*/ 390544 h 400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28925" h="400088">
                    <a:moveTo>
                      <a:pt x="0" y="381019"/>
                    </a:moveTo>
                    <a:cubicBezTo>
                      <a:pt x="57944" y="199250"/>
                      <a:pt x="115888" y="17482"/>
                      <a:pt x="180975" y="19069"/>
                    </a:cubicBezTo>
                    <a:cubicBezTo>
                      <a:pt x="246062" y="20656"/>
                      <a:pt x="317500" y="392131"/>
                      <a:pt x="390525" y="390544"/>
                    </a:cubicBezTo>
                    <a:cubicBezTo>
                      <a:pt x="463550" y="388957"/>
                      <a:pt x="547688" y="11131"/>
                      <a:pt x="619125" y="9544"/>
                    </a:cubicBezTo>
                    <a:cubicBezTo>
                      <a:pt x="690563" y="7956"/>
                      <a:pt x="755650" y="382606"/>
                      <a:pt x="819150" y="381019"/>
                    </a:cubicBezTo>
                    <a:cubicBezTo>
                      <a:pt x="882650" y="379432"/>
                      <a:pt x="938212" y="-3156"/>
                      <a:pt x="1000125" y="19"/>
                    </a:cubicBezTo>
                    <a:cubicBezTo>
                      <a:pt x="1062038" y="3194"/>
                      <a:pt x="1127125" y="400069"/>
                      <a:pt x="1190625" y="400069"/>
                    </a:cubicBezTo>
                    <a:cubicBezTo>
                      <a:pt x="1254125" y="400069"/>
                      <a:pt x="1322388" y="1606"/>
                      <a:pt x="1381125" y="19"/>
                    </a:cubicBezTo>
                    <a:cubicBezTo>
                      <a:pt x="1439862" y="-1568"/>
                      <a:pt x="1484313" y="388957"/>
                      <a:pt x="1543050" y="390544"/>
                    </a:cubicBezTo>
                    <a:cubicBezTo>
                      <a:pt x="1601787" y="392131"/>
                      <a:pt x="1673225" y="12719"/>
                      <a:pt x="1733550" y="9544"/>
                    </a:cubicBezTo>
                    <a:cubicBezTo>
                      <a:pt x="1793875" y="6369"/>
                      <a:pt x="1847850" y="369906"/>
                      <a:pt x="1905000" y="371494"/>
                    </a:cubicBezTo>
                    <a:cubicBezTo>
                      <a:pt x="1962150" y="373081"/>
                      <a:pt x="2020888" y="17482"/>
                      <a:pt x="2076450" y="19069"/>
                    </a:cubicBezTo>
                    <a:cubicBezTo>
                      <a:pt x="2132012" y="20656"/>
                      <a:pt x="2184400" y="381019"/>
                      <a:pt x="2238375" y="381019"/>
                    </a:cubicBezTo>
                    <a:cubicBezTo>
                      <a:pt x="2292350" y="381019"/>
                      <a:pt x="2346325" y="15894"/>
                      <a:pt x="2400300" y="19069"/>
                    </a:cubicBezTo>
                    <a:cubicBezTo>
                      <a:pt x="2454275" y="22244"/>
                      <a:pt x="2506663" y="403244"/>
                      <a:pt x="2562225" y="400069"/>
                    </a:cubicBezTo>
                    <a:cubicBezTo>
                      <a:pt x="2617787" y="396894"/>
                      <a:pt x="2689225" y="1606"/>
                      <a:pt x="2733675" y="19"/>
                    </a:cubicBezTo>
                    <a:cubicBezTo>
                      <a:pt x="2778125" y="-1569"/>
                      <a:pt x="2828925" y="390544"/>
                      <a:pt x="2828925" y="39054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3200"/>
              </a:p>
            </p:txBody>
          </p:sp>
          <p:sp>
            <p:nvSpPr>
              <p:cNvPr id="9" name="Isosceles Triangle 8"/>
              <p:cNvSpPr/>
              <p:nvPr/>
            </p:nvSpPr>
            <p:spPr>
              <a:xfrm>
                <a:off x="5010150" y="352425"/>
                <a:ext cx="171450" cy="19812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3200"/>
              </a:p>
            </p:txBody>
          </p:sp>
          <p:sp>
            <p:nvSpPr>
              <p:cNvPr id="10" name="Isosceles Triangle 9"/>
              <p:cNvSpPr/>
              <p:nvPr/>
            </p:nvSpPr>
            <p:spPr>
              <a:xfrm>
                <a:off x="0" y="333375"/>
                <a:ext cx="171450" cy="198120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3200"/>
              </a:p>
            </p:txBody>
          </p:sp>
        </p:grpSp>
      </p:grpSp>
      <p:sp>
        <p:nvSpPr>
          <p:cNvPr id="18" name="TextBox 17"/>
          <p:cNvSpPr txBox="1"/>
          <p:nvPr/>
        </p:nvSpPr>
        <p:spPr>
          <a:xfrm>
            <a:off x="4041952" y="4871803"/>
            <a:ext cx="1885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w1 unit per feet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463266" y="4830195"/>
            <a:ext cx="1790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w2 unit per feet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447354" y="4638297"/>
            <a:ext cx="389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66059" y="4365187"/>
            <a:ext cx="389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733788" y="4618565"/>
            <a:ext cx="389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769039"/>
              </p:ext>
            </p:extLst>
          </p:nvPr>
        </p:nvGraphicFramePr>
        <p:xfrm>
          <a:off x="1491176" y="1688000"/>
          <a:ext cx="9945858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39"/>
                <a:gridCol w="4937760"/>
                <a:gridCol w="171625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Beam Portion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Loading Condition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Length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AC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w1 unit per feet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10 feet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CB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w2 unit per feet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10 feet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592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626" y="225083"/>
            <a:ext cx="11682047" cy="6778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626" y="1037835"/>
            <a:ext cx="11682047" cy="464551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3200" u="sng" dirty="0" smtClean="0"/>
              <a:t>Step 1: Find the reaction of the beam</a:t>
            </a:r>
          </a:p>
          <a:p>
            <a:pPr marL="0" indent="0" algn="just">
              <a:buNone/>
            </a:pPr>
            <a:r>
              <a:rPr lang="en-US" sz="3200" dirty="0" smtClean="0"/>
              <a:t>Let us consider,</a:t>
            </a:r>
          </a:p>
          <a:p>
            <a:pPr marL="0" indent="0" algn="just">
              <a:buNone/>
            </a:pPr>
            <a:r>
              <a:rPr lang="en-US" sz="3200" dirty="0" smtClean="0"/>
              <a:t>Reaction at A = r1</a:t>
            </a:r>
          </a:p>
          <a:p>
            <a:pPr marL="0" indent="0" algn="just">
              <a:buNone/>
            </a:pPr>
            <a:r>
              <a:rPr lang="en-US" sz="3200" dirty="0" smtClean="0"/>
              <a:t>Reaction at B = r2</a:t>
            </a:r>
          </a:p>
          <a:p>
            <a:pPr marL="0" indent="0" algn="just">
              <a:buNone/>
            </a:pPr>
            <a:r>
              <a:rPr lang="en-US" sz="3200" dirty="0" smtClean="0"/>
              <a:t>So, after calculating,</a:t>
            </a:r>
          </a:p>
          <a:p>
            <a:pPr marL="0" indent="0" algn="ctr">
              <a:buNone/>
            </a:pP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r2 = (2.5*w1)+ (7.5*w2)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r1 = (7.5*w1) + (2.5*w2)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76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263482"/>
              </p:ext>
            </p:extLst>
          </p:nvPr>
        </p:nvGraphicFramePr>
        <p:xfrm>
          <a:off x="379826" y="1197968"/>
          <a:ext cx="1153551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2352"/>
                <a:gridCol w="2419643"/>
                <a:gridCol w="6133515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Condition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Shear</a:t>
                      </a:r>
                      <a:r>
                        <a:rPr lang="en-US" sz="3600" baseline="0" dirty="0" smtClean="0"/>
                        <a:t> force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Bending Moment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x==0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x&gt;0 &amp;&amp; x&lt;=10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r1-(w1*x)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(r1*x)-(w1*x*x*0.5)</a:t>
                      </a:r>
                      <a:endParaRPr lang="en-US" sz="36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x&gt;10&amp;&amp;x&lt;20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r1-(w1*10)-(w2*(x-10))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3600" dirty="0" smtClean="0"/>
                        <a:t>(r1*x)-(10*w1*(x-5))-(w2*(x-10)*(x-10)*0.5)</a:t>
                      </a:r>
                      <a:endParaRPr lang="en-US" sz="36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x==20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14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823" y="232012"/>
            <a:ext cx="11581263" cy="667106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Recommended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822" y="1156886"/>
            <a:ext cx="11581263" cy="164090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en-US" dirty="0" smtClean="0"/>
              <a:t>Practice each of these problems.</a:t>
            </a:r>
          </a:p>
          <a:p>
            <a:pPr marL="0" indent="0" algn="just">
              <a:buNone/>
            </a:pPr>
            <a:r>
              <a:rPr lang="en-US" u="sng" dirty="0">
                <a:solidFill>
                  <a:schemeClr val="accent1"/>
                </a:solidFill>
              </a:rPr>
              <a:t>http://www.mediafire.com/file/31esyx7mqthm70t/Beam_Analysis.pdf/file</a:t>
            </a:r>
            <a:endParaRPr lang="en-US" u="sng" dirty="0" smtClean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en-US" dirty="0" smtClean="0"/>
              <a:t>The more you practice, the more you can learn.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385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173</Words>
  <Application>Microsoft Office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Write a C program to calculate shear force and bending moment at any point for the following beam.</vt:lpstr>
      <vt:lpstr>Program</vt:lpstr>
      <vt:lpstr>PowerPoint Presentation</vt:lpstr>
      <vt:lpstr>Recommended problems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Write a C program to calculate shear force and bending moment at any point for the following beam.</dc:title>
  <dc:creator>Ahmed Hossain</dc:creator>
  <cp:lastModifiedBy>Ahmed Hossain</cp:lastModifiedBy>
  <cp:revision>5</cp:revision>
  <dcterms:created xsi:type="dcterms:W3CDTF">2019-01-20T17:35:52Z</dcterms:created>
  <dcterms:modified xsi:type="dcterms:W3CDTF">2019-01-22T17:55:49Z</dcterms:modified>
</cp:coreProperties>
</file>