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0A62-5DDE-42D8-A081-6ED3CA2ECB17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26D4-A37D-44BE-9CF1-8A72E191E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524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0A62-5DDE-42D8-A081-6ED3CA2ECB17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26D4-A37D-44BE-9CF1-8A72E191E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612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0A62-5DDE-42D8-A081-6ED3CA2ECB17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26D4-A37D-44BE-9CF1-8A72E191E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967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0A62-5DDE-42D8-A081-6ED3CA2ECB17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26D4-A37D-44BE-9CF1-8A72E191E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092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0A62-5DDE-42D8-A081-6ED3CA2ECB17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26D4-A37D-44BE-9CF1-8A72E191E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07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0A62-5DDE-42D8-A081-6ED3CA2ECB17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26D4-A37D-44BE-9CF1-8A72E191E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88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0A62-5DDE-42D8-A081-6ED3CA2ECB17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26D4-A37D-44BE-9CF1-8A72E191E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384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0A62-5DDE-42D8-A081-6ED3CA2ECB17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26D4-A37D-44BE-9CF1-8A72E191E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338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0A62-5DDE-42D8-A081-6ED3CA2ECB17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26D4-A37D-44BE-9CF1-8A72E191E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056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0A62-5DDE-42D8-A081-6ED3CA2ECB17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26D4-A37D-44BE-9CF1-8A72E191E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02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40A62-5DDE-42D8-A081-6ED3CA2ECB17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D26D4-A37D-44BE-9CF1-8A72E191E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014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40A62-5DDE-42D8-A081-6ED3CA2ECB17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D26D4-A37D-44BE-9CF1-8A72E191E5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345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279" y="136478"/>
            <a:ext cx="11850807" cy="60299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3600" dirty="0" smtClean="0"/>
              <a:t>/* Example of Function Elements*/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278" y="858837"/>
            <a:ext cx="11850807" cy="5719384"/>
          </a:xfrm>
          <a:ln>
            <a:solidFill>
              <a:schemeClr val="accent4"/>
            </a:solidFill>
          </a:ln>
        </p:spPr>
        <p:txBody>
          <a:bodyPr>
            <a:normAutofit fontScale="85000" lnSpcReduction="20000"/>
          </a:bodyPr>
          <a:lstStyle/>
          <a:p>
            <a:pPr algn="just"/>
            <a:r>
              <a:rPr lang="en-US" sz="4000" b="1" u="sng" dirty="0" smtClean="0">
                <a:solidFill>
                  <a:srgbClr val="FF0000"/>
                </a:solidFill>
              </a:rPr>
              <a:t>Function Definition:</a:t>
            </a:r>
          </a:p>
          <a:p>
            <a:pPr algn="just"/>
            <a:r>
              <a:rPr lang="en-US" sz="4000" dirty="0" smtClean="0"/>
              <a:t>Function definition is nothing but actual Function.</a:t>
            </a:r>
          </a:p>
          <a:p>
            <a:pPr algn="just"/>
            <a:r>
              <a:rPr lang="en-US" sz="4000" b="1" u="sng" dirty="0" smtClean="0">
                <a:solidFill>
                  <a:srgbClr val="FF0000"/>
                </a:solidFill>
              </a:rPr>
              <a:t>Function Prototype: </a:t>
            </a:r>
          </a:p>
          <a:p>
            <a:pPr algn="just"/>
            <a:r>
              <a:rPr lang="en-US" sz="4000" dirty="0" smtClean="0"/>
              <a:t>A function prototype is simply the </a:t>
            </a:r>
            <a:r>
              <a:rPr lang="en-US" sz="4000" dirty="0" smtClean="0">
                <a:solidFill>
                  <a:srgbClr val="FF0000"/>
                </a:solidFill>
              </a:rPr>
              <a:t>declaration</a:t>
            </a:r>
            <a:r>
              <a:rPr lang="en-US" sz="4000" dirty="0" smtClean="0"/>
              <a:t> of a function that specifies function's name, parameters and return type. It doesn't contain function body. </a:t>
            </a:r>
          </a:p>
          <a:p>
            <a:pPr algn="just"/>
            <a:r>
              <a:rPr lang="en-US" sz="4000" dirty="0" smtClean="0"/>
              <a:t>A function prototype gives information to the compiler that the </a:t>
            </a:r>
            <a:r>
              <a:rPr lang="en-US" sz="4000" dirty="0" smtClean="0">
                <a:solidFill>
                  <a:srgbClr val="FF0000"/>
                </a:solidFill>
              </a:rPr>
              <a:t>function may later be used in the program. It is consist of: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4000" dirty="0" smtClean="0"/>
              <a:t>return type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4000" dirty="0" smtClean="0"/>
              <a:t>function name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4000" dirty="0" smtClean="0"/>
              <a:t>parameter list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4000" dirty="0" smtClean="0"/>
              <a:t>terminating semicolon</a:t>
            </a:r>
          </a:p>
        </p:txBody>
      </p:sp>
    </p:spTree>
    <p:extLst>
      <p:ext uri="{BB962C8B-B14F-4D97-AF65-F5344CB8AC3E}">
        <p14:creationId xmlns:p14="http://schemas.microsoft.com/office/powerpoint/2010/main" val="20677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0" y="196946"/>
            <a:ext cx="11883140" cy="61674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3600" dirty="0" smtClean="0"/>
              <a:t>Working of Recursion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0" y="968439"/>
            <a:ext cx="11883141" cy="496812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Assume, n = 3, the statement fact = n*factorial(n-1); will be executed for n = 3 that is fact = 3*factorial(2);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The expression on the right-hand side includes a call to factorial with n = 2.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This call will return the value 2*factorial(1)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Once again, factorial is called with n = 1.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This time, the function returns 1.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fact = 3*factorial(2) = 3*2*factorial(1) = 3*2*1 = 6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en-US" sz="3600" dirty="0" smtClean="0">
              <a:solidFill>
                <a:schemeClr val="tx1"/>
              </a:solidFill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en-US" sz="3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458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1" y="163773"/>
            <a:ext cx="11755272" cy="63028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3600" dirty="0" smtClean="0"/>
              <a:t>/* Example of Function Elements*/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1" y="954370"/>
            <a:ext cx="11755272" cy="577397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en-US" sz="4000" u="sng" dirty="0" smtClean="0">
                <a:solidFill>
                  <a:srgbClr val="FF0000"/>
                </a:solidFill>
              </a:rPr>
              <a:t>Function call :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/>
              <a:t>To </a:t>
            </a:r>
            <a:r>
              <a:rPr lang="en-US" sz="3600" dirty="0"/>
              <a:t>use a function, </a:t>
            </a:r>
            <a:r>
              <a:rPr lang="en-US" sz="3600" dirty="0">
                <a:solidFill>
                  <a:srgbClr val="FF0000"/>
                </a:solidFill>
              </a:rPr>
              <a:t>you will have to call that function </a:t>
            </a:r>
            <a:r>
              <a:rPr lang="en-US" sz="3600" dirty="0"/>
              <a:t>to perform the defined </a:t>
            </a:r>
            <a:r>
              <a:rPr lang="en-US" sz="3600" dirty="0" smtClean="0"/>
              <a:t>task.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When a program calls a function, the program </a:t>
            </a:r>
            <a:r>
              <a:rPr lang="en-US" sz="4000" dirty="0" smtClean="0">
                <a:solidFill>
                  <a:srgbClr val="FF0000"/>
                </a:solidFill>
              </a:rPr>
              <a:t>control is transferred to the called function</a:t>
            </a:r>
            <a:r>
              <a:rPr lang="en-US" sz="4000" dirty="0" smtClean="0"/>
              <a:t>.</a:t>
            </a:r>
          </a:p>
          <a:p>
            <a:pPr algn="just"/>
            <a:r>
              <a:rPr lang="en-US" sz="4000" u="sng" dirty="0" smtClean="0">
                <a:solidFill>
                  <a:srgbClr val="FF0000"/>
                </a:solidFill>
              </a:rPr>
              <a:t>Return Statement: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The return statement </a:t>
            </a:r>
            <a:r>
              <a:rPr lang="en-US" sz="4000" dirty="0" smtClean="0">
                <a:solidFill>
                  <a:srgbClr val="FF0000"/>
                </a:solidFill>
              </a:rPr>
              <a:t>terminates</a:t>
            </a:r>
            <a:r>
              <a:rPr lang="en-US" sz="4000" dirty="0" smtClean="0"/>
              <a:t> the execution of a function and returns a value to the </a:t>
            </a:r>
            <a:r>
              <a:rPr lang="en-US" sz="4000" dirty="0" smtClean="0">
                <a:solidFill>
                  <a:srgbClr val="FF0000"/>
                </a:solidFill>
              </a:rPr>
              <a:t>calling function</a:t>
            </a:r>
            <a:r>
              <a:rPr lang="en-US" sz="4000" dirty="0" smtClean="0"/>
              <a:t>.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The program control is </a:t>
            </a:r>
            <a:r>
              <a:rPr lang="en-US" sz="4000" dirty="0" smtClean="0">
                <a:solidFill>
                  <a:srgbClr val="FF0000"/>
                </a:solidFill>
              </a:rPr>
              <a:t>transferred</a:t>
            </a:r>
            <a:r>
              <a:rPr lang="en-US" sz="4000" dirty="0" smtClean="0"/>
              <a:t> to the calling function after return statement.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62981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1" y="163773"/>
            <a:ext cx="11755272" cy="63028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3600" dirty="0" smtClean="0"/>
              <a:t>Category of Functions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1" y="968439"/>
            <a:ext cx="11755272" cy="350508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Functions with no arguments and no return values.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Functions with arguments and no return values.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Function with arguments and one return value.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Function with no arguments but return a value.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Function that return multiple values.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04884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1" y="295420"/>
            <a:ext cx="11883140" cy="61674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4000" dirty="0" smtClean="0"/>
              <a:t>Functions with no arguments and no return values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0" y="1165387"/>
            <a:ext cx="11883141" cy="439135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When a function has no arguments, it does not receive any data from the calling function.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Similarly, when it does not return a value, the calling function does not receive any data from the called function.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In fact, there is no data transfer between the calling function and the called function.</a:t>
            </a:r>
          </a:p>
        </p:txBody>
      </p:sp>
    </p:spTree>
    <p:extLst>
      <p:ext uri="{BB962C8B-B14F-4D97-AF65-F5344CB8AC3E}">
        <p14:creationId xmlns:p14="http://schemas.microsoft.com/office/powerpoint/2010/main" val="2347723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0" y="196946"/>
            <a:ext cx="11883140" cy="61674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3600" dirty="0" smtClean="0"/>
              <a:t>Functions with arguments and no return values.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0" y="968439"/>
            <a:ext cx="11883141" cy="365983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We could make the calling function to read data from the terminal and pass it on the called function.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 smtClean="0"/>
              <a:t>The nature of data communication between the calling function and the called function with arguments but no return value is  single or one-way type communication.</a:t>
            </a:r>
          </a:p>
        </p:txBody>
      </p:sp>
    </p:spTree>
    <p:extLst>
      <p:ext uri="{BB962C8B-B14F-4D97-AF65-F5344CB8AC3E}">
        <p14:creationId xmlns:p14="http://schemas.microsoft.com/office/powerpoint/2010/main" val="253413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0" y="196946"/>
            <a:ext cx="11883140" cy="61674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3600" dirty="0" smtClean="0"/>
              <a:t>Actual arguments and formal arguments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4238" y="949570"/>
            <a:ext cx="5317394" cy="5739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884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0" y="278721"/>
            <a:ext cx="11883140" cy="69195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4000" dirty="0" smtClean="0"/>
              <a:t>Actual arguments and formal arguments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2870" y="1176820"/>
            <a:ext cx="11883140" cy="532453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400" dirty="0" smtClean="0"/>
              <a:t>The variables declared in the </a:t>
            </a:r>
            <a:r>
              <a:rPr lang="en-US" sz="3400" dirty="0" smtClean="0">
                <a:solidFill>
                  <a:srgbClr val="FF0000"/>
                </a:solidFill>
              </a:rPr>
              <a:t>function prototype or definition </a:t>
            </a:r>
            <a:r>
              <a:rPr lang="en-US" sz="3400" dirty="0" smtClean="0"/>
              <a:t>are known as </a:t>
            </a:r>
            <a:r>
              <a:rPr lang="en-US" sz="3400" dirty="0" smtClean="0">
                <a:solidFill>
                  <a:srgbClr val="FF0000"/>
                </a:solidFill>
              </a:rPr>
              <a:t>Formal arguments </a:t>
            </a:r>
            <a:r>
              <a:rPr lang="en-US" sz="3400" dirty="0" smtClean="0"/>
              <a:t>and the values that are </a:t>
            </a:r>
            <a:r>
              <a:rPr lang="en-US" sz="3400" dirty="0" smtClean="0">
                <a:solidFill>
                  <a:srgbClr val="FF0000"/>
                </a:solidFill>
              </a:rPr>
              <a:t>passed</a:t>
            </a:r>
            <a:r>
              <a:rPr lang="en-US" sz="3400" dirty="0" smtClean="0"/>
              <a:t> to the </a:t>
            </a:r>
            <a:r>
              <a:rPr lang="en-US" sz="3400" dirty="0" smtClean="0">
                <a:solidFill>
                  <a:srgbClr val="FF0000"/>
                </a:solidFill>
              </a:rPr>
              <a:t>called function </a:t>
            </a:r>
            <a:r>
              <a:rPr lang="en-US" sz="3400" dirty="0" smtClean="0"/>
              <a:t>from the </a:t>
            </a:r>
            <a:r>
              <a:rPr lang="en-US" sz="3400" dirty="0" smtClean="0">
                <a:solidFill>
                  <a:srgbClr val="FF0000"/>
                </a:solidFill>
              </a:rPr>
              <a:t>main function </a:t>
            </a:r>
            <a:r>
              <a:rPr lang="en-US" sz="3400" dirty="0" smtClean="0"/>
              <a:t>are known as </a:t>
            </a:r>
            <a:r>
              <a:rPr lang="en-US" sz="3400" dirty="0" smtClean="0">
                <a:solidFill>
                  <a:srgbClr val="FF0000"/>
                </a:solidFill>
              </a:rPr>
              <a:t>Actual arguments.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400" dirty="0" smtClean="0"/>
              <a:t>Order</a:t>
            </a:r>
            <a:r>
              <a:rPr lang="en-US" sz="3400" dirty="0"/>
              <a:t>, number, and type of the actual arguments in the function call </a:t>
            </a:r>
            <a:r>
              <a:rPr lang="en-US" sz="3400" dirty="0">
                <a:solidFill>
                  <a:srgbClr val="FF0000"/>
                </a:solidFill>
              </a:rPr>
              <a:t>must match </a:t>
            </a:r>
            <a:r>
              <a:rPr lang="en-US" sz="3400" dirty="0"/>
              <a:t>with formal arguments of the </a:t>
            </a:r>
            <a:r>
              <a:rPr lang="en-US" sz="3400" dirty="0" smtClean="0"/>
              <a:t>function.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400" dirty="0" smtClean="0"/>
              <a:t>If </a:t>
            </a:r>
            <a:r>
              <a:rPr lang="en-US" sz="3400" dirty="0"/>
              <a:t>there is type </a:t>
            </a:r>
            <a:r>
              <a:rPr lang="en-US" sz="3400" dirty="0">
                <a:solidFill>
                  <a:srgbClr val="FF0000"/>
                </a:solidFill>
              </a:rPr>
              <a:t>mismatch</a:t>
            </a:r>
            <a:r>
              <a:rPr lang="en-US" sz="3400" dirty="0"/>
              <a:t> between actual and formal </a:t>
            </a:r>
            <a:r>
              <a:rPr lang="en-US" sz="3400" dirty="0" smtClean="0"/>
              <a:t>arguments, the </a:t>
            </a:r>
            <a:r>
              <a:rPr lang="en-US" sz="3400" dirty="0" smtClean="0">
                <a:solidFill>
                  <a:srgbClr val="FF0000"/>
                </a:solidFill>
              </a:rPr>
              <a:t>unmatched formal arguments</a:t>
            </a:r>
            <a:r>
              <a:rPr lang="en-US" sz="3400" dirty="0" smtClean="0"/>
              <a:t> are initialized to some </a:t>
            </a:r>
            <a:r>
              <a:rPr lang="en-US" sz="3400" dirty="0" smtClean="0">
                <a:solidFill>
                  <a:srgbClr val="FF0000"/>
                </a:solidFill>
              </a:rPr>
              <a:t>garbage</a:t>
            </a:r>
            <a:r>
              <a:rPr lang="en-US" sz="3400" dirty="0" smtClean="0"/>
              <a:t> values.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400" dirty="0" smtClean="0"/>
              <a:t>Remember, no error message will be generated.</a:t>
            </a:r>
          </a:p>
        </p:txBody>
      </p:sp>
    </p:spTree>
    <p:extLst>
      <p:ext uri="{BB962C8B-B14F-4D97-AF65-F5344CB8AC3E}">
        <p14:creationId xmlns:p14="http://schemas.microsoft.com/office/powerpoint/2010/main" val="1466931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0" y="196946"/>
            <a:ext cx="11883140" cy="61674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3600" dirty="0" smtClean="0"/>
              <a:t>Function with arguments and one return value.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0" y="968439"/>
            <a:ext cx="11883141" cy="132459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/>
              <a:t>Such functions will have two-way data communication between </a:t>
            </a:r>
            <a:r>
              <a:rPr lang="en-US" sz="3600" dirty="0"/>
              <a:t>calling function and called function.</a:t>
            </a:r>
            <a:endParaRPr lang="en-US" sz="36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814845"/>
              </p:ext>
            </p:extLst>
          </p:nvPr>
        </p:nvGraphicFramePr>
        <p:xfrm>
          <a:off x="534572" y="2604737"/>
          <a:ext cx="11338559" cy="3585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9477"/>
                <a:gridCol w="1955409"/>
                <a:gridCol w="3017939"/>
                <a:gridCol w="4395734"/>
              </a:tblGrid>
              <a:tr h="896262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a value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b value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return</a:t>
                      </a:r>
                      <a:r>
                        <a:rPr lang="en-US" sz="4000" baseline="0" dirty="0" smtClean="0"/>
                        <a:t> value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main()</a:t>
                      </a:r>
                      <a:endParaRPr lang="en-US" sz="4000" dirty="0"/>
                    </a:p>
                  </a:txBody>
                  <a:tcPr/>
                </a:tc>
              </a:tr>
              <a:tr h="896262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10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20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return(sum)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gtotal = 30+10 = 40</a:t>
                      </a:r>
                      <a:endParaRPr lang="en-US" sz="4000" dirty="0"/>
                    </a:p>
                  </a:txBody>
                  <a:tcPr/>
                </a:tc>
              </a:tr>
              <a:tr h="896262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10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20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return(0)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gtotal = 0+10 = 10</a:t>
                      </a:r>
                      <a:endParaRPr lang="en-US" sz="4000" dirty="0"/>
                    </a:p>
                  </a:txBody>
                  <a:tcPr/>
                </a:tc>
              </a:tr>
              <a:tr h="896262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10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20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return(10)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gtotal = 10+10 = 20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0274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0" y="196946"/>
            <a:ext cx="11883140" cy="61674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3600" dirty="0" smtClean="0"/>
              <a:t>Recursion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0" y="968439"/>
            <a:ext cx="11883141" cy="561524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/>
              <a:t>When a called function in turn calls another function, a process of “chaining” occurs.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/>
              <a:t>Recursion is a special case of this process, where a function calls itself.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main()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{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printf(“This is an example of recursion \n”);</a:t>
            </a:r>
          </a:p>
          <a:p>
            <a:r>
              <a:rPr lang="en-US" sz="3600" dirty="0" smtClean="0">
                <a:solidFill>
                  <a:srgbClr val="FF0000"/>
                </a:solidFill>
              </a:rPr>
              <a:t>main();</a:t>
            </a:r>
          </a:p>
          <a:p>
            <a:r>
              <a:rPr lang="en-US" sz="3600" dirty="0">
                <a:solidFill>
                  <a:srgbClr val="FF0000"/>
                </a:solidFill>
              </a:rPr>
              <a:t>}</a:t>
            </a:r>
            <a:endParaRPr lang="en-US" sz="36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250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607</Words>
  <Application>Microsoft Office PowerPoint</Application>
  <PresentationFormat>Widescreen</PresentationFormat>
  <Paragraphs>69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/* Example of Function Elements*/</vt:lpstr>
      <vt:lpstr>/* Example of Function Elements*/</vt:lpstr>
      <vt:lpstr>Category of Functions</vt:lpstr>
      <vt:lpstr>Functions with no arguments and no return values</vt:lpstr>
      <vt:lpstr>Functions with arguments and no return values.</vt:lpstr>
      <vt:lpstr>Actual arguments and formal arguments</vt:lpstr>
      <vt:lpstr>Actual arguments and formal arguments</vt:lpstr>
      <vt:lpstr>Function with arguments and one return value.</vt:lpstr>
      <vt:lpstr>Recursion</vt:lpstr>
      <vt:lpstr>Working of Recursion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/* Example of Function Elements*/</dc:title>
  <dc:creator>Ahmed Hossain</dc:creator>
  <cp:lastModifiedBy>Ahmed Hossain</cp:lastModifiedBy>
  <cp:revision>15</cp:revision>
  <dcterms:created xsi:type="dcterms:W3CDTF">2019-01-27T12:11:38Z</dcterms:created>
  <dcterms:modified xsi:type="dcterms:W3CDTF">2019-01-28T04:32:05Z</dcterms:modified>
</cp:coreProperties>
</file>