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2" r:id="rId5"/>
    <p:sldId id="259" r:id="rId6"/>
    <p:sldId id="260" r:id="rId7"/>
    <p:sldId id="261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02735-7AFE-4391-8B12-9413AAB8C90A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484F-482E-43B3-85E9-0EAB9782B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869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02735-7AFE-4391-8B12-9413AAB8C90A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484F-482E-43B3-85E9-0EAB9782B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999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02735-7AFE-4391-8B12-9413AAB8C90A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484F-482E-43B3-85E9-0EAB9782B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161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02735-7AFE-4391-8B12-9413AAB8C90A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484F-482E-43B3-85E9-0EAB9782B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485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02735-7AFE-4391-8B12-9413AAB8C90A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484F-482E-43B3-85E9-0EAB9782B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518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02735-7AFE-4391-8B12-9413AAB8C90A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484F-482E-43B3-85E9-0EAB9782B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106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02735-7AFE-4391-8B12-9413AAB8C90A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484F-482E-43B3-85E9-0EAB9782B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950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02735-7AFE-4391-8B12-9413AAB8C90A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484F-482E-43B3-85E9-0EAB9782B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773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02735-7AFE-4391-8B12-9413AAB8C90A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484F-482E-43B3-85E9-0EAB9782B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872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02735-7AFE-4391-8B12-9413AAB8C90A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484F-482E-43B3-85E9-0EAB9782B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682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02735-7AFE-4391-8B12-9413AAB8C90A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484F-482E-43B3-85E9-0EAB9782B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860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02735-7AFE-4391-8B12-9413AAB8C90A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0E484F-482E-43B3-85E9-0EAB9782B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458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7714" y="285007"/>
            <a:ext cx="11669485" cy="64126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-US" sz="4400" dirty="0" smtClean="0"/>
              <a:t>#include&lt;</a:t>
            </a:r>
            <a:r>
              <a:rPr lang="en-US" sz="4400" dirty="0" err="1" smtClean="0"/>
              <a:t>stdio.h</a:t>
            </a:r>
            <a:r>
              <a:rPr lang="en-US" sz="4400" dirty="0" smtClean="0"/>
              <a:t>&gt;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7714" y="1072062"/>
            <a:ext cx="7772735" cy="5525686"/>
          </a:xfrm>
          <a:ln>
            <a:solidFill>
              <a:schemeClr val="accent2"/>
            </a:solidFill>
          </a:ln>
        </p:spPr>
        <p:txBody>
          <a:bodyPr>
            <a:no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FF0000"/>
                </a:solidFill>
              </a:rPr>
              <a:t>Preprocessor</a:t>
            </a:r>
            <a:r>
              <a:rPr lang="en-US" sz="2800" dirty="0" smtClean="0"/>
              <a:t> </a:t>
            </a:r>
            <a:r>
              <a:rPr lang="en-US" sz="2800" dirty="0"/>
              <a:t>reads </a:t>
            </a:r>
            <a:r>
              <a:rPr lang="en-US" sz="2800" dirty="0">
                <a:solidFill>
                  <a:srgbClr val="FF0000"/>
                </a:solidFill>
              </a:rPr>
              <a:t>#include</a:t>
            </a:r>
            <a:r>
              <a:rPr lang="en-US" sz="2800" dirty="0"/>
              <a:t> and it understands that there is something which has to be </a:t>
            </a:r>
            <a:r>
              <a:rPr lang="en-US" sz="2800" dirty="0" smtClean="0"/>
              <a:t>included.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 smtClean="0"/>
              <a:t>Next it </a:t>
            </a:r>
            <a:r>
              <a:rPr lang="en-US" sz="2800" dirty="0"/>
              <a:t>reads (&lt;) and it understand that the file which has to be included is in a </a:t>
            </a:r>
            <a:r>
              <a:rPr lang="en-US" sz="2800" dirty="0">
                <a:solidFill>
                  <a:srgbClr val="FF0000"/>
                </a:solidFill>
              </a:rPr>
              <a:t>special place</a:t>
            </a:r>
            <a:r>
              <a:rPr lang="en-US" sz="2800" dirty="0"/>
              <a:t> defined by the operating system where </a:t>
            </a:r>
            <a:r>
              <a:rPr lang="en-US" sz="2800" dirty="0">
                <a:solidFill>
                  <a:srgbClr val="FF0000"/>
                </a:solidFill>
              </a:rPr>
              <a:t>header </a:t>
            </a:r>
            <a:r>
              <a:rPr lang="en-US" sz="2800" dirty="0" smtClean="0">
                <a:solidFill>
                  <a:srgbClr val="FF0000"/>
                </a:solidFill>
              </a:rPr>
              <a:t>files</a:t>
            </a:r>
            <a:r>
              <a:rPr lang="en-US" sz="2800" dirty="0" smtClean="0"/>
              <a:t> </a:t>
            </a:r>
            <a:r>
              <a:rPr lang="en-US" sz="2800" dirty="0"/>
              <a:t>for the C library are held</a:t>
            </a:r>
            <a:r>
              <a:rPr lang="en-US" sz="2800" dirty="0" smtClean="0"/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 smtClean="0"/>
              <a:t>Then </a:t>
            </a:r>
            <a:r>
              <a:rPr lang="en-US" sz="2800" dirty="0"/>
              <a:t>it will search the file named </a:t>
            </a:r>
            <a:r>
              <a:rPr lang="en-US" sz="2800" b="1" dirty="0">
                <a:solidFill>
                  <a:srgbClr val="FF0000"/>
                </a:solidFill>
              </a:rPr>
              <a:t>stdio.h</a:t>
            </a:r>
            <a:r>
              <a:rPr lang="en-US" sz="2800" dirty="0"/>
              <a:t> and </a:t>
            </a:r>
            <a:r>
              <a:rPr lang="en-US" sz="2800" dirty="0" smtClean="0"/>
              <a:t>then </a:t>
            </a:r>
            <a:r>
              <a:rPr lang="en-US" sz="2800" dirty="0"/>
              <a:t>it will copy the contents</a:t>
            </a:r>
            <a:r>
              <a:rPr lang="en-US" sz="2800" dirty="0" smtClean="0"/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/>
              <a:t>s</a:t>
            </a:r>
            <a:r>
              <a:rPr lang="en-US" sz="2800" dirty="0" smtClean="0"/>
              <a:t>tdio.h stands </a:t>
            </a:r>
            <a:r>
              <a:rPr lang="en-US" sz="2800" dirty="0"/>
              <a:t>for </a:t>
            </a:r>
            <a:r>
              <a:rPr lang="en-US" sz="2800" dirty="0">
                <a:solidFill>
                  <a:srgbClr val="FF0000"/>
                </a:solidFill>
              </a:rPr>
              <a:t>Standard Input </a:t>
            </a:r>
            <a:r>
              <a:rPr lang="en-US" sz="2800" dirty="0" smtClean="0">
                <a:solidFill>
                  <a:srgbClr val="FF0000"/>
                </a:solidFill>
              </a:rPr>
              <a:t>Output</a:t>
            </a:r>
            <a:endParaRPr lang="en-US" sz="28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 smtClean="0"/>
              <a:t>h </a:t>
            </a:r>
            <a:r>
              <a:rPr lang="en-US" sz="2800" dirty="0"/>
              <a:t>stands for </a:t>
            </a:r>
            <a:r>
              <a:rPr lang="en-US" sz="2800" dirty="0">
                <a:solidFill>
                  <a:srgbClr val="FF0000"/>
                </a:solidFill>
              </a:rPr>
              <a:t>Header </a:t>
            </a:r>
            <a:r>
              <a:rPr lang="en-US" sz="2800" dirty="0" smtClean="0">
                <a:solidFill>
                  <a:srgbClr val="FF0000"/>
                </a:solidFill>
              </a:rPr>
              <a:t>file </a:t>
            </a:r>
            <a:r>
              <a:rPr lang="en-US" sz="2800" dirty="0" smtClean="0"/>
              <a:t>(Library functions are grouped category wise and stored in different files known as header files)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8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5532" y="2329662"/>
            <a:ext cx="3671667" cy="3010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1912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290" y="272955"/>
            <a:ext cx="11499376" cy="73534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Basic Structures of C program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9785" y="1158424"/>
            <a:ext cx="7838364" cy="5337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0165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698" y="150126"/>
            <a:ext cx="11719839" cy="73534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Basic Structures of C program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92290" y="1008300"/>
            <a:ext cx="11665248" cy="5632311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rgbClr val="FF0000"/>
                </a:solidFill>
              </a:rPr>
              <a:t>Link section</a:t>
            </a:r>
            <a:r>
              <a:rPr lang="en-US" sz="3000" dirty="0" smtClean="0"/>
              <a:t> provides instructions to the compiler to link functions from the </a:t>
            </a:r>
            <a:r>
              <a:rPr lang="en-US" sz="3000" dirty="0" smtClean="0">
                <a:solidFill>
                  <a:srgbClr val="FF0000"/>
                </a:solidFill>
              </a:rPr>
              <a:t>system library.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000" dirty="0" smtClean="0"/>
              <a:t>Definition section defines all the </a:t>
            </a:r>
            <a:r>
              <a:rPr lang="en-US" sz="3000" dirty="0" smtClean="0">
                <a:solidFill>
                  <a:srgbClr val="FF0000"/>
                </a:solidFill>
              </a:rPr>
              <a:t>symbolic constants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000" dirty="0" smtClean="0"/>
              <a:t>There are some </a:t>
            </a:r>
            <a:r>
              <a:rPr lang="en-US" sz="3000" dirty="0" smtClean="0">
                <a:solidFill>
                  <a:srgbClr val="FF0000"/>
                </a:solidFill>
              </a:rPr>
              <a:t>variables</a:t>
            </a:r>
            <a:r>
              <a:rPr lang="en-US" sz="3000" dirty="0" smtClean="0"/>
              <a:t> that are used in more than one function. Such variables are called </a:t>
            </a:r>
            <a:r>
              <a:rPr lang="en-US" sz="3000" dirty="0" smtClean="0">
                <a:solidFill>
                  <a:srgbClr val="FF0000"/>
                </a:solidFill>
              </a:rPr>
              <a:t>global variables</a:t>
            </a:r>
            <a:r>
              <a:rPr lang="en-US" sz="3000" dirty="0" smtClean="0"/>
              <a:t> and are declared in the global declaration section that is outside of all the functions. This section also declares all the </a:t>
            </a:r>
            <a:r>
              <a:rPr lang="en-US" sz="3000" dirty="0" smtClean="0">
                <a:solidFill>
                  <a:srgbClr val="FF0000"/>
                </a:solidFill>
              </a:rPr>
              <a:t>user defined functions</a:t>
            </a:r>
            <a:r>
              <a:rPr lang="en-US" sz="3000" dirty="0" smtClean="0"/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000" dirty="0" smtClean="0"/>
              <a:t>Every C program must have </a:t>
            </a:r>
            <a:r>
              <a:rPr lang="en-US" sz="3000" dirty="0" smtClean="0">
                <a:solidFill>
                  <a:srgbClr val="FF0000"/>
                </a:solidFill>
              </a:rPr>
              <a:t>one main() function section</a:t>
            </a:r>
            <a:r>
              <a:rPr lang="en-US" sz="3000" dirty="0" smtClean="0"/>
              <a:t>. This section contains two parts: </a:t>
            </a:r>
            <a:r>
              <a:rPr lang="en-US" sz="3000" dirty="0" smtClean="0">
                <a:solidFill>
                  <a:srgbClr val="FF0000"/>
                </a:solidFill>
              </a:rPr>
              <a:t>declaration part </a:t>
            </a:r>
            <a:r>
              <a:rPr lang="en-US" sz="3000" dirty="0" smtClean="0"/>
              <a:t>and </a:t>
            </a:r>
            <a:r>
              <a:rPr lang="en-US" sz="3000" dirty="0" smtClean="0">
                <a:solidFill>
                  <a:srgbClr val="FF0000"/>
                </a:solidFill>
              </a:rPr>
              <a:t>executable part</a:t>
            </a:r>
            <a:r>
              <a:rPr lang="en-US" sz="3000" dirty="0" smtClean="0"/>
              <a:t>. The declaration part declares all the variables used in the executable part.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000" dirty="0" smtClean="0"/>
              <a:t>All statements in the declaration and executable parts </a:t>
            </a:r>
            <a:r>
              <a:rPr lang="en-US" sz="3000" dirty="0" smtClean="0">
                <a:solidFill>
                  <a:srgbClr val="FF0000"/>
                </a:solidFill>
              </a:rPr>
              <a:t>end with a semicolon</a:t>
            </a:r>
            <a:r>
              <a:rPr lang="en-US" sz="3000" dirty="0" smtClean="0"/>
              <a:t> ;</a:t>
            </a:r>
          </a:p>
        </p:txBody>
      </p:sp>
    </p:spTree>
    <p:extLst>
      <p:ext uri="{BB962C8B-B14F-4D97-AF65-F5344CB8AC3E}">
        <p14:creationId xmlns:p14="http://schemas.microsoft.com/office/powerpoint/2010/main" val="33315718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698" y="150126"/>
            <a:ext cx="11719839" cy="73534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Executing a C program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92290" y="1008300"/>
            <a:ext cx="11665248" cy="378565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4800" dirty="0" smtClean="0"/>
              <a:t>Creating the Program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4800" dirty="0" smtClean="0"/>
              <a:t>Compiling the Program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4800" dirty="0" smtClean="0"/>
              <a:t>Linking the program with functions that are needed from the C library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4800" dirty="0" smtClean="0"/>
              <a:t>Executing the Program.</a:t>
            </a:r>
          </a:p>
        </p:txBody>
      </p:sp>
    </p:spTree>
    <p:extLst>
      <p:ext uri="{BB962C8B-B14F-4D97-AF65-F5344CB8AC3E}">
        <p14:creationId xmlns:p14="http://schemas.microsoft.com/office/powerpoint/2010/main" val="2249857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7714" y="285007"/>
            <a:ext cx="11669485" cy="64126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-US" sz="3600" dirty="0"/>
              <a:t>List of inbuilt C functions in stdio.h </a:t>
            </a:r>
            <a:r>
              <a:rPr lang="en-US" sz="3600" dirty="0" smtClean="0"/>
              <a:t>file (</a:t>
            </a:r>
            <a:r>
              <a:rPr lang="en-US" sz="3600" dirty="0"/>
              <a:t>(Text Book = 489</a:t>
            </a:r>
            <a:r>
              <a:rPr lang="en-US" sz="3600" dirty="0" smtClean="0"/>
              <a:t>)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7714" y="1072062"/>
            <a:ext cx="11669485" cy="5370941"/>
          </a:xfrm>
          <a:ln>
            <a:solidFill>
              <a:schemeClr val="accent2"/>
            </a:solidFill>
          </a:ln>
        </p:spPr>
        <p:txBody>
          <a:bodyPr>
            <a:no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FF0000"/>
                </a:solidFill>
              </a:rPr>
              <a:t>printf() </a:t>
            </a:r>
            <a:r>
              <a:rPr lang="en-US" sz="4000" dirty="0"/>
              <a:t>This function is used to print the character, string, float, integer, octal and hexadecimal values onto the output </a:t>
            </a:r>
            <a:r>
              <a:rPr lang="en-US" sz="4000" dirty="0" smtClean="0"/>
              <a:t>screen</a:t>
            </a:r>
            <a:endParaRPr lang="en-US" sz="4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FF0000"/>
                </a:solidFill>
              </a:rPr>
              <a:t>scanf() </a:t>
            </a:r>
            <a:r>
              <a:rPr lang="en-US" sz="4000" dirty="0"/>
              <a:t>This function is used to read a character, string, numeric data from keyboard</a:t>
            </a:r>
            <a:r>
              <a:rPr lang="en-US" sz="4000" dirty="0" smtClean="0"/>
              <a:t>.</a:t>
            </a:r>
            <a:endParaRPr lang="en-US" sz="4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FF0000"/>
                </a:solidFill>
              </a:rPr>
              <a:t>getc() </a:t>
            </a:r>
            <a:r>
              <a:rPr lang="en-US" sz="4000" dirty="0"/>
              <a:t>It reads character from </a:t>
            </a:r>
            <a:r>
              <a:rPr lang="en-US" sz="4000" dirty="0" smtClean="0"/>
              <a:t>file</a:t>
            </a:r>
            <a:endParaRPr lang="en-US" sz="4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FF0000"/>
                </a:solidFill>
              </a:rPr>
              <a:t>gets() </a:t>
            </a:r>
            <a:r>
              <a:rPr lang="en-US" sz="4000" dirty="0"/>
              <a:t>It reads line from </a:t>
            </a:r>
            <a:r>
              <a:rPr lang="en-US" sz="4000" dirty="0" smtClean="0"/>
              <a:t>keyboard</a:t>
            </a:r>
            <a:endParaRPr lang="en-US" sz="4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FF0000"/>
                </a:solidFill>
              </a:rPr>
              <a:t>getchar() </a:t>
            </a:r>
            <a:r>
              <a:rPr lang="en-US" sz="4000" dirty="0"/>
              <a:t>It reads character from keyboard</a:t>
            </a:r>
            <a:endParaRPr lang="en-US" sz="4000" dirty="0" smtClean="0"/>
          </a:p>
        </p:txBody>
      </p:sp>
    </p:spTree>
    <p:extLst>
      <p:ext uri="{BB962C8B-B14F-4D97-AF65-F5344CB8AC3E}">
        <p14:creationId xmlns:p14="http://schemas.microsoft.com/office/powerpoint/2010/main" val="4034887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283" y="154744"/>
            <a:ext cx="11669485" cy="48487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-US" sz="3200" dirty="0" smtClean="0"/>
              <a:t>Preprocessor </a:t>
            </a:r>
            <a:r>
              <a:rPr lang="en-US" sz="3200" dirty="0"/>
              <a:t>in </a:t>
            </a:r>
            <a:r>
              <a:rPr lang="en-US" sz="3200" dirty="0" smtClean="0"/>
              <a:t>C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283" y="3822687"/>
            <a:ext cx="11772526" cy="2887602"/>
          </a:xfrm>
          <a:ln>
            <a:solidFill>
              <a:schemeClr val="accent2"/>
            </a:solidFill>
          </a:ln>
        </p:spPr>
        <p:txBody>
          <a:bodyPr>
            <a:normAutofit lnSpcReduction="10000"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dirty="0"/>
              <a:t>The C Preprocessor is not a part of the compiler, but is a </a:t>
            </a:r>
            <a:r>
              <a:rPr lang="en-US" dirty="0">
                <a:solidFill>
                  <a:srgbClr val="FF0000"/>
                </a:solidFill>
              </a:rPr>
              <a:t>separate step </a:t>
            </a:r>
            <a:r>
              <a:rPr lang="en-US" dirty="0"/>
              <a:t>in the compilation process. </a:t>
            </a:r>
            <a:endParaRPr lang="en-US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dirty="0" smtClean="0"/>
              <a:t>In </a:t>
            </a:r>
            <a:r>
              <a:rPr lang="en-US" dirty="0"/>
              <a:t>simple terms, a C Preprocessor is just a </a:t>
            </a:r>
            <a:r>
              <a:rPr lang="en-US" dirty="0">
                <a:solidFill>
                  <a:srgbClr val="FF0000"/>
                </a:solidFill>
              </a:rPr>
              <a:t>text substitution tool</a:t>
            </a:r>
            <a:r>
              <a:rPr lang="en-US" dirty="0"/>
              <a:t> and it instructs the compiler to do required </a:t>
            </a:r>
            <a:r>
              <a:rPr lang="en-US" dirty="0">
                <a:solidFill>
                  <a:srgbClr val="FF0000"/>
                </a:solidFill>
              </a:rPr>
              <a:t>pre-processing</a:t>
            </a:r>
            <a:r>
              <a:rPr lang="en-US" dirty="0"/>
              <a:t> before the actual compilation. </a:t>
            </a:r>
            <a:endParaRPr lang="en-US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dirty="0" smtClean="0"/>
              <a:t>C Preprocessor is referred to </a:t>
            </a:r>
            <a:r>
              <a:rPr lang="en-US" dirty="0"/>
              <a:t>as </a:t>
            </a:r>
            <a:r>
              <a:rPr lang="en-US" dirty="0">
                <a:solidFill>
                  <a:srgbClr val="FF0000"/>
                </a:solidFill>
              </a:rPr>
              <a:t>CPP</a:t>
            </a:r>
            <a:r>
              <a:rPr lang="en-US" dirty="0" smtClean="0"/>
              <a:t>.</a:t>
            </a:r>
            <a:endParaRPr lang="en-US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dirty="0"/>
              <a:t>All preprocessor commands begin with a </a:t>
            </a:r>
            <a:r>
              <a:rPr lang="en-US" dirty="0">
                <a:solidFill>
                  <a:srgbClr val="FF0000"/>
                </a:solidFill>
              </a:rPr>
              <a:t>hash symbol (#). </a:t>
            </a:r>
            <a:endParaRPr lang="en-US" dirty="0" smtClean="0">
              <a:solidFill>
                <a:srgbClr val="FF000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dirty="0"/>
              <a:t>F</a:t>
            </a:r>
            <a:r>
              <a:rPr lang="en-US" dirty="0" smtClean="0"/>
              <a:t>or </a:t>
            </a:r>
            <a:r>
              <a:rPr lang="en-US" dirty="0"/>
              <a:t>readability, a preprocessor directive </a:t>
            </a:r>
            <a:r>
              <a:rPr lang="en-US" dirty="0">
                <a:solidFill>
                  <a:srgbClr val="FF0000"/>
                </a:solidFill>
              </a:rPr>
              <a:t>should begin in the first column</a:t>
            </a:r>
            <a:r>
              <a:rPr lang="en-US" dirty="0"/>
              <a:t>.</a:t>
            </a: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1287" y="878774"/>
            <a:ext cx="6342857" cy="2704762"/>
          </a:xfrm>
          <a:prstGeom prst="rect">
            <a:avLst/>
          </a:prstGeom>
          <a:ln>
            <a:solidFill>
              <a:schemeClr val="accent2"/>
            </a:solidFill>
          </a:ln>
        </p:spPr>
      </p:pic>
    </p:spTree>
    <p:extLst>
      <p:ext uri="{BB962C8B-B14F-4D97-AF65-F5344CB8AC3E}">
        <p14:creationId xmlns:p14="http://schemas.microsoft.com/office/powerpoint/2010/main" val="4264517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9763" y="154744"/>
            <a:ext cx="11721006" cy="71745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-US" sz="4400" dirty="0" smtClean="0"/>
              <a:t>Return Statement (return 0;)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9762" y="1083212"/>
            <a:ext cx="11753709" cy="3925516"/>
          </a:xfrm>
          <a:ln>
            <a:solidFill>
              <a:schemeClr val="accent2"/>
            </a:solidFill>
          </a:ln>
        </p:spPr>
        <p:txBody>
          <a:bodyPr>
            <a:norm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4000" dirty="0"/>
              <a:t>In C and C++ programs the main function is of type </a:t>
            </a:r>
            <a:r>
              <a:rPr lang="en-US" sz="4000" dirty="0">
                <a:solidFill>
                  <a:srgbClr val="FF0000"/>
                </a:solidFill>
              </a:rPr>
              <a:t>int</a:t>
            </a:r>
            <a:r>
              <a:rPr lang="en-US" sz="4000" dirty="0"/>
              <a:t> and therefore it should return an </a:t>
            </a:r>
            <a:r>
              <a:rPr lang="en-US" sz="4000" dirty="0">
                <a:solidFill>
                  <a:srgbClr val="FF0000"/>
                </a:solidFill>
              </a:rPr>
              <a:t>integer value</a:t>
            </a:r>
            <a:r>
              <a:rPr lang="en-US" sz="4000" dirty="0"/>
              <a:t>. </a:t>
            </a:r>
            <a:endParaRPr lang="en-US" sz="4000" dirty="0" smtClean="0"/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4000" dirty="0" smtClean="0"/>
              <a:t>The </a:t>
            </a:r>
            <a:r>
              <a:rPr lang="en-US" sz="4000" dirty="0"/>
              <a:t>return value of the main function is considered the "</a:t>
            </a:r>
            <a:r>
              <a:rPr lang="en-US" sz="4000" dirty="0">
                <a:solidFill>
                  <a:srgbClr val="FF0000"/>
                </a:solidFill>
              </a:rPr>
              <a:t>Exit Status</a:t>
            </a:r>
            <a:r>
              <a:rPr lang="en-US" sz="4000" dirty="0"/>
              <a:t>" of the application. </a:t>
            </a:r>
            <a:endParaRPr lang="en-US" sz="4000" dirty="0" smtClean="0"/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4000" dirty="0" smtClean="0"/>
              <a:t>On </a:t>
            </a:r>
            <a:r>
              <a:rPr lang="en-US" sz="4000" dirty="0"/>
              <a:t>most operating systems returning 0 is a success status like saying </a:t>
            </a:r>
            <a:r>
              <a:rPr lang="en-US" sz="4000" dirty="0">
                <a:solidFill>
                  <a:srgbClr val="FF0000"/>
                </a:solidFill>
              </a:rPr>
              <a:t>"The program worked fine</a:t>
            </a:r>
            <a:r>
              <a:rPr lang="en-US" sz="4000" dirty="0" smtClean="0">
                <a:solidFill>
                  <a:srgbClr val="FF0000"/>
                </a:solidFill>
              </a:rPr>
              <a:t>".</a:t>
            </a:r>
          </a:p>
          <a:p>
            <a:pPr algn="just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609095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9763" y="154744"/>
            <a:ext cx="11721006" cy="71745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-US" sz="4400" dirty="0" smtClean="0"/>
              <a:t>main Function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9762" y="1083212"/>
            <a:ext cx="11753709" cy="5253826"/>
          </a:xfrm>
          <a:ln>
            <a:solidFill>
              <a:schemeClr val="accent2"/>
            </a:solidFill>
          </a:ln>
        </p:spPr>
        <p:txBody>
          <a:bodyPr>
            <a:norm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4000" dirty="0" smtClean="0"/>
              <a:t>C permits different forms of main statement. Following forms are allowed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4000" dirty="0" smtClean="0"/>
              <a:t>main()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4000" dirty="0" smtClean="0"/>
              <a:t>int main()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4000" dirty="0" smtClean="0"/>
              <a:t>void main()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4000" dirty="0" smtClean="0"/>
              <a:t>main (void)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4000" dirty="0" smtClean="0"/>
              <a:t>void main (void)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4000" dirty="0" smtClean="0"/>
              <a:t>int main(void)</a:t>
            </a:r>
          </a:p>
          <a:p>
            <a:pPr algn="just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753372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9763" y="154744"/>
            <a:ext cx="11721006" cy="71745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-US" sz="4400" dirty="0" smtClean="0"/>
              <a:t>main Function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9762" y="1083212"/>
            <a:ext cx="11753709" cy="5598942"/>
          </a:xfrm>
          <a:ln>
            <a:solidFill>
              <a:schemeClr val="accent2"/>
            </a:solidFill>
          </a:ln>
        </p:spPr>
        <p:txBody>
          <a:bodyPr>
            <a:normAutofit fontScale="92500" lnSpcReduction="20000"/>
          </a:bodyPr>
          <a:lstStyle/>
          <a:p>
            <a:pPr algn="just"/>
            <a:r>
              <a:rPr lang="en-US" sz="4000" dirty="0">
                <a:solidFill>
                  <a:srgbClr val="FF0000"/>
                </a:solidFill>
              </a:rPr>
              <a:t>void main()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4000" dirty="0" smtClean="0"/>
              <a:t>The </a:t>
            </a:r>
            <a:r>
              <a:rPr lang="en-US" sz="4000" dirty="0"/>
              <a:t>return type of the function "main" is void, i.e. it does not return anything to the OS.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4000" dirty="0" smtClean="0"/>
              <a:t>Nothing </a:t>
            </a:r>
            <a:r>
              <a:rPr lang="en-US" sz="4000" dirty="0"/>
              <a:t>has been said about the arguments in main, which means that you can either pass the arguments to main or not pass anything at all.</a:t>
            </a:r>
          </a:p>
          <a:p>
            <a:pPr algn="just"/>
            <a:r>
              <a:rPr lang="en-US" sz="4000" dirty="0">
                <a:solidFill>
                  <a:srgbClr val="FF0000"/>
                </a:solidFill>
              </a:rPr>
              <a:t>int main(void)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4000" dirty="0" smtClean="0"/>
              <a:t>The </a:t>
            </a:r>
            <a:r>
              <a:rPr lang="en-US" sz="4000" dirty="0"/>
              <a:t>return type of the function is "int", i.e. it is supposed to return an integer value to the OS.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4000" dirty="0" smtClean="0"/>
              <a:t>"</a:t>
            </a:r>
            <a:r>
              <a:rPr lang="en-US" sz="4000" dirty="0"/>
              <a:t>void" means that you're not allowed to pass any argument to the main. Doing this would result into a compiler error.</a:t>
            </a:r>
          </a:p>
          <a:p>
            <a:pPr algn="just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16631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9763" y="154744"/>
            <a:ext cx="11721006" cy="71745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-US" sz="4400" dirty="0" smtClean="0"/>
              <a:t>main Function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9762" y="1083212"/>
            <a:ext cx="11753709" cy="5598942"/>
          </a:xfrm>
          <a:ln>
            <a:solidFill>
              <a:schemeClr val="accent2"/>
            </a:solidFill>
          </a:ln>
        </p:spPr>
        <p:txBody>
          <a:bodyPr>
            <a:normAutofit fontScale="92500" lnSpcReduction="20000"/>
          </a:bodyPr>
          <a:lstStyle/>
          <a:p>
            <a:pPr algn="just"/>
            <a:r>
              <a:rPr lang="en-US" sz="4000" dirty="0" smtClean="0">
                <a:solidFill>
                  <a:srgbClr val="FF0000"/>
                </a:solidFill>
              </a:rPr>
              <a:t>int </a:t>
            </a:r>
            <a:r>
              <a:rPr lang="en-US" sz="4000" dirty="0">
                <a:solidFill>
                  <a:srgbClr val="FF0000"/>
                </a:solidFill>
              </a:rPr>
              <a:t>main()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4000" dirty="0" smtClean="0"/>
              <a:t>The </a:t>
            </a:r>
            <a:r>
              <a:rPr lang="en-US" sz="4000" dirty="0"/>
              <a:t>return type of the function is "int", i.e. it is supposed to return an integer value to the OS.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4000" dirty="0" smtClean="0"/>
              <a:t>Nothing </a:t>
            </a:r>
            <a:r>
              <a:rPr lang="en-US" sz="4000" dirty="0"/>
              <a:t>has been said about the arguments in main, which means that you can either pass the arguments to main or not pass anything at all</a:t>
            </a:r>
          </a:p>
          <a:p>
            <a:pPr algn="just"/>
            <a:r>
              <a:rPr lang="en-US" sz="4000" dirty="0">
                <a:solidFill>
                  <a:srgbClr val="FF0000"/>
                </a:solidFill>
              </a:rPr>
              <a:t>void main(void)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4000" dirty="0" smtClean="0"/>
              <a:t>The </a:t>
            </a:r>
            <a:r>
              <a:rPr lang="en-US" sz="4000" dirty="0"/>
              <a:t>return type of the function "main" is void, i.e. it does not return anything to the OS.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4000" dirty="0" smtClean="0"/>
              <a:t>"</a:t>
            </a:r>
            <a:r>
              <a:rPr lang="en-US" sz="4000" dirty="0"/>
              <a:t>void" means that you're not allowed to pass any argument to the main. Doing this would result into a compiler error.</a:t>
            </a:r>
          </a:p>
          <a:p>
            <a:pPr algn="just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06091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697" y="354841"/>
            <a:ext cx="11704093" cy="68075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Simple Program 2: Printing a Message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7696" y="1276776"/>
            <a:ext cx="11704093" cy="4561316"/>
          </a:xfrm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4000" dirty="0" smtClean="0"/>
              <a:t>#include&lt;stdio.h&gt;</a:t>
            </a:r>
          </a:p>
          <a:p>
            <a:pPr marL="0" indent="0" algn="just">
              <a:buNone/>
            </a:pPr>
            <a:r>
              <a:rPr lang="en-US" sz="4400" dirty="0" smtClean="0"/>
              <a:t>int main ()</a:t>
            </a:r>
          </a:p>
          <a:p>
            <a:pPr marL="0" indent="0" algn="just">
              <a:buNone/>
            </a:pPr>
            <a:r>
              <a:rPr lang="en-US" sz="4400" dirty="0" smtClean="0"/>
              <a:t>{</a:t>
            </a:r>
          </a:p>
          <a:p>
            <a:pPr marL="0" indent="0" algn="just">
              <a:buNone/>
            </a:pPr>
            <a:r>
              <a:rPr lang="en-US" sz="4400" dirty="0" smtClean="0"/>
              <a:t>printf(“my first program in CE 2201”);</a:t>
            </a:r>
          </a:p>
          <a:p>
            <a:pPr marL="0" indent="0" algn="just">
              <a:buNone/>
            </a:pPr>
            <a:r>
              <a:rPr lang="en-US" sz="4400" dirty="0" smtClean="0"/>
              <a:t>return 0;</a:t>
            </a:r>
          </a:p>
          <a:p>
            <a:pPr marL="0" indent="0" algn="just">
              <a:buNone/>
            </a:pPr>
            <a:r>
              <a:rPr lang="en-US" sz="4400" dirty="0" smtClean="0"/>
              <a:t>}</a:t>
            </a:r>
          </a:p>
          <a:p>
            <a:pPr marL="0" indent="0" algn="just">
              <a:buNone/>
            </a:pPr>
            <a:endParaRPr lang="en-US" sz="2900" dirty="0" smtClean="0"/>
          </a:p>
          <a:p>
            <a:pPr marL="0" indent="0" algn="just">
              <a:buNone/>
            </a:pP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36148627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7164" y="300250"/>
            <a:ext cx="8106770" cy="6196083"/>
          </a:xfrm>
        </p:spPr>
      </p:pic>
    </p:spTree>
    <p:extLst>
      <p:ext uri="{BB962C8B-B14F-4D97-AF65-F5344CB8AC3E}">
        <p14:creationId xmlns:p14="http://schemas.microsoft.com/office/powerpoint/2010/main" val="3995084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750</Words>
  <Application>Microsoft Office PowerPoint</Application>
  <PresentationFormat>Widescreen</PresentationFormat>
  <Paragraphs>63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#include&lt;stdio.h&gt;</vt:lpstr>
      <vt:lpstr>List of inbuilt C functions in stdio.h file ((Text Book = 489)</vt:lpstr>
      <vt:lpstr>Preprocessor in C</vt:lpstr>
      <vt:lpstr>Return Statement (return 0;)</vt:lpstr>
      <vt:lpstr>main Function</vt:lpstr>
      <vt:lpstr>main Function</vt:lpstr>
      <vt:lpstr>main Function</vt:lpstr>
      <vt:lpstr>Simple Program 2: Printing a Message</vt:lpstr>
      <vt:lpstr>PowerPoint Presentation</vt:lpstr>
      <vt:lpstr>Basic Structures of C program</vt:lpstr>
      <vt:lpstr>Basic Structures of C program</vt:lpstr>
      <vt:lpstr>Executing a C program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Header File</dc:title>
  <dc:creator>Ahmed Hossain</dc:creator>
  <cp:lastModifiedBy>Ahmed Hossain</cp:lastModifiedBy>
  <cp:revision>27</cp:revision>
  <dcterms:created xsi:type="dcterms:W3CDTF">2018-10-09T08:00:24Z</dcterms:created>
  <dcterms:modified xsi:type="dcterms:W3CDTF">2018-10-10T12:23:19Z</dcterms:modified>
</cp:coreProperties>
</file>