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7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2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91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9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74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80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8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9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0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0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54170-8F70-4401-8301-822740504CFE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3A7F4-9980-4ABA-ADFF-AE0EA96C7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1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Simple Linear Regression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5657" y="981667"/>
            <a:ext cx="11700681" cy="56920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Regression analysis makes use of mathematical models to describe </a:t>
            </a:r>
            <a:r>
              <a:rPr lang="en-US" sz="2800" dirty="0">
                <a:solidFill>
                  <a:srgbClr val="FF0000"/>
                </a:solidFill>
              </a:rPr>
              <a:t>relationships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Linear regression attempts to model the relationship between two variables by </a:t>
            </a:r>
            <a:r>
              <a:rPr lang="en-US" sz="2800" dirty="0">
                <a:solidFill>
                  <a:srgbClr val="FF0000"/>
                </a:solidFill>
              </a:rPr>
              <a:t>fitting a linear equation to observed data</a:t>
            </a:r>
            <a:r>
              <a:rPr lang="en-US" sz="2800" dirty="0"/>
              <a:t>. </a:t>
            </a:r>
            <a:endParaRPr lang="en-US" sz="28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Linear regression models are often fitted using the </a:t>
            </a:r>
            <a:r>
              <a:rPr lang="en-US" sz="2800" dirty="0" smtClean="0">
                <a:solidFill>
                  <a:srgbClr val="FF0000"/>
                </a:solidFill>
              </a:rPr>
              <a:t>least squares approach</a:t>
            </a:r>
            <a:r>
              <a:rPr lang="en-US" sz="28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Linear regression is widely used in biological, behavioral and social sciences to describe possible relationships between variables</a:t>
            </a:r>
            <a:r>
              <a:rPr lang="en-US" sz="28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Some important Application:</a:t>
            </a:r>
          </a:p>
          <a:p>
            <a:pPr lvl="1" indent="-182880" algn="l"/>
            <a:r>
              <a:rPr lang="en-US" sz="3200" b="1" dirty="0">
                <a:solidFill>
                  <a:srgbClr val="FF0000"/>
                </a:solidFill>
              </a:rPr>
              <a:t>Epidemiology</a:t>
            </a:r>
          </a:p>
          <a:p>
            <a:pPr lvl="1" indent="-182880" algn="l"/>
            <a:r>
              <a:rPr lang="en-US" sz="3200" b="1" dirty="0">
                <a:solidFill>
                  <a:srgbClr val="FF0000"/>
                </a:solidFill>
              </a:rPr>
              <a:t>Finance</a:t>
            </a:r>
          </a:p>
          <a:p>
            <a:pPr lvl="1" indent="-182880" algn="l"/>
            <a:r>
              <a:rPr lang="en-US" sz="3200" b="1" dirty="0">
                <a:solidFill>
                  <a:srgbClr val="FF0000"/>
                </a:solidFill>
              </a:rPr>
              <a:t>Environmental science</a:t>
            </a:r>
          </a:p>
          <a:p>
            <a:pPr lvl="1" indent="-182880" algn="l"/>
            <a:r>
              <a:rPr lang="en-US" sz="3200" b="1" dirty="0">
                <a:solidFill>
                  <a:srgbClr val="FF0000"/>
                </a:solidFill>
              </a:rPr>
              <a:t>A</a:t>
            </a:r>
            <a:r>
              <a:rPr lang="en-US" sz="3200" b="1" dirty="0" smtClean="0">
                <a:solidFill>
                  <a:srgbClr val="FF0000"/>
                </a:solidFill>
              </a:rPr>
              <a:t>rtificial intelligence (AI) such as machine learning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207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C programming for Linear Regression Analysis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5656" y="995734"/>
            <a:ext cx="11700681" cy="56920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for(i=0;i&lt;=n-1;i++)</a:t>
            </a:r>
          </a:p>
          <a:p>
            <a:r>
              <a:rPr lang="en-US" sz="4400" b="1" dirty="0" smtClean="0">
                <a:solidFill>
                  <a:schemeClr val="tx1"/>
                </a:solidFill>
              </a:rPr>
              <a:t>    {</a:t>
            </a:r>
          </a:p>
          <a:p>
            <a:r>
              <a:rPr lang="en-US" sz="4400" b="1" dirty="0" smtClean="0">
                <a:solidFill>
                  <a:schemeClr val="tx1"/>
                </a:solidFill>
              </a:rPr>
              <a:t>        sumx = sumx +x[i];</a:t>
            </a:r>
          </a:p>
          <a:p>
            <a:r>
              <a:rPr lang="en-US" sz="4400" b="1" dirty="0" smtClean="0">
                <a:solidFill>
                  <a:schemeClr val="tx1"/>
                </a:solidFill>
              </a:rPr>
              <a:t>        sumx2 = sumx2 +x[i]*x[i];</a:t>
            </a:r>
          </a:p>
          <a:p>
            <a:r>
              <a:rPr lang="en-US" sz="4400" b="1" dirty="0" smtClean="0">
                <a:solidFill>
                  <a:schemeClr val="tx1"/>
                </a:solidFill>
              </a:rPr>
              <a:t>        sumy = sumy +y[i];</a:t>
            </a:r>
          </a:p>
          <a:p>
            <a:r>
              <a:rPr lang="en-US" sz="4400" b="1" dirty="0" smtClean="0">
                <a:solidFill>
                  <a:schemeClr val="tx1"/>
                </a:solidFill>
              </a:rPr>
              <a:t>        sumxy = sumxy +x[i]*y[i];</a:t>
            </a:r>
          </a:p>
          <a:p>
            <a:r>
              <a:rPr lang="en-US" sz="4400" b="1" dirty="0">
                <a:solidFill>
                  <a:schemeClr val="tx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68132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6" y="576775"/>
            <a:ext cx="11700681" cy="74558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4400" dirty="0" smtClean="0"/>
              <a:t>C programming for Linear Regression Analysis</a:t>
            </a:r>
            <a:endParaRPr lang="en-US" sz="4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737765"/>
              </p:ext>
            </p:extLst>
          </p:nvPr>
        </p:nvGraphicFramePr>
        <p:xfrm>
          <a:off x="245657" y="1915419"/>
          <a:ext cx="1170068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024"/>
                <a:gridCol w="2307102"/>
                <a:gridCol w="2208627"/>
                <a:gridCol w="2982351"/>
                <a:gridCol w="2436576"/>
              </a:tblGrid>
              <a:tr h="62329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i </a:t>
                      </a:r>
                      <a:r>
                        <a:rPr lang="en-US" sz="3600" dirty="0" smtClean="0"/>
                        <a:t>Value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sumx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sumx2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sumy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sumxy</a:t>
                      </a:r>
                      <a:endParaRPr lang="en-US" sz="3600" dirty="0"/>
                    </a:p>
                  </a:txBody>
                  <a:tcPr/>
                </a:tc>
              </a:tr>
              <a:tr h="62329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0+0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0+0*0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0-1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0+0</a:t>
                      </a:r>
                      <a:endParaRPr lang="en-US" sz="3600" dirty="0"/>
                    </a:p>
                  </a:txBody>
                  <a:tcPr/>
                </a:tc>
              </a:tr>
              <a:tr h="62329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0+2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0+2*2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0-1+5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0+2*5</a:t>
                      </a:r>
                      <a:endParaRPr lang="en-US" sz="3600" dirty="0"/>
                    </a:p>
                  </a:txBody>
                  <a:tcPr/>
                </a:tc>
              </a:tr>
              <a:tr h="62329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0+2+5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4+5*5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0-1+5+12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10+5*12</a:t>
                      </a:r>
                      <a:endParaRPr lang="en-US" sz="3600" dirty="0"/>
                    </a:p>
                  </a:txBody>
                  <a:tcPr/>
                </a:tc>
              </a:tr>
              <a:tr h="62329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0+2+5+7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29+7*7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0-1+5+12+20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70+7*20</a:t>
                      </a:r>
                      <a:endParaRPr lang="en-US" sz="3600" dirty="0"/>
                    </a:p>
                  </a:txBody>
                  <a:tcPr/>
                </a:tc>
              </a:tr>
              <a:tr h="62329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FF0000"/>
                          </a:solidFill>
                        </a:rPr>
                        <a:t>Result</a:t>
                      </a:r>
                      <a:endParaRPr lang="en-US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en-US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FF0000"/>
                          </a:solidFill>
                        </a:rPr>
                        <a:t>78</a:t>
                      </a:r>
                      <a:endParaRPr lang="en-US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FF0000"/>
                          </a:solidFill>
                        </a:rPr>
                        <a:t>36</a:t>
                      </a:r>
                      <a:endParaRPr lang="en-US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FF0000"/>
                          </a:solidFill>
                        </a:rPr>
                        <a:t>210</a:t>
                      </a:r>
                      <a:endParaRPr lang="en-US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706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C programming for Linear Regression Analysis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5657" y="981668"/>
            <a:ext cx="11700681" cy="188814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a=((sumx2*sumy -sumx*sumxy)*1.0/(n*sumx2-sumx*sumx)*1.0);</a:t>
            </a:r>
          </a:p>
          <a:p>
            <a:r>
              <a:rPr lang="en-US" sz="3200" b="1" dirty="0" smtClean="0">
                <a:solidFill>
                  <a:schemeClr val="tx1"/>
                </a:solidFill>
              </a:rPr>
              <a:t>    b=((n*sumxy-sumx*sumy)*1.0/(n*sumx2-sumx*sumx)*1.0);</a:t>
            </a:r>
          </a:p>
          <a:p>
            <a:r>
              <a:rPr lang="en-US" sz="3200" b="1" dirty="0" smtClean="0">
                <a:solidFill>
                  <a:schemeClr val="tx1"/>
                </a:solidFill>
              </a:rPr>
              <a:t>    printf("\n\n The line is Y=%3.3f +%3.3f X", a , b);</a:t>
            </a:r>
            <a:endParaRPr lang="en-US" sz="32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ubtitle 2"/>
              <p:cNvSpPr txBox="1">
                <a:spLocks/>
              </p:cNvSpPr>
              <p:nvPr/>
            </p:nvSpPr>
            <p:spPr>
              <a:xfrm>
                <a:off x="245657" y="3016476"/>
                <a:ext cx="11700681" cy="3313985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3600" b="1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𝟕𝟖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𝟑𝟔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𝟐𝟏𝟎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𝟕𝟖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𝟏𝟑𝟕𝟗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𝑰𝒏𝒕𝒆𝒓𝒄𝒆𝒑𝒕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b="1" dirty="0" smtClean="0">
                  <a:solidFill>
                    <a:srgbClr val="FF0000"/>
                  </a:solidFill>
                </a:endParaRPr>
              </a:p>
              <a:p>
                <a:endParaRPr lang="en-US" sz="3600" b="1" dirty="0" smtClean="0">
                  <a:solidFill>
                    <a:schemeClr val="tx1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𝟐𝟏𝟎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𝟑𝟔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𝟕𝟖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</m:den>
                      </m:f>
                      <m:r>
                        <a:rPr lang="en-US" sz="3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𝟖𝟗𝟔𝟓</m:t>
                      </m:r>
                      <m:r>
                        <a:rPr lang="en-US" sz="3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sz="3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𝐒𝐥𝐨𝐩𝐞</m:t>
                      </m:r>
                      <m:r>
                        <a:rPr lang="en-US" sz="3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600" b="1" dirty="0">
                  <a:solidFill>
                    <a:srgbClr val="FF0000"/>
                  </a:solidFill>
                </a:endParaRPr>
              </a:p>
              <a:p>
                <a:endParaRPr 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657" y="3016476"/>
                <a:ext cx="11700681" cy="331398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8533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Least Squares Method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076" y="982639"/>
            <a:ext cx="7246961" cy="5459104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318911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Practical Examples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486" y="1139484"/>
            <a:ext cx="6414868" cy="5570806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3298615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Practical Examples</a:t>
            </a:r>
            <a:endParaRPr lang="en-US" sz="4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434" y="1030971"/>
            <a:ext cx="7372350" cy="572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708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Practical Examples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80" y="1153551"/>
            <a:ext cx="6824249" cy="509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420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Fitting a Straight Line</a:t>
            </a:r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45657" y="967599"/>
                <a:ext cx="11700681" cy="5692087"/>
              </a:xfr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algn="just"/>
                <a:r>
                  <a:rPr lang="en-US" sz="3200" dirty="0" smtClean="0">
                    <a:solidFill>
                      <a:schemeClr val="tx1"/>
                    </a:solidFill>
                  </a:rPr>
                  <a:t>Let, Y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</a:rPr>
                  <a:t> be the straight line to be fitted to the given data, that is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</a:rPr>
                  <a:t>, i = 1,2, …………,n.</a:t>
                </a:r>
              </a:p>
              <a:p>
                <a:pPr algn="just"/>
                <a:endParaRPr lang="en-US" sz="3200" dirty="0">
                  <a:solidFill>
                    <a:schemeClr val="tx1"/>
                  </a:solidFill>
                </a:endParaRPr>
              </a:p>
              <a:p>
                <a:pPr algn="just"/>
                <a:endParaRPr lang="en-US" sz="3200" dirty="0" smtClean="0">
                  <a:solidFill>
                    <a:schemeClr val="tx1"/>
                  </a:solidFill>
                </a:endParaRPr>
              </a:p>
              <a:p>
                <a:pPr algn="just"/>
                <a:endParaRPr lang="en-US" sz="3200" dirty="0" smtClean="0">
                  <a:solidFill>
                    <a:schemeClr val="tx1"/>
                  </a:solidFill>
                </a:endParaRPr>
              </a:p>
              <a:p>
                <a:r>
                  <a:rPr lang="en-US" sz="5400" dirty="0" smtClean="0">
                    <a:solidFill>
                      <a:srgbClr val="FF0000"/>
                    </a:solidFill>
                  </a:rPr>
                  <a:t>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5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nary>
                      <m:naryPr>
                        <m:chr m:val="∑"/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5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54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5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e>
                    </m:nary>
                  </m:oMath>
                </a14:m>
                <a:endParaRPr lang="en-US" sz="5400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nary>
                      <m:naryPr>
                        <m:chr m:val="∑"/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5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e>
                    </m:nary>
                    <m:r>
                      <a:rPr lang="en-US" sz="5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nary>
                      <m:naryPr>
                        <m:chr m:val="∑"/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Sup>
                          <m:sSubSupPr>
                            <m:ctrlP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US" sz="54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5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5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54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5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5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5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b>
                            </m:sSub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5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e>
                    </m:nary>
                  </m:oMath>
                </a14:m>
                <a:endParaRPr lang="en-US" sz="3200" dirty="0">
                  <a:solidFill>
                    <a:schemeClr val="tx1"/>
                  </a:solidFill>
                </a:endParaRPr>
              </a:p>
              <a:p>
                <a:endParaRPr lang="en-US" sz="3200" dirty="0" smtClean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45657" y="967599"/>
                <a:ext cx="11700681" cy="5692087"/>
              </a:xfrm>
              <a:blipFill rotWithShape="0">
                <a:blip r:embed="rId2"/>
                <a:stretch>
                  <a:fillRect l="-1249" t="-2032" r="-12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6889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S.S Sastry (129)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755" y="1153551"/>
            <a:ext cx="10269414" cy="5064368"/>
          </a:xfrm>
          <a:prstGeom prst="rect">
            <a:avLst/>
          </a:prstGeo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1514743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S.S Sastry (129)</a:t>
            </a:r>
            <a:endParaRPr lang="en-US" sz="4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13" y="1547445"/>
            <a:ext cx="8856206" cy="40655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162844" y="4881489"/>
            <a:ext cx="3938953" cy="633046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5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657" y="177420"/>
            <a:ext cx="11700681" cy="6575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C programming for Linear Regression Analysis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5657" y="981667"/>
            <a:ext cx="11700681" cy="56920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for(i=0;i&lt;=n-1;i++)</a:t>
            </a:r>
          </a:p>
          <a:p>
            <a:r>
              <a:rPr lang="en-US" sz="3200" b="1" dirty="0" smtClean="0">
                <a:solidFill>
                  <a:schemeClr val="tx1"/>
                </a:solidFill>
              </a:rPr>
              <a:t>Let us consider, n = 4</a:t>
            </a:r>
          </a:p>
          <a:p>
            <a:pPr algn="just"/>
            <a:endParaRPr 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652242"/>
              </p:ext>
            </p:extLst>
          </p:nvPr>
        </p:nvGraphicFramePr>
        <p:xfrm>
          <a:off x="1111349" y="2589753"/>
          <a:ext cx="1019907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9642"/>
                <a:gridCol w="2082018"/>
                <a:gridCol w="1702191"/>
                <a:gridCol w="2295379"/>
                <a:gridCol w="16998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Value of i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Element</a:t>
                      </a:r>
                      <a:r>
                        <a:rPr lang="en-US" sz="3600" baseline="0" dirty="0" smtClean="0"/>
                        <a:t> 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X Value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Element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Y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dirty="0" smtClean="0"/>
                        <a:t>Value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x[0]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y[0</a:t>
                      </a:r>
                      <a:r>
                        <a:rPr lang="en-US" sz="3600" dirty="0" smtClean="0"/>
                        <a:t>]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-1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x[1]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y[1</a:t>
                      </a:r>
                      <a:r>
                        <a:rPr lang="en-US" sz="3600" dirty="0" smtClean="0"/>
                        <a:t>]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x[2]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y[2</a:t>
                      </a:r>
                      <a:r>
                        <a:rPr lang="en-US" sz="3600" dirty="0" smtClean="0"/>
                        <a:t>]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12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x[3]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7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y[3</a:t>
                      </a:r>
                      <a:r>
                        <a:rPr lang="en-US" sz="3600" dirty="0" smtClean="0"/>
                        <a:t>]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20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9796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246</Words>
  <Application>Microsoft Office PowerPoint</Application>
  <PresentationFormat>Widescreen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Simple Linear Regression</vt:lpstr>
      <vt:lpstr>Least Squares Method</vt:lpstr>
      <vt:lpstr>Practical Examples</vt:lpstr>
      <vt:lpstr>Practical Examples</vt:lpstr>
      <vt:lpstr>Practical Examples</vt:lpstr>
      <vt:lpstr>Fitting a Straight Line</vt:lpstr>
      <vt:lpstr>S.S Sastry (129)</vt:lpstr>
      <vt:lpstr>S.S Sastry (129)</vt:lpstr>
      <vt:lpstr>C programming for Linear Regression Analysis</vt:lpstr>
      <vt:lpstr>C programming for Linear Regression Analysis</vt:lpstr>
      <vt:lpstr>C programming for Linear Regression Analysis</vt:lpstr>
      <vt:lpstr>C programming for Linear Regression Analysis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Linear Regression</dc:title>
  <dc:creator>Ahmed Hossain</dc:creator>
  <cp:lastModifiedBy>Ahmed Hossain</cp:lastModifiedBy>
  <cp:revision>13</cp:revision>
  <dcterms:created xsi:type="dcterms:W3CDTF">2019-02-03T13:22:35Z</dcterms:created>
  <dcterms:modified xsi:type="dcterms:W3CDTF">2019-02-03T15:43:19Z</dcterms:modified>
</cp:coreProperties>
</file>