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6" r:id="rId11"/>
    <p:sldId id="265" r:id="rId12"/>
    <p:sldId id="268" r:id="rId13"/>
    <p:sldId id="270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3714-C7D2-48E0-A02E-99A8D0814069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1966-4E22-49DF-AD9B-2C5C9827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589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3714-C7D2-48E0-A02E-99A8D0814069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1966-4E22-49DF-AD9B-2C5C9827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304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3714-C7D2-48E0-A02E-99A8D0814069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1966-4E22-49DF-AD9B-2C5C9827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30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3714-C7D2-48E0-A02E-99A8D0814069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1966-4E22-49DF-AD9B-2C5C9827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613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3714-C7D2-48E0-A02E-99A8D0814069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1966-4E22-49DF-AD9B-2C5C9827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29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3714-C7D2-48E0-A02E-99A8D0814069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1966-4E22-49DF-AD9B-2C5C9827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455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3714-C7D2-48E0-A02E-99A8D0814069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1966-4E22-49DF-AD9B-2C5C9827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61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3714-C7D2-48E0-A02E-99A8D0814069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1966-4E22-49DF-AD9B-2C5C9827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915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3714-C7D2-48E0-A02E-99A8D0814069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1966-4E22-49DF-AD9B-2C5C9827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552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3714-C7D2-48E0-A02E-99A8D0814069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1966-4E22-49DF-AD9B-2C5C9827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39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3714-C7D2-48E0-A02E-99A8D0814069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1966-4E22-49DF-AD9B-2C5C9827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86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F3714-C7D2-48E0-A02E-99A8D0814069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E1966-4E22-49DF-AD9B-2C5C9827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431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naryhexconverter.com/binary-to-hex-converter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1421" y="1774208"/>
            <a:ext cx="9144000" cy="98512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Chapter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2639" y="3233548"/>
            <a:ext cx="10822674" cy="86078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800" dirty="0" smtClean="0"/>
              <a:t>CONSTANTS, VARIABLES AND DATA TYPES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356478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345" y="259307"/>
            <a:ext cx="11731387" cy="87345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 smtClean="0"/>
              <a:t>Integer Constants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025" y="1337482"/>
            <a:ext cx="9639297" cy="5227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36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345" y="259307"/>
            <a:ext cx="11731387" cy="87345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 smtClean="0"/>
              <a:t>Integer Constants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345" y="1399373"/>
            <a:ext cx="11731387" cy="466023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3600" dirty="0" smtClean="0"/>
              <a:t>Decimal constant consists of a set of digits </a:t>
            </a:r>
            <a:r>
              <a:rPr lang="en-US" sz="3600" dirty="0" smtClean="0">
                <a:solidFill>
                  <a:srgbClr val="FF0000"/>
                </a:solidFill>
              </a:rPr>
              <a:t>0 through 9</a:t>
            </a:r>
            <a:r>
              <a:rPr lang="en-US" sz="3600" dirty="0" smtClean="0"/>
              <a:t>, preceded by an optional –or + sign.</a:t>
            </a:r>
          </a:p>
          <a:p>
            <a:pPr algn="just"/>
            <a:r>
              <a:rPr lang="en-US" sz="3600" dirty="0" smtClean="0"/>
              <a:t>An octal integer constant consists of any combination of digits from the set </a:t>
            </a:r>
            <a:r>
              <a:rPr lang="en-US" sz="3600" dirty="0" smtClean="0">
                <a:solidFill>
                  <a:srgbClr val="FF0000"/>
                </a:solidFill>
              </a:rPr>
              <a:t>0 through 7</a:t>
            </a:r>
            <a:r>
              <a:rPr lang="en-US" sz="3600" dirty="0" smtClean="0"/>
              <a:t>, with an leading 0.</a:t>
            </a:r>
          </a:p>
          <a:p>
            <a:pPr algn="just"/>
            <a:r>
              <a:rPr lang="en-US" sz="3600" dirty="0" smtClean="0"/>
              <a:t>A sequence of digit preceded by Ox or OX is considered as hexadecimal. They may also include alphabets A through F or a through f. </a:t>
            </a:r>
            <a:r>
              <a:rPr lang="en-US" sz="3600" dirty="0" smtClean="0">
                <a:solidFill>
                  <a:srgbClr val="FF0000"/>
                </a:solidFill>
              </a:rPr>
              <a:t>The letter  A through F represent the numbers 10 through 15.</a:t>
            </a:r>
          </a:p>
        </p:txBody>
      </p:sp>
    </p:spTree>
    <p:extLst>
      <p:ext uri="{BB962C8B-B14F-4D97-AF65-F5344CB8AC3E}">
        <p14:creationId xmlns:p14="http://schemas.microsoft.com/office/powerpoint/2010/main" val="35986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344" y="259308"/>
            <a:ext cx="11731387" cy="72333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/>
              <a:t>Why do we use hexadecimal number system?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343" y="1167361"/>
            <a:ext cx="11731387" cy="5492746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en-US" sz="3600" dirty="0" smtClean="0"/>
              <a:t>It </a:t>
            </a:r>
            <a:r>
              <a:rPr lang="en-US" sz="3600" dirty="0"/>
              <a:t>is much easier for humans to read hexadecimal numbers than binary </a:t>
            </a:r>
            <a:r>
              <a:rPr lang="en-US" sz="3600" dirty="0" smtClean="0"/>
              <a:t>numbers.</a:t>
            </a:r>
          </a:p>
          <a:p>
            <a:pPr algn="just"/>
            <a:r>
              <a:rPr lang="en-US" sz="3600" dirty="0"/>
              <a:t>For example, the hexadecimal number 0x2F5B translates to the binary number 0010 1111 0101 1011</a:t>
            </a:r>
            <a:r>
              <a:rPr lang="en-US" sz="3600" dirty="0" smtClean="0"/>
              <a:t>.</a:t>
            </a:r>
          </a:p>
          <a:p>
            <a:pPr algn="just"/>
            <a:r>
              <a:rPr lang="en-US" sz="3600" u="sng" dirty="0" smtClean="0">
                <a:solidFill>
                  <a:srgbClr val="0070C0"/>
                </a:solidFill>
                <a:hlinkClick r:id="rId2"/>
              </a:rPr>
              <a:t>https://www.binaryhexconverter.com/binary-to-hex-converter</a:t>
            </a:r>
            <a:endParaRPr lang="en-US" sz="3600" u="sng" dirty="0" smtClean="0">
              <a:solidFill>
                <a:srgbClr val="0070C0"/>
              </a:solidFill>
            </a:endParaRPr>
          </a:p>
          <a:p>
            <a:pPr algn="just"/>
            <a:r>
              <a:rPr lang="en-US" sz="3600" dirty="0"/>
              <a:t>A common use of hexadecimal numbers is </a:t>
            </a:r>
            <a:r>
              <a:rPr lang="en-US" sz="3600" dirty="0">
                <a:solidFill>
                  <a:srgbClr val="FF0000"/>
                </a:solidFill>
              </a:rPr>
              <a:t>to describe colors on web pages</a:t>
            </a:r>
            <a:r>
              <a:rPr lang="en-US" sz="3600" dirty="0"/>
              <a:t>. Each of the three primary colors (i.e., red, green and blue) is represented by two hexadecimal digits to create </a:t>
            </a:r>
            <a:r>
              <a:rPr lang="en-US" sz="3600" dirty="0">
                <a:solidFill>
                  <a:srgbClr val="FF0000"/>
                </a:solidFill>
              </a:rPr>
              <a:t>255 possible values</a:t>
            </a:r>
            <a:r>
              <a:rPr lang="en-US" sz="3600" dirty="0"/>
              <a:t>, thus resulting in more than </a:t>
            </a:r>
            <a:r>
              <a:rPr lang="en-US" sz="3600" dirty="0">
                <a:solidFill>
                  <a:srgbClr val="FF0000"/>
                </a:solidFill>
              </a:rPr>
              <a:t>16 million possible colors.</a:t>
            </a:r>
            <a:endParaRPr lang="en-US" sz="3600" u="sng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33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72" y="1037229"/>
            <a:ext cx="7428931" cy="49424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1802" y="1037229"/>
            <a:ext cx="4590197" cy="494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66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54" y="245659"/>
            <a:ext cx="6073253" cy="6400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8471" y="2210937"/>
            <a:ext cx="5090615" cy="203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87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346" y="191069"/>
            <a:ext cx="11731387" cy="69440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Character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345" y="1075000"/>
            <a:ext cx="11731387" cy="138159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dirty="0" smtClean="0"/>
              <a:t>Every C program contains </a:t>
            </a:r>
            <a:r>
              <a:rPr lang="en-US" dirty="0" smtClean="0">
                <a:solidFill>
                  <a:srgbClr val="FF0000"/>
                </a:solidFill>
              </a:rPr>
              <a:t>statements. </a:t>
            </a:r>
          </a:p>
          <a:p>
            <a:pPr algn="just"/>
            <a:r>
              <a:rPr lang="en-US" dirty="0" smtClean="0"/>
              <a:t>These statements are constructed using </a:t>
            </a:r>
            <a:r>
              <a:rPr lang="en-US" dirty="0" smtClean="0">
                <a:solidFill>
                  <a:srgbClr val="FF0000"/>
                </a:solidFill>
              </a:rPr>
              <a:t>words</a:t>
            </a:r>
            <a:r>
              <a:rPr lang="en-US" dirty="0" smtClean="0"/>
              <a:t> and these words are constructed using </a:t>
            </a:r>
            <a:r>
              <a:rPr lang="en-US" dirty="0" smtClean="0">
                <a:solidFill>
                  <a:srgbClr val="FF0000"/>
                </a:solidFill>
              </a:rPr>
              <a:t>characters</a:t>
            </a:r>
            <a:r>
              <a:rPr lang="en-US" dirty="0" smtClean="0"/>
              <a:t> from C character set.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618152"/>
              </p:ext>
            </p:extLst>
          </p:nvPr>
        </p:nvGraphicFramePr>
        <p:xfrm>
          <a:off x="696036" y="2579426"/>
          <a:ext cx="10454186" cy="39974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27093"/>
                <a:gridCol w="5227093"/>
              </a:tblGrid>
              <a:tr h="76427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Character</a:t>
                      </a:r>
                      <a:r>
                        <a:rPr lang="en-US" sz="2400" baseline="0" dirty="0" smtClean="0"/>
                        <a:t> Set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Examples</a:t>
                      </a:r>
                      <a:endParaRPr lang="en-US" sz="2400" dirty="0"/>
                    </a:p>
                  </a:txBody>
                  <a:tcPr/>
                </a:tc>
              </a:tr>
              <a:tr h="764275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effectLst/>
                        </a:rPr>
                        <a:t>Alphabets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Lower case Letters: </a:t>
                      </a:r>
                      <a:r>
                        <a:rPr lang="en-US" sz="2400" dirty="0" err="1" smtClean="0"/>
                        <a:t>a,b,c</a:t>
                      </a:r>
                      <a:r>
                        <a:rPr lang="en-US" sz="2400" dirty="0" smtClean="0"/>
                        <a:t>,……….,</a:t>
                      </a:r>
                      <a:r>
                        <a:rPr lang="en-US" sz="2400" dirty="0" err="1" smtClean="0"/>
                        <a:t>y,z</a:t>
                      </a:r>
                      <a:r>
                        <a:rPr lang="en-US" sz="2400" dirty="0" smtClean="0"/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Upper Case Letters: A,B,C,………….,Y,Z.</a:t>
                      </a:r>
                      <a:endParaRPr lang="en-US" sz="2400" dirty="0"/>
                    </a:p>
                  </a:txBody>
                  <a:tcPr/>
                </a:tc>
              </a:tr>
              <a:tr h="764275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effectLst/>
                        </a:rPr>
                        <a:t>Digits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effectLst/>
                        </a:rPr>
                        <a:t>Digits - 0, 1, 2, 3, 4, 5, 6, 7, 8, 9</a:t>
                      </a:r>
                      <a:endParaRPr lang="en-US" sz="2400" dirty="0"/>
                    </a:p>
                  </a:txBody>
                  <a:tcPr/>
                </a:tc>
              </a:tr>
              <a:tr h="764275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effectLst/>
                        </a:rPr>
                        <a:t>Special Characters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~ @ # $ % ^ &amp; * ( ) _ - + = { } [ ] ; : ' " / ? . &gt; , &lt; \ | tab</a:t>
                      </a:r>
                      <a:endParaRPr lang="en-US" sz="2400" dirty="0"/>
                    </a:p>
                  </a:txBody>
                  <a:tcPr/>
                </a:tc>
              </a:tr>
              <a:tr h="764275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effectLst/>
                        </a:rPr>
                        <a:t>White space Characters.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effectLst/>
                        </a:rPr>
                        <a:t>\b \t \v \r \f \n \\ \’ \" Double quote</a:t>
                      </a:r>
                    </a:p>
                    <a:p>
                      <a:pPr algn="l"/>
                      <a:r>
                        <a:rPr lang="en-US" sz="2400" dirty="0" smtClean="0">
                          <a:effectLst/>
                        </a:rPr>
                        <a:t>\? \0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23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345" y="259307"/>
            <a:ext cx="11731387" cy="6261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 smtClean="0"/>
              <a:t>C Tokens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344" y="1044530"/>
            <a:ext cx="11731387" cy="1453009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dirty="0" smtClean="0"/>
              <a:t>C tokens are the basic buildings blocks in C language which are constructed together to write a C program. </a:t>
            </a:r>
          </a:p>
          <a:p>
            <a:pPr algn="just"/>
            <a:r>
              <a:rPr lang="en-US" dirty="0" smtClean="0"/>
              <a:t>Each and every smallest individual units in a C program are known as C tokens.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419" y="2646128"/>
            <a:ext cx="8695238" cy="40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66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452" y="506437"/>
            <a:ext cx="10846191" cy="5908431"/>
          </a:xfrm>
        </p:spPr>
      </p:pic>
    </p:spTree>
    <p:extLst>
      <p:ext uri="{BB962C8B-B14F-4D97-AF65-F5344CB8AC3E}">
        <p14:creationId xmlns:p14="http://schemas.microsoft.com/office/powerpoint/2010/main" val="2208151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345" y="259307"/>
            <a:ext cx="11731387" cy="6261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 smtClean="0"/>
              <a:t>Keywords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344" y="1044530"/>
            <a:ext cx="11731387" cy="118005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dirty="0" smtClean="0"/>
              <a:t>All keywords have fixed meanings and these meanings cannot be changed.</a:t>
            </a:r>
          </a:p>
          <a:p>
            <a:pPr algn="just"/>
            <a:r>
              <a:rPr lang="en-US" dirty="0" smtClean="0"/>
              <a:t>All keywords must be written in lowercase.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108" y="2576161"/>
            <a:ext cx="7670042" cy="3756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2088108" y="2576161"/>
            <a:ext cx="0" cy="37564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353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345" y="259307"/>
            <a:ext cx="11731387" cy="6261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 smtClean="0"/>
              <a:t>Identifiers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344" y="1044530"/>
            <a:ext cx="11731387" cy="118005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Identifiers refer to the name of </a:t>
            </a:r>
            <a:r>
              <a:rPr lang="en-US" dirty="0" smtClean="0">
                <a:solidFill>
                  <a:srgbClr val="FF0000"/>
                </a:solidFill>
              </a:rPr>
              <a:t>variables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functions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arrays.</a:t>
            </a:r>
          </a:p>
          <a:p>
            <a:pPr algn="just"/>
            <a:r>
              <a:rPr lang="en-US" dirty="0" smtClean="0"/>
              <a:t>These are </a:t>
            </a:r>
            <a:r>
              <a:rPr lang="en-US" dirty="0" smtClean="0">
                <a:solidFill>
                  <a:srgbClr val="FF0000"/>
                </a:solidFill>
              </a:rPr>
              <a:t>user-defined names </a:t>
            </a:r>
            <a:r>
              <a:rPr lang="en-US" dirty="0" smtClean="0"/>
              <a:t>and consists of a sequence of letters and digits, with a letter as a first character.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6431" y="2383645"/>
            <a:ext cx="10044332" cy="4214103"/>
          </a:xfrm>
          <a:prstGeom prst="rect">
            <a:avLst/>
          </a:prstGeom>
          <a:ln>
            <a:solidFill>
              <a:schemeClr val="accent4"/>
            </a:solidFill>
          </a:ln>
        </p:spPr>
      </p:pic>
    </p:spTree>
    <p:extLst>
      <p:ext uri="{BB962C8B-B14F-4D97-AF65-F5344CB8AC3E}">
        <p14:creationId xmlns:p14="http://schemas.microsoft.com/office/powerpoint/2010/main" val="275135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345" y="259307"/>
            <a:ext cx="11731387" cy="6261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 smtClean="0"/>
              <a:t>Difference between Keyword and Identifier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072" y="1064526"/>
            <a:ext cx="9648967" cy="5595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66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345" y="259307"/>
            <a:ext cx="11731387" cy="6261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 smtClean="0"/>
              <a:t>Constants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344" y="1044531"/>
            <a:ext cx="11731387" cy="100263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dirty="0" smtClean="0"/>
              <a:t>Constants refer to fixed values that the program may not alter during its execution.</a:t>
            </a:r>
          </a:p>
          <a:p>
            <a:pPr marL="0" indent="0" algn="just">
              <a:buNone/>
            </a:pP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6472" y="2206226"/>
            <a:ext cx="7451677" cy="4651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57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830"/>
            <a:ext cx="12191999" cy="6735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90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408</Words>
  <Application>Microsoft Office PowerPoint</Application>
  <PresentationFormat>Widescreen</PresentationFormat>
  <Paragraphs>39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Chapter 2</vt:lpstr>
      <vt:lpstr>Character Set</vt:lpstr>
      <vt:lpstr>C Tokens</vt:lpstr>
      <vt:lpstr>PowerPoint Presentation</vt:lpstr>
      <vt:lpstr>Keywords</vt:lpstr>
      <vt:lpstr>Identifiers</vt:lpstr>
      <vt:lpstr>Difference between Keyword and Identifier</vt:lpstr>
      <vt:lpstr>Constants</vt:lpstr>
      <vt:lpstr>PowerPoint Presentation</vt:lpstr>
      <vt:lpstr>Integer Constants</vt:lpstr>
      <vt:lpstr>Integer Constants</vt:lpstr>
      <vt:lpstr>Why do we use hexadecimal number system?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</dc:title>
  <dc:creator>Ahmed Hossain</dc:creator>
  <cp:lastModifiedBy>Ahmed Hossain</cp:lastModifiedBy>
  <cp:revision>14</cp:revision>
  <dcterms:created xsi:type="dcterms:W3CDTF">2018-10-27T14:08:12Z</dcterms:created>
  <dcterms:modified xsi:type="dcterms:W3CDTF">2018-10-28T03:46:35Z</dcterms:modified>
</cp:coreProperties>
</file>