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4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4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9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755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072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028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90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025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848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794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22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323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593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055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92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081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8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1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3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3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8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0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287C3-B816-4B20-B349-A53932F9F98D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D8B9D-C4A5-46C7-BA4D-91320DFE8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5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C3475-7657-4511-B8D0-B3B06EE115A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5E1ED-A3A3-4CFD-91DE-8EB7D516067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65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Assigning Values to Variables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Values can be assigned to variables using the assignment operator = as follows: </a:t>
            </a:r>
            <a:r>
              <a:rPr lang="en-US" sz="3200" dirty="0" smtClean="0">
                <a:solidFill>
                  <a:srgbClr val="FF0000"/>
                </a:solidFill>
              </a:rPr>
              <a:t>variable_name = constant;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Further examples are: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initial_value = 0;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final_value = 100;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/>
              <a:t>It is also possible to assign a value to a variable at the time variable is declared. This takes the following form: </a:t>
            </a:r>
          </a:p>
          <a:p>
            <a:pPr algn="just"/>
            <a:r>
              <a:rPr lang="en-US" sz="3200" dirty="0" smtClean="0">
                <a:solidFill>
                  <a:srgbClr val="FF0000"/>
                </a:solidFill>
              </a:rPr>
              <a:t>     data-type variable_name = constant;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int initial_value = 0;</a:t>
            </a:r>
          </a:p>
          <a:p>
            <a:r>
              <a:rPr lang="en-US" sz="3200" dirty="0" smtClean="0">
                <a:solidFill>
                  <a:srgbClr val="7030A0"/>
                </a:solidFill>
              </a:rPr>
              <a:t>int final_value = 0;</a:t>
            </a:r>
          </a:p>
          <a:p>
            <a:pPr algn="just"/>
            <a:endParaRPr lang="en-US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3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Declaring a Variable as Volatile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379504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ANSI standard defines another qualifier volatile that could be used to tell explicitly the compiler that a variables value may be changed at any time by some external sources.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For example: </a:t>
            </a:r>
            <a:r>
              <a:rPr lang="en-US" sz="3200" dirty="0" smtClean="0">
                <a:solidFill>
                  <a:srgbClr val="FF0000"/>
                </a:solidFill>
              </a:rPr>
              <a:t>volatile int date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When we declare a variable as volatile, the compiler will examine the value of  the variable each time it is encountered to see whether </a:t>
            </a:r>
            <a:r>
              <a:rPr lang="en-US" sz="3200" dirty="0" smtClean="0">
                <a:solidFill>
                  <a:srgbClr val="FF0000"/>
                </a:solidFill>
              </a:rPr>
              <a:t>any external alteration has changed the value.</a:t>
            </a:r>
          </a:p>
          <a:p>
            <a:pPr algn="just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85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Overflow and Underflow of Data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48595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Problem of data overflow occurs when the value of variable is either </a:t>
            </a:r>
            <a:r>
              <a:rPr lang="en-US" sz="3600" dirty="0" smtClean="0">
                <a:solidFill>
                  <a:srgbClr val="FF0000"/>
                </a:solidFill>
              </a:rPr>
              <a:t>too big or too small</a:t>
            </a:r>
            <a:r>
              <a:rPr lang="en-US" sz="3600" dirty="0" smtClean="0">
                <a:solidFill>
                  <a:schemeClr val="tx1"/>
                </a:solidFill>
              </a:rPr>
              <a:t> for the data type to hold.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Assigning a value which is </a:t>
            </a:r>
            <a:r>
              <a:rPr lang="en-US" sz="3600" dirty="0" smtClean="0">
                <a:solidFill>
                  <a:srgbClr val="FF0000"/>
                </a:solidFill>
              </a:rPr>
              <a:t>more than its upper limit</a:t>
            </a:r>
            <a:r>
              <a:rPr lang="en-US" sz="3600" dirty="0" smtClean="0">
                <a:solidFill>
                  <a:schemeClr val="tx1"/>
                </a:solidFill>
              </a:rPr>
              <a:t> is called </a:t>
            </a:r>
            <a:r>
              <a:rPr lang="en-US" sz="3600" dirty="0" smtClean="0">
                <a:solidFill>
                  <a:srgbClr val="FF0000"/>
                </a:solidFill>
              </a:rPr>
              <a:t>overflow</a:t>
            </a:r>
            <a:r>
              <a:rPr lang="en-US" sz="3600" dirty="0" smtClean="0">
                <a:solidFill>
                  <a:schemeClr val="tx1"/>
                </a:solidFill>
              </a:rPr>
              <a:t> and </a:t>
            </a:r>
            <a:r>
              <a:rPr lang="en-US" sz="3600" dirty="0" smtClean="0">
                <a:solidFill>
                  <a:srgbClr val="FF0000"/>
                </a:solidFill>
              </a:rPr>
              <a:t>less than its lower limit</a:t>
            </a:r>
            <a:r>
              <a:rPr lang="en-US" sz="3600" dirty="0" smtClean="0">
                <a:solidFill>
                  <a:schemeClr val="tx1"/>
                </a:solidFill>
              </a:rPr>
              <a:t> is called </a:t>
            </a:r>
            <a:r>
              <a:rPr lang="en-US" sz="3600" dirty="0" smtClean="0">
                <a:solidFill>
                  <a:srgbClr val="FF0000"/>
                </a:solidFill>
              </a:rPr>
              <a:t>underflow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Overflow normally results in the </a:t>
            </a:r>
            <a:r>
              <a:rPr lang="en-US" sz="3600" dirty="0" smtClean="0">
                <a:solidFill>
                  <a:srgbClr val="FF0000"/>
                </a:solidFill>
              </a:rPr>
              <a:t>largest possible real value</a:t>
            </a:r>
            <a:r>
              <a:rPr lang="en-US" sz="3600" dirty="0" smtClean="0">
                <a:solidFill>
                  <a:schemeClr val="tx1"/>
                </a:solidFill>
              </a:rPr>
              <a:t> whereas an underflow results in </a:t>
            </a:r>
            <a:r>
              <a:rPr lang="en-US" sz="3600" dirty="0" smtClean="0">
                <a:solidFill>
                  <a:srgbClr val="FF0000"/>
                </a:solidFill>
              </a:rPr>
              <a:t>zero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C compiler does not provide any warning or indication of integer overflow. It simply gives </a:t>
            </a:r>
            <a:r>
              <a:rPr lang="en-US" sz="3600" dirty="0" smtClean="0">
                <a:solidFill>
                  <a:srgbClr val="FF0000"/>
                </a:solidFill>
              </a:rPr>
              <a:t>incorrect result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13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851" y="204716"/>
            <a:ext cx="11714329" cy="17732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en-US" sz="4400" dirty="0" smtClean="0"/>
              <a:t>Identify syntax errors in the following program. After corrections, what output would you expect when you execute it?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397" y="2208676"/>
            <a:ext cx="7793235" cy="432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0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Multiple assignment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C permits the initialization of more than one variables in one statement using multiple assignment operators.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213356"/>
              </p:ext>
            </p:extLst>
          </p:nvPr>
        </p:nvGraphicFramePr>
        <p:xfrm>
          <a:off x="2306470" y="2125387"/>
          <a:ext cx="7861111" cy="4206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861111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For example: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int column, row, index;</a:t>
                      </a:r>
                    </a:p>
                    <a:p>
                      <a:pPr algn="l"/>
                      <a:r>
                        <a:rPr lang="en-US" sz="3600" dirty="0" smtClean="0"/>
                        <a:t>column = index = row = 0;</a:t>
                      </a:r>
                      <a:endParaRPr lang="en-US" sz="3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int column = 0, row = 0, index = 0;</a:t>
                      </a:r>
                      <a:endParaRPr lang="en-US" sz="3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int column = 0;</a:t>
                      </a:r>
                    </a:p>
                    <a:p>
                      <a:pPr algn="l"/>
                      <a:r>
                        <a:rPr lang="en-US" sz="3600" dirty="0" smtClean="0"/>
                        <a:t>int row = 0;</a:t>
                      </a:r>
                    </a:p>
                    <a:p>
                      <a:pPr algn="l"/>
                      <a:r>
                        <a:rPr lang="en-US" sz="3600" dirty="0" smtClean="0"/>
                        <a:t>int index = 0;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6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882" y="168812"/>
            <a:ext cx="11850859" cy="6637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Reading data from Keyboard: scanf function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81" y="967494"/>
            <a:ext cx="11850859" cy="565166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smtClean="0"/>
              <a:t>We use the scanf() function to get </a:t>
            </a:r>
            <a:r>
              <a:rPr lang="en-US" sz="3600" dirty="0" smtClean="0">
                <a:solidFill>
                  <a:srgbClr val="FF0000"/>
                </a:solidFill>
              </a:rPr>
              <a:t>input data from keyboard</a:t>
            </a:r>
            <a:r>
              <a:rPr lang="en-US" sz="3600" dirty="0" smtClean="0"/>
              <a:t>.</a:t>
            </a:r>
          </a:p>
          <a:p>
            <a:pPr algn="just"/>
            <a:r>
              <a:rPr lang="en-US" sz="3600" dirty="0" smtClean="0"/>
              <a:t>Format of scanf() function</a:t>
            </a:r>
            <a:endParaRPr lang="en-US" sz="36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scanf("control string", &amp;variable1, &amp;variable2, ...);</a:t>
            </a:r>
          </a:p>
          <a:p>
            <a:pPr algn="just"/>
            <a:r>
              <a:rPr lang="en-US" sz="3600" dirty="0" smtClean="0"/>
              <a:t>The </a:t>
            </a:r>
            <a:r>
              <a:rPr lang="en-US" sz="3600" dirty="0" smtClean="0">
                <a:solidFill>
                  <a:srgbClr val="FF0000"/>
                </a:solidFill>
              </a:rPr>
              <a:t>control string</a:t>
            </a:r>
            <a:r>
              <a:rPr lang="en-US" sz="3600" dirty="0" smtClean="0"/>
              <a:t> holds the format of the data being received. </a:t>
            </a:r>
          </a:p>
          <a:p>
            <a:pPr algn="just"/>
            <a:r>
              <a:rPr lang="en-US" sz="3600" dirty="0" smtClean="0"/>
              <a:t>variable1, variable2, ... are the names of the </a:t>
            </a:r>
            <a:r>
              <a:rPr lang="en-US" sz="3600" dirty="0" smtClean="0">
                <a:solidFill>
                  <a:srgbClr val="FF0000"/>
                </a:solidFill>
              </a:rPr>
              <a:t>variables</a:t>
            </a:r>
            <a:r>
              <a:rPr lang="en-US" sz="3600" dirty="0" smtClean="0"/>
              <a:t> that will hold the input value.</a:t>
            </a:r>
          </a:p>
          <a:p>
            <a:pPr algn="just"/>
            <a:r>
              <a:rPr lang="en-US" sz="3600" dirty="0" smtClean="0"/>
              <a:t>The &amp; </a:t>
            </a:r>
            <a:r>
              <a:rPr lang="en-US" sz="3600" dirty="0" smtClean="0">
                <a:solidFill>
                  <a:srgbClr val="FF0000"/>
                </a:solidFill>
              </a:rPr>
              <a:t>ampersand</a:t>
            </a:r>
            <a:r>
              <a:rPr lang="en-US" sz="3600" dirty="0" smtClean="0"/>
              <a:t> symbol is the address operator specifying the address of the variable where the </a:t>
            </a:r>
            <a:r>
              <a:rPr lang="en-US" sz="3600" dirty="0" smtClean="0">
                <a:solidFill>
                  <a:srgbClr val="FF0000"/>
                </a:solidFill>
              </a:rPr>
              <a:t>input value will be stored</a:t>
            </a:r>
            <a:r>
              <a:rPr lang="en-U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035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#define statement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#define statement is a preprocessor compiler directive.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Symbolic names are sometimes called constant identifiers.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When a </a:t>
            </a:r>
            <a:r>
              <a:rPr lang="en-US" sz="3200" dirty="0" smtClean="0">
                <a:solidFill>
                  <a:srgbClr val="FF0000"/>
                </a:solidFill>
              </a:rPr>
              <a:t>constant</a:t>
            </a:r>
            <a:r>
              <a:rPr lang="en-US" sz="3200" dirty="0" smtClean="0">
                <a:solidFill>
                  <a:schemeClr val="tx1"/>
                </a:solidFill>
              </a:rPr>
              <a:t> is used at many places in a program ,due to some reason if the value of that constant needs to be changed, then  change at every statement where that constant occurs in the program –so </a:t>
            </a:r>
            <a:r>
              <a:rPr lang="en-US" sz="3200" dirty="0" smtClean="0">
                <a:solidFill>
                  <a:srgbClr val="FF0000"/>
                </a:solidFill>
              </a:rPr>
              <a:t>modification of program becomes difficult</a:t>
            </a:r>
            <a:r>
              <a:rPr lang="en-US" sz="3200" dirty="0" smtClean="0">
                <a:solidFill>
                  <a:schemeClr val="tx1"/>
                </a:solidFill>
              </a:rPr>
              <a:t>. That is why #define statement is used.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Format: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#define symbolic_name constant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#define PI 3.1416</a:t>
            </a:r>
          </a:p>
        </p:txBody>
      </p:sp>
    </p:spTree>
    <p:extLst>
      <p:ext uri="{BB962C8B-B14F-4D97-AF65-F5344CB8AC3E}">
        <p14:creationId xmlns:p14="http://schemas.microsoft.com/office/powerpoint/2010/main" val="65069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#define statement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#define statement is a preprocessor compiler directive.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Symbolic names are sometimes called constant identifiers.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When a </a:t>
            </a:r>
            <a:r>
              <a:rPr lang="en-US" sz="3200" dirty="0" smtClean="0">
                <a:solidFill>
                  <a:srgbClr val="FF0000"/>
                </a:solidFill>
              </a:rPr>
              <a:t>constant</a:t>
            </a:r>
            <a:r>
              <a:rPr lang="en-US" sz="3200" dirty="0" smtClean="0">
                <a:solidFill>
                  <a:schemeClr val="tx1"/>
                </a:solidFill>
              </a:rPr>
              <a:t> is used at many places in a program ,due to some reason if the value of that constant needs to be changed, then  change at every statement where that constant occurs in the program –so </a:t>
            </a:r>
            <a:r>
              <a:rPr lang="en-US" sz="3200" dirty="0" smtClean="0">
                <a:solidFill>
                  <a:srgbClr val="FF0000"/>
                </a:solidFill>
              </a:rPr>
              <a:t>modification of program becomes difficult</a:t>
            </a:r>
            <a:r>
              <a:rPr lang="en-US" sz="3200" dirty="0" smtClean="0">
                <a:solidFill>
                  <a:schemeClr val="tx1"/>
                </a:solidFill>
              </a:rPr>
              <a:t>. That is why #define statement is used.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Format: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#define symbolic_name constant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#define PI 3.1416</a:t>
            </a:r>
          </a:p>
        </p:txBody>
      </p:sp>
    </p:spTree>
    <p:extLst>
      <p:ext uri="{BB962C8B-B14F-4D97-AF65-F5344CB8AC3E}">
        <p14:creationId xmlns:p14="http://schemas.microsoft.com/office/powerpoint/2010/main" val="318356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#define statement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Symbolic names have the same form as </a:t>
            </a:r>
            <a:r>
              <a:rPr lang="en-US" sz="2800" dirty="0" smtClean="0">
                <a:solidFill>
                  <a:srgbClr val="FF0000"/>
                </a:solidFill>
              </a:rPr>
              <a:t>variable names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No blank space</a:t>
            </a:r>
            <a:r>
              <a:rPr lang="en-US" sz="2800" dirty="0" smtClean="0">
                <a:solidFill>
                  <a:schemeClr val="tx1"/>
                </a:solidFill>
              </a:rPr>
              <a:t> between the </a:t>
            </a:r>
            <a:r>
              <a:rPr lang="en-US" sz="2800" dirty="0" smtClean="0">
                <a:solidFill>
                  <a:srgbClr val="FF0000"/>
                </a:solidFill>
              </a:rPr>
              <a:t># sign </a:t>
            </a:r>
            <a:r>
              <a:rPr lang="en-US" sz="2800" dirty="0" smtClean="0">
                <a:solidFill>
                  <a:schemeClr val="tx1"/>
                </a:solidFill>
              </a:rPr>
              <a:t>and the word </a:t>
            </a:r>
            <a:r>
              <a:rPr lang="en-US" sz="2800" dirty="0" smtClean="0">
                <a:solidFill>
                  <a:srgbClr val="FF0000"/>
                </a:solidFill>
              </a:rPr>
              <a:t>define</a:t>
            </a:r>
            <a:r>
              <a:rPr lang="en-US" sz="2800" dirty="0" smtClean="0">
                <a:solidFill>
                  <a:schemeClr val="tx1"/>
                </a:solidFill>
              </a:rPr>
              <a:t> is permitted.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#</a:t>
            </a:r>
            <a:r>
              <a:rPr lang="en-US" sz="2800" dirty="0" smtClean="0">
                <a:solidFill>
                  <a:schemeClr val="tx1"/>
                </a:solidFill>
              </a:rPr>
              <a:t> must be the </a:t>
            </a:r>
            <a:r>
              <a:rPr lang="en-US" sz="2800" dirty="0" smtClean="0">
                <a:solidFill>
                  <a:srgbClr val="FF0000"/>
                </a:solidFill>
              </a:rPr>
              <a:t>first character</a:t>
            </a:r>
            <a:r>
              <a:rPr lang="en-US" sz="2800" dirty="0" smtClean="0">
                <a:solidFill>
                  <a:schemeClr val="tx1"/>
                </a:solidFill>
              </a:rPr>
              <a:t> in the line.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 </a:t>
            </a:r>
            <a:r>
              <a:rPr lang="en-US" sz="2800" dirty="0" smtClean="0">
                <a:solidFill>
                  <a:srgbClr val="FF0000"/>
                </a:solidFill>
              </a:rPr>
              <a:t>blank space</a:t>
            </a:r>
            <a:r>
              <a:rPr lang="en-US" sz="2800" dirty="0" smtClean="0">
                <a:solidFill>
                  <a:schemeClr val="tx1"/>
                </a:solidFill>
              </a:rPr>
              <a:t> is required between #define and symbolic name and between the symbolic name and the constant.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#define statement must not end with a </a:t>
            </a:r>
            <a:r>
              <a:rPr lang="en-US" sz="2800" dirty="0" smtClean="0">
                <a:solidFill>
                  <a:srgbClr val="FF0000"/>
                </a:solidFill>
              </a:rPr>
              <a:t>semicolon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After definition, the symbolic name should not be assigned </a:t>
            </a:r>
            <a:r>
              <a:rPr lang="en-US" sz="2800" dirty="0" smtClean="0">
                <a:solidFill>
                  <a:srgbClr val="FF0000"/>
                </a:solidFill>
              </a:rPr>
              <a:t>any other value</a:t>
            </a:r>
            <a:r>
              <a:rPr lang="en-US" sz="2800" dirty="0" smtClean="0">
                <a:solidFill>
                  <a:schemeClr val="tx1"/>
                </a:solidFill>
              </a:rPr>
              <a:t> within the program.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Symbolic names are not declared for </a:t>
            </a:r>
            <a:r>
              <a:rPr lang="en-US" sz="2800" dirty="0" smtClean="0">
                <a:solidFill>
                  <a:srgbClr val="FF0000"/>
                </a:solidFill>
              </a:rPr>
              <a:t>data types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#define statement may appear anywhere in the program (usual practice is to place them in the </a:t>
            </a:r>
            <a:r>
              <a:rPr lang="en-US" sz="2800" dirty="0" smtClean="0">
                <a:solidFill>
                  <a:srgbClr val="FF0000"/>
                </a:solidFill>
              </a:rPr>
              <a:t>beginning of the program</a:t>
            </a:r>
            <a:r>
              <a:rPr lang="en-US" sz="2800" dirty="0">
                <a:solidFill>
                  <a:schemeClr val="tx1"/>
                </a:solidFill>
              </a:rPr>
              <a:t>)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81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Program using #define statement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#include &lt;stdio.h&gt;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#include &lt;math.h&gt;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#define PI 3.142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void main()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{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float radius, area;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printf("Enter the radius of a circle \n");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scanf("%f", &amp;radius);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</a:t>
            </a:r>
            <a:r>
              <a:rPr lang="en-US" sz="3200" dirty="0" smtClean="0">
                <a:solidFill>
                  <a:srgbClr val="FF0000"/>
                </a:solidFill>
              </a:rPr>
              <a:t>area = PI * pow(radius, 2);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printf("Area of a circle = %5.2f\n", area);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4224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Declaring a Variable as Constant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We may like the value of certain variable to remain constant during the execution of a program.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We can achieve this by declaring the variable with the qualifier const at the time of initialization.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For example: </a:t>
            </a:r>
            <a:r>
              <a:rPr lang="en-US" sz="3200" dirty="0" smtClean="0">
                <a:solidFill>
                  <a:srgbClr val="FF0000"/>
                </a:solidFill>
              </a:rPr>
              <a:t>const int class_size = 40;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const</a:t>
            </a:r>
            <a:r>
              <a:rPr lang="en-US" sz="3200" dirty="0" smtClean="0">
                <a:solidFill>
                  <a:schemeClr val="tx1"/>
                </a:solidFill>
              </a:rPr>
              <a:t> is a new data type qualifier defined by ANSI standard.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This tells the compiler that the value of int variable class_size </a:t>
            </a:r>
            <a:r>
              <a:rPr lang="en-US" sz="3200" dirty="0" smtClean="0">
                <a:solidFill>
                  <a:srgbClr val="FF0000"/>
                </a:solidFill>
              </a:rPr>
              <a:t>must not be modified by the program.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2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757" y="259307"/>
            <a:ext cx="11714329" cy="6575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>Declaring a Variable as Constant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756" y="1104497"/>
            <a:ext cx="11714329" cy="54600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// </a:t>
            </a:r>
            <a:r>
              <a:rPr lang="en-US" sz="3200" dirty="0" smtClean="0">
                <a:solidFill>
                  <a:srgbClr val="FF0000"/>
                </a:solidFill>
              </a:rPr>
              <a:t>C program to demonstrate const specifier 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#include &lt;stdio.h&gt; 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int main() 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{ 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const int num = 1; 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num = 5; // Modifying the value 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    return 0; 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}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77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893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Assigning Values to Variables</vt:lpstr>
      <vt:lpstr>Multiple assignment</vt:lpstr>
      <vt:lpstr>Reading data from Keyboard: scanf function</vt:lpstr>
      <vt:lpstr>#define statement</vt:lpstr>
      <vt:lpstr>#define statement</vt:lpstr>
      <vt:lpstr>#define statement</vt:lpstr>
      <vt:lpstr>Program using #define statement</vt:lpstr>
      <vt:lpstr>Declaring a Variable as Constant</vt:lpstr>
      <vt:lpstr>Declaring a Variable as Constant</vt:lpstr>
      <vt:lpstr>Declaring a Variable as Volatile</vt:lpstr>
      <vt:lpstr>Overflow and Underflow of Data</vt:lpstr>
      <vt:lpstr>Identify syntax errors in the following program. After corrections, what output would you expect when you execute it?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Assigning Values to Variables</dc:title>
  <dc:creator>Ahmed Hossain</dc:creator>
  <cp:lastModifiedBy>Ahmed Hossain</cp:lastModifiedBy>
  <cp:revision>13</cp:revision>
  <dcterms:created xsi:type="dcterms:W3CDTF">2018-11-12T10:35:56Z</dcterms:created>
  <dcterms:modified xsi:type="dcterms:W3CDTF">2018-11-13T02:54:10Z</dcterms:modified>
</cp:coreProperties>
</file>