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ABA6F-57B3-4DA9-A41D-3EDB41B2C187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A336-6018-4805-989B-5C0A2284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3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ABA6F-57B3-4DA9-A41D-3EDB41B2C187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A336-6018-4805-989B-5C0A2284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4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ABA6F-57B3-4DA9-A41D-3EDB41B2C187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A336-6018-4805-989B-5C0A2284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815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ABA6F-57B3-4DA9-A41D-3EDB41B2C187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A336-6018-4805-989B-5C0A2284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91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ABA6F-57B3-4DA9-A41D-3EDB41B2C187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A336-6018-4805-989B-5C0A2284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5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ABA6F-57B3-4DA9-A41D-3EDB41B2C187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A336-6018-4805-989B-5C0A2284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74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ABA6F-57B3-4DA9-A41D-3EDB41B2C187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A336-6018-4805-989B-5C0A2284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9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ABA6F-57B3-4DA9-A41D-3EDB41B2C187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A336-6018-4805-989B-5C0A2284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37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ABA6F-57B3-4DA9-A41D-3EDB41B2C187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A336-6018-4805-989B-5C0A2284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3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ABA6F-57B3-4DA9-A41D-3EDB41B2C187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A336-6018-4805-989B-5C0A2284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996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ABA6F-57B3-4DA9-A41D-3EDB41B2C187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AA336-6018-4805-989B-5C0A2284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ABA6F-57B3-4DA9-A41D-3EDB41B2C187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AA336-6018-4805-989B-5C0A2284F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9660" y="313898"/>
            <a:ext cx="9144000" cy="971479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CHAPTER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9660" y="1595817"/>
            <a:ext cx="9144000" cy="888075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4400" dirty="0" smtClean="0"/>
              <a:t>DECISION MAKING AND BRANCHING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553" y="2661313"/>
            <a:ext cx="5303913" cy="3916907"/>
          </a:xfrm>
          <a:prstGeom prst="rect">
            <a:avLst/>
          </a:prstGeom>
          <a:ln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2690799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49" y="196947"/>
            <a:ext cx="11766453" cy="73408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if………else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949" y="1081296"/>
            <a:ext cx="11766453" cy="5192894"/>
          </a:xfrm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smtClean="0"/>
              <a:t>General format: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if(test expression)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{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True-block statement;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else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False-block statement;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Statement-x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31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49" y="196947"/>
            <a:ext cx="11766453" cy="73408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if………else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949" y="1081296"/>
            <a:ext cx="11766453" cy="4334766"/>
          </a:xfrm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4800" dirty="0" smtClean="0"/>
              <a:t>If the test expression is </a:t>
            </a:r>
            <a:r>
              <a:rPr lang="en-US" sz="4800" dirty="0" smtClean="0">
                <a:solidFill>
                  <a:srgbClr val="FF0000"/>
                </a:solidFill>
              </a:rPr>
              <a:t>true</a:t>
            </a:r>
            <a:r>
              <a:rPr lang="en-US" sz="4800" dirty="0" smtClean="0"/>
              <a:t>, then the </a:t>
            </a:r>
            <a:r>
              <a:rPr lang="en-US" sz="4800" dirty="0" smtClean="0">
                <a:solidFill>
                  <a:srgbClr val="FF0000"/>
                </a:solidFill>
              </a:rPr>
              <a:t>true-block statement</a:t>
            </a:r>
            <a:r>
              <a:rPr lang="en-US" sz="4800" dirty="0" smtClean="0"/>
              <a:t>, immediately following the if statements are executed; </a:t>
            </a:r>
            <a:r>
              <a:rPr lang="en-US" sz="4800" dirty="0" smtClean="0">
                <a:solidFill>
                  <a:srgbClr val="FF0000"/>
                </a:solidFill>
              </a:rPr>
              <a:t>otherwise</a:t>
            </a:r>
            <a:r>
              <a:rPr lang="en-US" sz="4800" dirty="0" smtClean="0"/>
              <a:t>, the </a:t>
            </a:r>
            <a:r>
              <a:rPr lang="en-US" sz="4800" dirty="0" smtClean="0">
                <a:solidFill>
                  <a:srgbClr val="FF0000"/>
                </a:solidFill>
              </a:rPr>
              <a:t>false-block</a:t>
            </a:r>
            <a:r>
              <a:rPr lang="en-US" sz="4800" dirty="0" smtClean="0"/>
              <a:t> statement are executed.</a:t>
            </a:r>
          </a:p>
          <a:p>
            <a:pPr algn="just"/>
            <a:r>
              <a:rPr lang="en-US" sz="4800" dirty="0" smtClean="0"/>
              <a:t>In either case, either </a:t>
            </a:r>
            <a:r>
              <a:rPr lang="en-US" sz="4800" dirty="0" smtClean="0">
                <a:solidFill>
                  <a:srgbClr val="FF0000"/>
                </a:solidFill>
              </a:rPr>
              <a:t>true-block or false block </a:t>
            </a:r>
            <a:r>
              <a:rPr lang="en-US" sz="4800" dirty="0" smtClean="0"/>
              <a:t>will be executed.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9807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52" y="154745"/>
            <a:ext cx="11766453" cy="57934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smtClean="0"/>
              <a:t>if………else statement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1621" y="942536"/>
            <a:ext cx="6460004" cy="5627076"/>
          </a:xfrm>
          <a:prstGeom prst="rect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4615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49" y="211015"/>
            <a:ext cx="11766453" cy="607475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3600" dirty="0" smtClean="0"/>
              <a:t>if………else statement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949" y="1053160"/>
            <a:ext cx="11766453" cy="5502384"/>
          </a:xfrm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smtClean="0"/>
              <a:t>{</a:t>
            </a:r>
          </a:p>
          <a:p>
            <a:pPr marL="0" indent="0" algn="just">
              <a:buNone/>
            </a:pPr>
            <a:r>
              <a:rPr lang="en-US" dirty="0" smtClean="0"/>
              <a:t>    int number;</a:t>
            </a:r>
          </a:p>
          <a:p>
            <a:pPr marL="0" indent="0" algn="just">
              <a:buNone/>
            </a:pPr>
            <a:r>
              <a:rPr lang="en-US" dirty="0" smtClean="0"/>
              <a:t>    printf("Enter an integer: ");</a:t>
            </a:r>
          </a:p>
          <a:p>
            <a:pPr marL="0" indent="0" algn="just">
              <a:buNone/>
            </a:pPr>
            <a:r>
              <a:rPr lang="en-US" dirty="0" smtClean="0"/>
              <a:t>    scanf("%</a:t>
            </a:r>
            <a:r>
              <a:rPr lang="en-US" dirty="0" err="1" smtClean="0"/>
              <a:t>d",&amp;number</a:t>
            </a:r>
            <a:r>
              <a:rPr lang="en-US" dirty="0" smtClean="0"/>
              <a:t>);</a:t>
            </a:r>
          </a:p>
          <a:p>
            <a:pPr marL="0" indent="0" algn="just">
              <a:buNone/>
            </a:pPr>
            <a:r>
              <a:rPr lang="en-US" dirty="0" smtClean="0"/>
              <a:t>if( number%2 == 0 )</a:t>
            </a:r>
          </a:p>
          <a:p>
            <a:pPr marL="0" indent="0" algn="just">
              <a:buNone/>
            </a:pPr>
            <a:r>
              <a:rPr lang="en-US" dirty="0" smtClean="0"/>
              <a:t>        {printf("%d is an even </a:t>
            </a:r>
            <a:r>
              <a:rPr lang="en-US" dirty="0" err="1" smtClean="0"/>
              <a:t>integer",number</a:t>
            </a:r>
            <a:r>
              <a:rPr lang="en-US" dirty="0" smtClean="0"/>
              <a:t>);}</a:t>
            </a:r>
          </a:p>
          <a:p>
            <a:pPr marL="0" indent="0" algn="just">
              <a:buNone/>
            </a:pPr>
            <a:r>
              <a:rPr lang="en-US" dirty="0" smtClean="0"/>
              <a:t>    else</a:t>
            </a:r>
          </a:p>
          <a:p>
            <a:pPr marL="0" indent="0" algn="just">
              <a:buNone/>
            </a:pPr>
            <a:r>
              <a:rPr lang="en-US" dirty="0" smtClean="0"/>
              <a:t>        {printf("%d is an odd </a:t>
            </a:r>
            <a:r>
              <a:rPr lang="en-US" dirty="0" err="1" smtClean="0"/>
              <a:t>integer",number</a:t>
            </a:r>
            <a:r>
              <a:rPr lang="en-US" smtClean="0"/>
              <a:t>);}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    return 0;</a:t>
            </a:r>
          </a:p>
          <a:p>
            <a:pPr marL="0" indent="0" algn="just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5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188" y="218364"/>
            <a:ext cx="11741624" cy="63028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Nesting of if…….else statements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188" y="1022610"/>
            <a:ext cx="11741624" cy="583539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300" dirty="0" smtClean="0">
                <a:solidFill>
                  <a:srgbClr val="FF0000"/>
                </a:solidFill>
              </a:rPr>
              <a:t>if (test condition-1)</a:t>
            </a:r>
          </a:p>
          <a:p>
            <a:r>
              <a:rPr lang="en-US" sz="3300" dirty="0">
                <a:solidFill>
                  <a:srgbClr val="FF0000"/>
                </a:solidFill>
              </a:rPr>
              <a:t> </a:t>
            </a:r>
            <a:r>
              <a:rPr lang="en-US" sz="3300" dirty="0" smtClean="0">
                <a:solidFill>
                  <a:srgbClr val="FF0000"/>
                </a:solidFill>
              </a:rPr>
              <a:t>    { </a:t>
            </a:r>
          </a:p>
          <a:p>
            <a:r>
              <a:rPr lang="en-US" sz="3300" dirty="0">
                <a:solidFill>
                  <a:srgbClr val="7030A0"/>
                </a:solidFill>
              </a:rPr>
              <a:t>i</a:t>
            </a:r>
            <a:r>
              <a:rPr lang="en-US" sz="3300" dirty="0" smtClean="0">
                <a:solidFill>
                  <a:srgbClr val="7030A0"/>
                </a:solidFill>
              </a:rPr>
              <a:t>f (test condition-2)</a:t>
            </a:r>
          </a:p>
          <a:p>
            <a:r>
              <a:rPr lang="en-US" sz="3300" dirty="0">
                <a:solidFill>
                  <a:srgbClr val="7030A0"/>
                </a:solidFill>
              </a:rPr>
              <a:t> </a:t>
            </a:r>
            <a:r>
              <a:rPr lang="en-US" sz="3300" dirty="0" smtClean="0">
                <a:solidFill>
                  <a:srgbClr val="7030A0"/>
                </a:solidFill>
              </a:rPr>
              <a:t>            { statement-1; }</a:t>
            </a:r>
          </a:p>
          <a:p>
            <a:r>
              <a:rPr lang="en-US" sz="3300" dirty="0" smtClean="0">
                <a:solidFill>
                  <a:srgbClr val="7030A0"/>
                </a:solidFill>
              </a:rPr>
              <a:t>else</a:t>
            </a:r>
          </a:p>
          <a:p>
            <a:r>
              <a:rPr lang="en-US" sz="3300" dirty="0">
                <a:solidFill>
                  <a:srgbClr val="7030A0"/>
                </a:solidFill>
              </a:rPr>
              <a:t> </a:t>
            </a:r>
            <a:r>
              <a:rPr lang="en-US" sz="3300" dirty="0" smtClean="0">
                <a:solidFill>
                  <a:srgbClr val="7030A0"/>
                </a:solidFill>
              </a:rPr>
              <a:t>    {  statement-2; } </a:t>
            </a:r>
          </a:p>
          <a:p>
            <a:r>
              <a:rPr lang="en-US" sz="3300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sz="3300" dirty="0" smtClean="0">
                <a:solidFill>
                  <a:srgbClr val="FF0000"/>
                </a:solidFill>
              </a:rPr>
              <a:t>else</a:t>
            </a:r>
          </a:p>
          <a:p>
            <a:r>
              <a:rPr lang="en-US" sz="3300" dirty="0" smtClean="0">
                <a:solidFill>
                  <a:srgbClr val="FF0000"/>
                </a:solidFill>
              </a:rPr>
              <a:t>     {statement-3;}</a:t>
            </a:r>
          </a:p>
          <a:p>
            <a:r>
              <a:rPr lang="en-US" sz="3300" dirty="0" smtClean="0">
                <a:solidFill>
                  <a:srgbClr val="FF0000"/>
                </a:solidFill>
              </a:rPr>
              <a:t>statement-x</a:t>
            </a:r>
          </a:p>
        </p:txBody>
      </p:sp>
    </p:spTree>
    <p:extLst>
      <p:ext uri="{BB962C8B-B14F-4D97-AF65-F5344CB8AC3E}">
        <p14:creationId xmlns:p14="http://schemas.microsoft.com/office/powerpoint/2010/main" val="23433495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1756" y="163773"/>
            <a:ext cx="7765576" cy="657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815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188" y="218364"/>
            <a:ext cx="11741624" cy="63028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Nesting of if…….else statements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188" y="1022610"/>
            <a:ext cx="11741624" cy="271687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300" dirty="0" smtClean="0">
                <a:solidFill>
                  <a:schemeClr val="tx1"/>
                </a:solidFill>
              </a:rPr>
              <a:t>If </a:t>
            </a:r>
            <a:r>
              <a:rPr lang="en-US" sz="3300" dirty="0" smtClean="0">
                <a:solidFill>
                  <a:srgbClr val="FF0000"/>
                </a:solidFill>
              </a:rPr>
              <a:t>condition-1 is false</a:t>
            </a:r>
            <a:r>
              <a:rPr lang="en-US" sz="3300" dirty="0" smtClean="0">
                <a:solidFill>
                  <a:schemeClr val="tx1"/>
                </a:solidFill>
              </a:rPr>
              <a:t>, statement 3 will be executed, otherwise it continues to perform the second test.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300" dirty="0" smtClean="0">
                <a:solidFill>
                  <a:schemeClr val="tx1"/>
                </a:solidFill>
              </a:rPr>
              <a:t>If </a:t>
            </a:r>
            <a:r>
              <a:rPr lang="en-US" sz="3300" dirty="0" smtClean="0">
                <a:solidFill>
                  <a:srgbClr val="FF0000"/>
                </a:solidFill>
              </a:rPr>
              <a:t>condition-2 is true</a:t>
            </a:r>
            <a:r>
              <a:rPr lang="en-US" sz="3300" dirty="0" smtClean="0">
                <a:solidFill>
                  <a:schemeClr val="tx1"/>
                </a:solidFill>
              </a:rPr>
              <a:t>, the statement-1 will be executed; otherwise statement-2 will be evaluated and the control is transferred to the statement-x</a:t>
            </a:r>
          </a:p>
        </p:txBody>
      </p:sp>
    </p:spTree>
    <p:extLst>
      <p:ext uri="{BB962C8B-B14F-4D97-AF65-F5344CB8AC3E}">
        <p14:creationId xmlns:p14="http://schemas.microsoft.com/office/powerpoint/2010/main" val="56087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188" y="218364"/>
            <a:ext cx="11741624" cy="63028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4000" b="1" dirty="0" smtClean="0"/>
              <a:t>C program to find the largest of three numbers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188" y="1022610"/>
            <a:ext cx="6080078" cy="561020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{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 double n1, n2, n3;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 printf("Enter three numbers: ");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 scanf("%lf %lf %lf", &amp;n1, &amp;n2, &amp;n3);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 if (n1&gt;=n2)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 {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     if(n1&gt;=n3)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       {printf("%.2lf is the largest number.", n1);}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     else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      {printf("%.2lf is the largest number.", n3);}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    }     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450842" y="1022610"/>
            <a:ext cx="5515970" cy="561020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else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    {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        if(n2&gt;=n3)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            {printf("%.2lf is the largest number.", n2);}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        else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            {printf("%.2lf is the largest number.",n3);}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    }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    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    return 0;</a:t>
            </a:r>
          </a:p>
          <a:p>
            <a:pPr algn="just"/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29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49" y="196947"/>
            <a:ext cx="11766453" cy="73408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949" y="1136307"/>
            <a:ext cx="11766453" cy="3981603"/>
          </a:xfrm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smtClean="0"/>
              <a:t>C language possesses decision making capabilities by supporting following statements:</a:t>
            </a:r>
          </a:p>
          <a:p>
            <a:pPr marL="514350" indent="-514350" algn="just"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If statement</a:t>
            </a:r>
          </a:p>
          <a:p>
            <a:pPr marL="514350" indent="-514350" algn="just"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switch statement</a:t>
            </a:r>
          </a:p>
          <a:p>
            <a:pPr marL="514350" indent="-514350" algn="just"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Conditional operator statement</a:t>
            </a:r>
          </a:p>
          <a:p>
            <a:pPr marL="514350" indent="-514350" algn="just"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goto statement</a:t>
            </a:r>
          </a:p>
          <a:p>
            <a:pPr marL="0" indent="0" algn="just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474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2519" y="104943"/>
            <a:ext cx="9144000" cy="570306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3200" dirty="0" smtClean="0"/>
              <a:t>DECISION MAKING AND BRANCHING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885" y="872198"/>
            <a:ext cx="7329267" cy="5767753"/>
          </a:xfrm>
          <a:prstGeom prst="rect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185882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48" y="211015"/>
            <a:ext cx="11766453" cy="56527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dirty="0" smtClean="0"/>
              <a:t>Decision making with if statement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551" y="970671"/>
            <a:ext cx="5397892" cy="5641144"/>
          </a:xfrm>
          <a:prstGeom prst="rect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41130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49" y="196947"/>
            <a:ext cx="11766453" cy="73408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Decision making with if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949" y="1095364"/>
            <a:ext cx="11766453" cy="5360027"/>
          </a:xfrm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en-US" sz="3600" dirty="0" smtClean="0"/>
              <a:t>Format: if(</a:t>
            </a:r>
            <a:r>
              <a:rPr lang="en-US" sz="3600" dirty="0" smtClean="0">
                <a:solidFill>
                  <a:srgbClr val="FF0000"/>
                </a:solidFill>
              </a:rPr>
              <a:t>test expression</a:t>
            </a:r>
            <a:r>
              <a:rPr lang="en-US" sz="3600" dirty="0" smtClean="0"/>
              <a:t>)</a:t>
            </a:r>
          </a:p>
          <a:p>
            <a:pPr algn="just"/>
            <a:r>
              <a:rPr lang="en-US" sz="3600" dirty="0" smtClean="0"/>
              <a:t>It is basically a </a:t>
            </a:r>
            <a:r>
              <a:rPr lang="en-US" sz="3600" dirty="0" smtClean="0">
                <a:solidFill>
                  <a:srgbClr val="FF0000"/>
                </a:solidFill>
              </a:rPr>
              <a:t>two-way</a:t>
            </a:r>
            <a:r>
              <a:rPr lang="en-US" sz="3600" dirty="0" smtClean="0"/>
              <a:t> statement and is used in conjunction with an expression.</a:t>
            </a:r>
          </a:p>
          <a:p>
            <a:pPr algn="just"/>
            <a:r>
              <a:rPr lang="en-US" sz="3600" dirty="0" smtClean="0"/>
              <a:t>It allows the computer to </a:t>
            </a:r>
            <a:r>
              <a:rPr lang="en-US" sz="3600" dirty="0" smtClean="0">
                <a:solidFill>
                  <a:srgbClr val="FF0000"/>
                </a:solidFill>
              </a:rPr>
              <a:t>evaluate</a:t>
            </a:r>
            <a:r>
              <a:rPr lang="en-US" sz="3600" dirty="0" smtClean="0"/>
              <a:t> the expression first and then, depending on whether the value of the expression (</a:t>
            </a:r>
            <a:r>
              <a:rPr lang="en-US" sz="3600" dirty="0" smtClean="0">
                <a:solidFill>
                  <a:srgbClr val="FF0000"/>
                </a:solidFill>
              </a:rPr>
              <a:t>relation or condition</a:t>
            </a:r>
            <a:r>
              <a:rPr lang="en-US" sz="3600" dirty="0" smtClean="0"/>
              <a:t>) is true or false, it transfer the control to a particular statement.</a:t>
            </a:r>
          </a:p>
          <a:p>
            <a:pPr algn="just"/>
            <a:r>
              <a:rPr lang="en-US" sz="3600" dirty="0" smtClean="0"/>
              <a:t>This point of program has two paths to follow:</a:t>
            </a:r>
          </a:p>
          <a:p>
            <a:pPr marL="742950" indent="-742950" algn="just"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One for the true condition </a:t>
            </a:r>
            <a:r>
              <a:rPr lang="en-US" sz="3600" dirty="0" smtClean="0"/>
              <a:t>and </a:t>
            </a:r>
          </a:p>
          <a:p>
            <a:pPr marL="742950" indent="-742950" algn="just">
              <a:buAutoNum type="arabicPeriod"/>
            </a:pPr>
            <a:r>
              <a:rPr lang="en-US" sz="3600" dirty="0" smtClean="0">
                <a:solidFill>
                  <a:srgbClr val="FF0000"/>
                </a:solidFill>
              </a:rPr>
              <a:t>The other for the false condition.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1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49" y="196947"/>
            <a:ext cx="11766453" cy="73408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Different forms of if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949" y="1095364"/>
            <a:ext cx="11766453" cy="2604439"/>
          </a:xfrm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742950" indent="-742950" algn="just">
              <a:buAutoNum type="arabicPeriod"/>
            </a:pPr>
            <a:r>
              <a:rPr lang="en-US" sz="3600" dirty="0" smtClean="0"/>
              <a:t>Simple if statement</a:t>
            </a:r>
          </a:p>
          <a:p>
            <a:pPr marL="742950" indent="-742950" algn="just">
              <a:buAutoNum type="arabicPeriod"/>
            </a:pPr>
            <a:r>
              <a:rPr lang="en-US" sz="3600" dirty="0" smtClean="0"/>
              <a:t>if……………else statement</a:t>
            </a:r>
          </a:p>
          <a:p>
            <a:pPr marL="742950" indent="-742950" algn="just">
              <a:buAutoNum type="arabicPeriod"/>
            </a:pPr>
            <a:r>
              <a:rPr lang="en-US" sz="3600" dirty="0" smtClean="0"/>
              <a:t>Nested if…………….else statement</a:t>
            </a:r>
          </a:p>
          <a:p>
            <a:pPr marL="742950" indent="-742950" algn="just">
              <a:buAutoNum type="arabicPeriod"/>
            </a:pPr>
            <a:r>
              <a:rPr lang="en-US" sz="3600" dirty="0" smtClean="0"/>
              <a:t>Else if ladder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2283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49" y="196947"/>
            <a:ext cx="11766453" cy="73408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Simple if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949" y="1095364"/>
            <a:ext cx="11766453" cy="4742728"/>
          </a:xfrm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smtClean="0"/>
              <a:t>General form of a simple if statement</a:t>
            </a:r>
          </a:p>
          <a:p>
            <a:pPr marL="0" indent="0" algn="just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if(test expression)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{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statement-block;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}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statement-x;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60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49" y="196947"/>
            <a:ext cx="11766453" cy="73408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Simple if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949" y="1095364"/>
            <a:ext cx="11766453" cy="4742728"/>
          </a:xfrm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en-US" sz="3800" dirty="0" smtClean="0"/>
              <a:t>The statement-block may be a single statement or a group of statements.</a:t>
            </a:r>
          </a:p>
          <a:p>
            <a:pPr algn="just"/>
            <a:r>
              <a:rPr lang="en-US" sz="3800" dirty="0" smtClean="0"/>
              <a:t>If the test expression is </a:t>
            </a:r>
            <a:r>
              <a:rPr lang="en-US" sz="3800" dirty="0" smtClean="0">
                <a:solidFill>
                  <a:srgbClr val="FF0000"/>
                </a:solidFill>
              </a:rPr>
              <a:t>true</a:t>
            </a:r>
            <a:r>
              <a:rPr lang="en-US" sz="3800" dirty="0" smtClean="0"/>
              <a:t>, the statement-block will be executed; otherwise the statement block will be </a:t>
            </a:r>
            <a:r>
              <a:rPr lang="en-US" sz="3800" dirty="0" smtClean="0">
                <a:solidFill>
                  <a:srgbClr val="FF0000"/>
                </a:solidFill>
              </a:rPr>
              <a:t>skipped</a:t>
            </a:r>
            <a:r>
              <a:rPr lang="en-US" sz="3800" dirty="0" smtClean="0"/>
              <a:t> and the execution will jump to the </a:t>
            </a:r>
            <a:r>
              <a:rPr lang="en-US" sz="3800" dirty="0" smtClean="0">
                <a:solidFill>
                  <a:srgbClr val="FF0000"/>
                </a:solidFill>
              </a:rPr>
              <a:t>statement-x</a:t>
            </a:r>
            <a:r>
              <a:rPr lang="en-US" sz="3800" dirty="0" smtClean="0"/>
              <a:t>.</a:t>
            </a:r>
          </a:p>
          <a:p>
            <a:pPr algn="just"/>
            <a:r>
              <a:rPr lang="en-US" sz="3800" dirty="0" smtClean="0"/>
              <a:t>Remember, when the condition is </a:t>
            </a:r>
            <a:r>
              <a:rPr lang="en-US" sz="3800" dirty="0" smtClean="0">
                <a:solidFill>
                  <a:srgbClr val="FF0000"/>
                </a:solidFill>
              </a:rPr>
              <a:t>true</a:t>
            </a:r>
            <a:r>
              <a:rPr lang="en-US" sz="3800" dirty="0" smtClean="0"/>
              <a:t>, both the </a:t>
            </a:r>
            <a:r>
              <a:rPr lang="en-US" sz="3800" dirty="0" smtClean="0">
                <a:solidFill>
                  <a:srgbClr val="FF0000"/>
                </a:solidFill>
              </a:rPr>
              <a:t>statement block and the statement-x</a:t>
            </a:r>
            <a:r>
              <a:rPr lang="en-US" sz="3800" dirty="0" smtClean="0"/>
              <a:t> are executed in sequence.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185779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49" y="196947"/>
            <a:ext cx="11766453" cy="734085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Simple if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949" y="1081296"/>
            <a:ext cx="11766453" cy="5192894"/>
          </a:xfrm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 smtClean="0"/>
              <a:t>{ int a, b, c, d;     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float ratio;                                                         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printf("Enter four integer values\n");                  </a:t>
            </a:r>
          </a:p>
          <a:p>
            <a:pPr marL="0" indent="0" algn="just">
              <a:buNone/>
            </a:pPr>
            <a:r>
              <a:rPr lang="en-US" dirty="0" smtClean="0"/>
              <a:t>       scanf("%d %d %d %d", &amp;a, &amp;b, &amp;c, &amp;d);                                  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if (c-d!= 0)  /* Execute statement block */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{                 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    ratio = (float)(a+b)/(float)(c-d);                  </a:t>
            </a:r>
          </a:p>
          <a:p>
            <a:pPr marL="0" indent="0" algn="just">
              <a:buNone/>
            </a:pPr>
            <a:r>
              <a:rPr lang="en-US" dirty="0" smtClean="0"/>
              <a:t>           printf("Ratio = %f\n", ratio);                      </a:t>
            </a:r>
          </a:p>
          <a:p>
            <a:pPr marL="0" indent="0" algn="just">
              <a:buNone/>
            </a:pPr>
            <a:r>
              <a:rPr lang="en-US" dirty="0" smtClean="0"/>
              <a:t>       }                                                      </a:t>
            </a:r>
          </a:p>
          <a:p>
            <a:pPr marL="0" indent="0" algn="just">
              <a:buNone/>
            </a:pPr>
            <a:r>
              <a:rPr lang="en-US" dirty="0" smtClean="0"/>
              <a:t>   }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48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661</Words>
  <Application>Microsoft Office PowerPoint</Application>
  <PresentationFormat>Widescreen</PresentationFormat>
  <Paragraphs>107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CHAPTER 5</vt:lpstr>
      <vt:lpstr>Introduction</vt:lpstr>
      <vt:lpstr>PowerPoint Presentation</vt:lpstr>
      <vt:lpstr>Decision making with if statement</vt:lpstr>
      <vt:lpstr>Decision making with if statement</vt:lpstr>
      <vt:lpstr>Different forms of if statement</vt:lpstr>
      <vt:lpstr>Simple if statement</vt:lpstr>
      <vt:lpstr>Simple if statement</vt:lpstr>
      <vt:lpstr>Simple if statement</vt:lpstr>
      <vt:lpstr>if………else statement</vt:lpstr>
      <vt:lpstr>if………else statement</vt:lpstr>
      <vt:lpstr>if………else statement</vt:lpstr>
      <vt:lpstr>if………else statement</vt:lpstr>
      <vt:lpstr>Nesting of if…….else statements</vt:lpstr>
      <vt:lpstr>PowerPoint Presentation</vt:lpstr>
      <vt:lpstr>Nesting of if…….else statements</vt:lpstr>
      <vt:lpstr>C program to find the largest of three numbers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</dc:title>
  <dc:creator>Ahmed Hossain</dc:creator>
  <cp:lastModifiedBy>Ahmed Hossain</cp:lastModifiedBy>
  <cp:revision>18</cp:revision>
  <dcterms:created xsi:type="dcterms:W3CDTF">2018-11-22T12:57:10Z</dcterms:created>
  <dcterms:modified xsi:type="dcterms:W3CDTF">2018-11-28T18:07:32Z</dcterms:modified>
</cp:coreProperties>
</file>