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7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5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n-B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E9285A-AF45-4531-8437-5153F759A97D}" type="datetimeFigureOut">
              <a:rPr lang="bn-BD" smtClean="0"/>
              <a:t>04-08-38</a:t>
            </a:fld>
            <a:endParaRPr lang="bn-B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n-B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n-B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n-B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1A6BBB-1C2F-4640-8E46-C05EBB00D0A5}" type="slidenum">
              <a:rPr lang="bn-BD" smtClean="0"/>
              <a:t>‹#›</a:t>
            </a:fld>
            <a:endParaRPr lang="bn-BD"/>
          </a:p>
        </p:txBody>
      </p:sp>
    </p:spTree>
    <p:extLst>
      <p:ext uri="{BB962C8B-B14F-4D97-AF65-F5344CB8AC3E}">
        <p14:creationId xmlns:p14="http://schemas.microsoft.com/office/powerpoint/2010/main" val="28786699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4/30/2017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4/30/2017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c/c5/RRTrussBridgeSideView.jpg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954159"/>
            <a:ext cx="9448800" cy="1543382"/>
          </a:xfrm>
        </p:spPr>
        <p:txBody>
          <a:bodyPr>
            <a:normAutofit fontScale="90000"/>
          </a:bodyPr>
          <a:lstStyle/>
          <a:p>
            <a:r>
              <a:rPr lang="bn-BD" sz="5400" u="sng" dirty="0">
                <a:solidFill>
                  <a:srgbClr val="FF0000"/>
                </a:solidFill>
                <a:latin typeface="Arial Black" panose="020B0A04020102020204" pitchFamily="34" charset="0"/>
              </a:rPr>
              <a:t>    </a:t>
            </a:r>
            <a:r>
              <a:rPr lang="bn-BD" sz="5400" i="1" u="sng" dirty="0">
                <a:solidFill>
                  <a:srgbClr val="FF0000"/>
                </a:solidFill>
                <a:latin typeface="Arial Black" panose="020B0A04020102020204" pitchFamily="34" charset="0"/>
              </a:rPr>
              <a:t>PRESENTATION ON </a:t>
            </a:r>
            <a:r>
              <a:rPr lang="bn-BD" sz="5400" u="sng" dirty="0">
                <a:solidFill>
                  <a:srgbClr val="FF0000"/>
                </a:solidFill>
                <a:latin typeface="Arial Black" panose="020B0A04020102020204" pitchFamily="34" charset="0"/>
              </a:rPr>
              <a:t/>
            </a:r>
            <a:br>
              <a:rPr lang="bn-BD" sz="5400" u="sng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bn-BD" sz="5400" u="sng" dirty="0">
                <a:solidFill>
                  <a:srgbClr val="FF0000"/>
                </a:solidFill>
                <a:latin typeface="Arial Black" panose="020B0A04020102020204" pitchFamily="34" charset="0"/>
              </a:rPr>
              <a:t>                </a:t>
            </a:r>
            <a:r>
              <a:rPr lang="bn-BD" sz="5400" i="1" u="sng" dirty="0">
                <a:solidFill>
                  <a:srgbClr val="FF0000"/>
                </a:solidFill>
                <a:latin typeface="Arial Black" panose="020B0A04020102020204" pitchFamily="34" charset="0"/>
              </a:rPr>
              <a:t>BRIDGES</a:t>
            </a:r>
            <a:r>
              <a:rPr lang="bn-BD" sz="5400" u="sng" dirty="0">
                <a:solidFill>
                  <a:srgbClr val="FF0000"/>
                </a:solidFill>
                <a:latin typeface="Arial Black" panose="020B0A04020102020204" pitchFamily="34" charset="0"/>
              </a:rPr>
              <a:t>                                     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1096" y="3029802"/>
            <a:ext cx="6544870" cy="980495"/>
          </a:xfrm>
        </p:spPr>
        <p:txBody>
          <a:bodyPr>
            <a:normAutofit lnSpcReduction="10000"/>
          </a:bodyPr>
          <a:lstStyle/>
          <a:p>
            <a:r>
              <a:rPr lang="bn-BD" sz="3100" b="1" u="sng" dirty="0">
                <a:solidFill>
                  <a:srgbClr val="C00000"/>
                </a:solidFill>
              </a:rPr>
              <a:t>SUBMITTED BY</a:t>
            </a:r>
            <a:r>
              <a:rPr lang="bn-BD" dirty="0"/>
              <a:t>:</a:t>
            </a:r>
          </a:p>
          <a:p>
            <a:r>
              <a:rPr lang="bn-BD" sz="2600" b="1" dirty="0">
                <a:solidFill>
                  <a:srgbClr val="C00000"/>
                </a:solidFill>
              </a:rPr>
              <a:t>ROLL:</a:t>
            </a:r>
            <a:r>
              <a:rPr lang="bn-BD" sz="2600" dirty="0">
                <a:solidFill>
                  <a:srgbClr val="C00000"/>
                </a:solidFill>
              </a:rPr>
              <a:t>  130011-130020</a:t>
            </a:r>
          </a:p>
        </p:txBody>
      </p:sp>
    </p:spTree>
    <p:extLst>
      <p:ext uri="{BB962C8B-B14F-4D97-AF65-F5344CB8AC3E}">
        <p14:creationId xmlns:p14="http://schemas.microsoft.com/office/powerpoint/2010/main" val="170287885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183" y="764373"/>
            <a:ext cx="10393017" cy="1293028"/>
          </a:xfrm>
        </p:spPr>
        <p:txBody>
          <a:bodyPr/>
          <a:lstStyle/>
          <a:p>
            <a:r>
              <a:rPr lang="en-US" b="1" i="1" u="sng" dirty="0">
                <a:solidFill>
                  <a:srgbClr val="C00000"/>
                </a:solidFill>
              </a:rPr>
              <a:t>2.Precast segmental methods…..</a:t>
            </a:r>
            <a:endParaRPr lang="bn-BD" b="1" i="1" u="sng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57402"/>
            <a:ext cx="10820400" cy="4161284"/>
          </a:xfrm>
        </p:spPr>
        <p:txBody>
          <a:bodyPr>
            <a:normAutofit fontScale="92500" lnSpcReduction="10000"/>
          </a:bodyPr>
          <a:lstStyle/>
          <a:p>
            <a:pPr marL="274320" lvl="0" indent="-274320" algn="just">
              <a:lnSpc>
                <a:spcPct val="170000"/>
              </a:lnSpc>
              <a:spcBef>
                <a:spcPct val="20000"/>
              </a:spcBef>
              <a:buClr>
                <a:srgbClr val="EB641B"/>
              </a:buClr>
              <a:buSzPct val="95000"/>
              <a:buNone/>
            </a:pPr>
            <a:r>
              <a:rPr lang="en-US" sz="800" dirty="0">
                <a:solidFill>
                  <a:prstClr val="black"/>
                </a:solidFill>
                <a:latin typeface="Verdana" pitchFamily="34" charset="0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Book Antiqua"/>
              </a:rPr>
              <a:t>This method is used  for the long  bridges. It is economical when there is large no of span. This method involves the following steps.</a:t>
            </a:r>
          </a:p>
          <a:p>
            <a:pPr marL="274320" lvl="0" indent="-274320">
              <a:lnSpc>
                <a:spcPct val="120000"/>
              </a:lnSpc>
              <a:spcBef>
                <a:spcPct val="20000"/>
              </a:spcBef>
              <a:buClr>
                <a:srgbClr val="EB641B"/>
              </a:buClr>
              <a:buSzPct val="95000"/>
              <a:buFont typeface="Wingdings 2"/>
              <a:buChar char=""/>
            </a:pPr>
            <a:r>
              <a:rPr lang="en-US" sz="2800" dirty="0">
                <a:solidFill>
                  <a:prstClr val="black"/>
                </a:solidFill>
                <a:latin typeface="Book Antiqua"/>
              </a:rPr>
              <a:t>Casting of Precast segments in casting yard.</a:t>
            </a:r>
          </a:p>
          <a:p>
            <a:pPr marL="274320" lvl="0" indent="-274320">
              <a:lnSpc>
                <a:spcPct val="120000"/>
              </a:lnSpc>
              <a:spcBef>
                <a:spcPct val="20000"/>
              </a:spcBef>
              <a:buClr>
                <a:srgbClr val="EB641B"/>
              </a:buClr>
              <a:buSzPct val="95000"/>
              <a:buFont typeface="Wingdings 2"/>
              <a:buChar char=""/>
            </a:pPr>
            <a:r>
              <a:rPr lang="en-US" sz="2800" dirty="0">
                <a:solidFill>
                  <a:prstClr val="black"/>
                </a:solidFill>
                <a:latin typeface="Book Antiqua"/>
              </a:rPr>
              <a:t>Transporting the precast segments at the site.</a:t>
            </a:r>
          </a:p>
          <a:p>
            <a:pPr marL="274320" lvl="0" indent="-274320">
              <a:lnSpc>
                <a:spcPct val="120000"/>
              </a:lnSpc>
              <a:spcBef>
                <a:spcPct val="20000"/>
              </a:spcBef>
              <a:buClr>
                <a:srgbClr val="EB641B"/>
              </a:buClr>
              <a:buSzPct val="95000"/>
              <a:buFont typeface="Wingdings 2"/>
              <a:buChar char=""/>
            </a:pPr>
            <a:r>
              <a:rPr lang="en-US" sz="2800" dirty="0">
                <a:solidFill>
                  <a:prstClr val="black"/>
                </a:solidFill>
                <a:latin typeface="Book Antiqua"/>
              </a:rPr>
              <a:t>Erection of the precast segment using launcher or crane.</a:t>
            </a:r>
          </a:p>
          <a:p>
            <a:pPr marL="274320" lvl="0" indent="-274320">
              <a:lnSpc>
                <a:spcPct val="120000"/>
              </a:lnSpc>
              <a:spcBef>
                <a:spcPct val="20000"/>
              </a:spcBef>
              <a:buClr>
                <a:srgbClr val="EB641B"/>
              </a:buClr>
              <a:buSzPct val="95000"/>
              <a:buFont typeface="Wingdings 2"/>
              <a:buChar char=""/>
            </a:pPr>
            <a:r>
              <a:rPr lang="en-US" sz="2800" dirty="0">
                <a:solidFill>
                  <a:prstClr val="black"/>
                </a:solidFill>
                <a:latin typeface="Book Antiqua"/>
              </a:rPr>
              <a:t>External </a:t>
            </a:r>
            <a:r>
              <a:rPr lang="en-US" sz="2800" dirty="0" err="1">
                <a:solidFill>
                  <a:prstClr val="black"/>
                </a:solidFill>
                <a:latin typeface="Book Antiqua"/>
              </a:rPr>
              <a:t>Prestressing</a:t>
            </a:r>
            <a:r>
              <a:rPr lang="en-US" sz="2800" dirty="0">
                <a:solidFill>
                  <a:prstClr val="black"/>
                </a:solidFill>
                <a:latin typeface="Book Antiqua"/>
              </a:rPr>
              <a:t>.</a:t>
            </a:r>
          </a:p>
          <a:p>
            <a:pPr marL="274320" lvl="0" indent="-274320">
              <a:lnSpc>
                <a:spcPct val="120000"/>
              </a:lnSpc>
              <a:spcBef>
                <a:spcPct val="20000"/>
              </a:spcBef>
              <a:buClr>
                <a:srgbClr val="EB641B"/>
              </a:buClr>
              <a:buSzPct val="95000"/>
              <a:buFont typeface="Wingdings 2"/>
              <a:buChar char=""/>
            </a:pPr>
            <a:r>
              <a:rPr lang="en-US" sz="2800" dirty="0">
                <a:solidFill>
                  <a:prstClr val="black"/>
                </a:solidFill>
                <a:latin typeface="Book Antiqua"/>
              </a:rPr>
              <a:t>Grouting.</a:t>
            </a:r>
          </a:p>
          <a:p>
            <a:endParaRPr lang="bn-BD" dirty="0"/>
          </a:p>
        </p:txBody>
      </p:sp>
    </p:spTree>
    <p:extLst>
      <p:ext uri="{BB962C8B-B14F-4D97-AF65-F5344CB8AC3E}">
        <p14:creationId xmlns:p14="http://schemas.microsoft.com/office/powerpoint/2010/main" val="1673441218"/>
      </p:ext>
    </p:extLst>
  </p:cSld>
  <p:clrMapOvr>
    <a:masterClrMapping/>
  </p:clrMapOvr>
  <p:transition spd="med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u="sng" dirty="0">
                <a:solidFill>
                  <a:srgbClr val="C00000"/>
                </a:solidFill>
              </a:rPr>
              <a:t>Types of bridges…………</a:t>
            </a:r>
            <a:endParaRPr lang="bn-BD" b="1" i="1" u="sng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altLang="zh-TW" sz="4000" b="1" i="1" kern="0" dirty="0">
                <a:solidFill>
                  <a:srgbClr val="FF0000"/>
                </a:solidFill>
                <a:latin typeface="Times New Roman"/>
                <a:ea typeface="新細明體" pitchFamily="18" charset="-120"/>
              </a:rPr>
              <a:t>Bridge Type</a:t>
            </a:r>
          </a:p>
          <a:p>
            <a:pPr lvl="1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en-US" altLang="zh-TW" sz="4000" kern="0" dirty="0">
                <a:solidFill>
                  <a:srgbClr val="000000"/>
                </a:solidFill>
                <a:latin typeface="Times New Roman"/>
                <a:ea typeface="新細明體" pitchFamily="18" charset="-120"/>
              </a:rPr>
              <a:t>Truss Bridge</a:t>
            </a:r>
          </a:p>
          <a:p>
            <a:pPr lvl="1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en-US" altLang="zh-TW" sz="4000" kern="0" dirty="0">
                <a:solidFill>
                  <a:srgbClr val="000000"/>
                </a:solidFill>
                <a:latin typeface="Times New Roman"/>
                <a:ea typeface="新細明體" pitchFamily="18" charset="-120"/>
              </a:rPr>
              <a:t>Arch bridge </a:t>
            </a:r>
          </a:p>
          <a:p>
            <a:pPr lvl="1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en-US" altLang="zh-TW" sz="4000" kern="0" dirty="0">
                <a:solidFill>
                  <a:srgbClr val="000000"/>
                </a:solidFill>
                <a:latin typeface="Times New Roman"/>
                <a:ea typeface="新細明體" pitchFamily="18" charset="-120"/>
              </a:rPr>
              <a:t>Suspension Bridge</a:t>
            </a:r>
          </a:p>
          <a:p>
            <a:pPr lvl="1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en-US" altLang="zh-TW" sz="4000" kern="0" dirty="0">
                <a:solidFill>
                  <a:srgbClr val="000000"/>
                </a:solidFill>
                <a:latin typeface="Times New Roman"/>
                <a:ea typeface="新細明體" pitchFamily="18" charset="-120"/>
              </a:rPr>
              <a:t>Cantilever Bridge</a:t>
            </a:r>
          </a:p>
          <a:p>
            <a:endParaRPr lang="bn-BD" dirty="0"/>
          </a:p>
        </p:txBody>
      </p:sp>
    </p:spTree>
    <p:extLst>
      <p:ext uri="{BB962C8B-B14F-4D97-AF65-F5344CB8AC3E}">
        <p14:creationId xmlns:p14="http://schemas.microsoft.com/office/powerpoint/2010/main" val="241753110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u="sng" dirty="0">
                <a:solidFill>
                  <a:srgbClr val="FF0000"/>
                </a:solidFill>
              </a:rPr>
              <a:t>TRUSS BRIDGES……………………..</a:t>
            </a:r>
            <a:endParaRPr lang="bn-BD" b="1" i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en-US" altLang="zh-TW" sz="3200" kern="0" dirty="0">
                <a:solidFill>
                  <a:srgbClr val="000000"/>
                </a:solidFill>
                <a:latin typeface="Times New Roman"/>
                <a:ea typeface="新細明體" pitchFamily="18" charset="-120"/>
              </a:rPr>
              <a:t>Truss design is to support the bridge deck </a:t>
            </a:r>
          </a:p>
          <a:p>
            <a:pPr lv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zh-TW" sz="3200" kern="0" dirty="0">
                <a:solidFill>
                  <a:srgbClr val="000000"/>
                </a:solidFill>
                <a:latin typeface="Times New Roman"/>
                <a:ea typeface="新細明體" pitchFamily="18" charset="-120"/>
              </a:rPr>
              <a:t>The truss may have compression or tension </a:t>
            </a:r>
          </a:p>
          <a:p>
            <a:pPr lv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zh-TW" sz="3200" kern="0" dirty="0">
                <a:solidFill>
                  <a:srgbClr val="000000"/>
                </a:solidFill>
                <a:latin typeface="Times New Roman"/>
                <a:ea typeface="新細明體" pitchFamily="18" charset="-120"/>
              </a:rPr>
              <a:t>The joint of truss is important</a:t>
            </a:r>
          </a:p>
          <a:p>
            <a:endParaRPr lang="bn-BD" dirty="0"/>
          </a:p>
        </p:txBody>
      </p:sp>
      <p:pic>
        <p:nvPicPr>
          <p:cNvPr id="4" name="Picture 3" descr="http://www.eaglelandsurveying.net/images/pratt-truss-brid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206622"/>
            <a:ext cx="4724400" cy="2651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File:RRTrussBridgeSideView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5608" y="4108174"/>
            <a:ext cx="5582479" cy="260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5973515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endParaRPr lang="en-US" altLang="zh-TW" sz="2400" dirty="0">
              <a:solidFill>
                <a:srgbClr val="000000"/>
              </a:solidFill>
              <a:latin typeface="Times New Roman" panose="02020603050405020304" pitchFamily="18" charset="0"/>
              <a:ea typeface="新細明體" pitchFamily="18" charset="-120"/>
            </a:endParaRPr>
          </a:p>
          <a:p>
            <a:endParaRPr lang="bn-BD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defTabSz="914400"/>
            <a:r>
              <a:rPr lang="en-US" altLang="zh-TW" b="1" i="1" u="sng" kern="0" dirty="0">
                <a:solidFill>
                  <a:srgbClr val="FF0000"/>
                </a:solidFill>
                <a:latin typeface="Tahoma" panose="020B0604030504040204" pitchFamily="34" charset="0"/>
                <a:ea typeface="新細明體" pitchFamily="18" charset="-120"/>
              </a:rPr>
              <a:t>Truss(force analysis)……..</a:t>
            </a:r>
            <a:endParaRPr lang="en-US" altLang="zh-TW" b="1" i="1" u="sng" kern="0" dirty="0">
              <a:solidFill>
                <a:srgbClr val="FF0000"/>
              </a:solidFill>
              <a:ea typeface="新細明體" pitchFamily="18" charset="-120"/>
            </a:endParaRPr>
          </a:p>
        </p:txBody>
      </p:sp>
      <p:sp>
        <p:nvSpPr>
          <p:cNvPr id="6" name="AutoShape 11"/>
          <p:cNvSpPr>
            <a:spLocks noChangeArrowheads="1"/>
          </p:cNvSpPr>
          <p:nvPr/>
        </p:nvSpPr>
        <p:spPr bwMode="auto">
          <a:xfrm>
            <a:off x="2895600" y="3886200"/>
            <a:ext cx="762000" cy="762000"/>
          </a:xfrm>
          <a:prstGeom prst="triangle">
            <a:avLst>
              <a:gd name="adj" fmla="val 50000"/>
            </a:avLst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7" name="AutoShape 12"/>
          <p:cNvSpPr>
            <a:spLocks noChangeArrowheads="1"/>
          </p:cNvSpPr>
          <p:nvPr/>
        </p:nvSpPr>
        <p:spPr bwMode="auto">
          <a:xfrm>
            <a:off x="3657600" y="3886200"/>
            <a:ext cx="762000" cy="762000"/>
          </a:xfrm>
          <a:prstGeom prst="triangle">
            <a:avLst>
              <a:gd name="adj" fmla="val 50000"/>
            </a:avLst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8" name="AutoShape 13"/>
          <p:cNvSpPr>
            <a:spLocks noChangeArrowheads="1"/>
          </p:cNvSpPr>
          <p:nvPr/>
        </p:nvSpPr>
        <p:spPr bwMode="auto">
          <a:xfrm>
            <a:off x="4419600" y="3886200"/>
            <a:ext cx="762000" cy="762000"/>
          </a:xfrm>
          <a:prstGeom prst="triangle">
            <a:avLst>
              <a:gd name="adj" fmla="val 50000"/>
            </a:avLst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9" name="Line 14"/>
          <p:cNvSpPr>
            <a:spLocks noChangeShapeType="1"/>
          </p:cNvSpPr>
          <p:nvPr/>
        </p:nvSpPr>
        <p:spPr bwMode="auto">
          <a:xfrm>
            <a:off x="3276600" y="3886200"/>
            <a:ext cx="1524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bn-BD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AutoShape 15"/>
          <p:cNvSpPr>
            <a:spLocks noChangeArrowheads="1"/>
          </p:cNvSpPr>
          <p:nvPr/>
        </p:nvSpPr>
        <p:spPr bwMode="auto">
          <a:xfrm rot="16313255" flipV="1">
            <a:off x="4991100" y="3848100"/>
            <a:ext cx="914400" cy="990600"/>
          </a:xfrm>
          <a:custGeom>
            <a:avLst/>
            <a:gdLst>
              <a:gd name="T0" fmla="*/ 819277381 w 21600"/>
              <a:gd name="T1" fmla="*/ 0 h 21600"/>
              <a:gd name="T2" fmla="*/ 204838311 w 21600"/>
              <a:gd name="T3" fmla="*/ 1041734762 h 21600"/>
              <a:gd name="T4" fmla="*/ 819277381 w 21600"/>
              <a:gd name="T5" fmla="*/ 520867381 h 21600"/>
              <a:gd name="T6" fmla="*/ 1843544203 w 21600"/>
              <a:gd name="T7" fmla="*/ 1041734762 h 21600"/>
              <a:gd name="T8" fmla="*/ 1433867412 w 21600"/>
              <a:gd name="T9" fmla="*/ 1562603427 h 21600"/>
              <a:gd name="T10" fmla="*/ 1024190960 w 21600"/>
              <a:gd name="T11" fmla="*/ 1041734762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7817" y="5400"/>
                  <a:pt x="5400" y="7817"/>
                  <a:pt x="5400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rgbClr val="00CC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11" name="AutoShape 16"/>
          <p:cNvSpPr>
            <a:spLocks noChangeArrowheads="1"/>
          </p:cNvSpPr>
          <p:nvPr/>
        </p:nvSpPr>
        <p:spPr bwMode="auto">
          <a:xfrm rot="16142791">
            <a:off x="2247900" y="3771900"/>
            <a:ext cx="914400" cy="990600"/>
          </a:xfrm>
          <a:custGeom>
            <a:avLst/>
            <a:gdLst>
              <a:gd name="T0" fmla="*/ 819277381 w 21600"/>
              <a:gd name="T1" fmla="*/ 0 h 21600"/>
              <a:gd name="T2" fmla="*/ 204838311 w 21600"/>
              <a:gd name="T3" fmla="*/ 1041734762 h 21600"/>
              <a:gd name="T4" fmla="*/ 819277381 w 21600"/>
              <a:gd name="T5" fmla="*/ 520867381 h 21600"/>
              <a:gd name="T6" fmla="*/ 1843544203 w 21600"/>
              <a:gd name="T7" fmla="*/ 1041734762 h 21600"/>
              <a:gd name="T8" fmla="*/ 1433867412 w 21600"/>
              <a:gd name="T9" fmla="*/ 1562603427 h 21600"/>
              <a:gd name="T10" fmla="*/ 1024190960 w 21600"/>
              <a:gd name="T11" fmla="*/ 1041734762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7817" y="5400"/>
                  <a:pt x="5400" y="7817"/>
                  <a:pt x="5400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rgbClr val="00CC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12" name="Text Box 17"/>
          <p:cNvSpPr txBox="1">
            <a:spLocks noChangeArrowheads="1"/>
          </p:cNvSpPr>
          <p:nvPr/>
        </p:nvSpPr>
        <p:spPr bwMode="auto">
          <a:xfrm>
            <a:off x="6019800" y="3733800"/>
            <a:ext cx="4648200" cy="867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zh-TW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Top members in Compression.</a:t>
            </a:r>
          </a:p>
          <a:p>
            <a:pPr marL="0" marR="0" lvl="0" indent="0" defTabSz="91440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zh-TW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Bottom members in Tension.</a:t>
            </a:r>
          </a:p>
        </p:txBody>
      </p:sp>
      <p:sp>
        <p:nvSpPr>
          <p:cNvPr id="13" name="Text Box 19"/>
          <p:cNvSpPr txBox="1">
            <a:spLocks noChangeArrowheads="1"/>
          </p:cNvSpPr>
          <p:nvPr/>
        </p:nvSpPr>
        <p:spPr bwMode="auto">
          <a:xfrm>
            <a:off x="2362200" y="5181601"/>
            <a:ext cx="78486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Hint - Imagine entire truss wrapped in rubber skin, so you have a large rubber box.  When you bend it, where would the wrinkles be?  They indicate compression.</a:t>
            </a:r>
          </a:p>
        </p:txBody>
      </p:sp>
      <p:sp>
        <p:nvSpPr>
          <p:cNvPr id="14" name="向下箭號 12"/>
          <p:cNvSpPr/>
          <p:nvPr/>
        </p:nvSpPr>
        <p:spPr bwMode="auto">
          <a:xfrm>
            <a:off x="3810000" y="3276600"/>
            <a:ext cx="457200" cy="533400"/>
          </a:xfrm>
          <a:prstGeom prst="downArrow">
            <a:avLst/>
          </a:prstGeom>
          <a:gradFill rotWithShape="1">
            <a:gsLst>
              <a:gs pos="0">
                <a:srgbClr val="000000">
                  <a:tint val="40000"/>
                  <a:satMod val="350000"/>
                </a:srgbClr>
              </a:gs>
              <a:gs pos="40000">
                <a:srgbClr val="000000">
                  <a:tint val="45000"/>
                  <a:shade val="99000"/>
                  <a:satMod val="350000"/>
                </a:srgbClr>
              </a:gs>
              <a:gs pos="100000">
                <a:srgbClr val="000000">
                  <a:shade val="20000"/>
                  <a:satMod val="255000"/>
                </a:srgbClr>
              </a:gs>
            </a:gsLst>
            <a:path path="circle">
              <a:fillToRect l="50000" t="-80000" r="50000" b="180000"/>
            </a:path>
          </a:gra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j-ea"/>
              <a:cs typeface="+mj-cs"/>
            </a:endParaRPr>
          </a:p>
        </p:txBody>
      </p:sp>
      <p:sp>
        <p:nvSpPr>
          <p:cNvPr id="15" name="橢圓 13"/>
          <p:cNvSpPr>
            <a:spLocks noChangeArrowheads="1"/>
          </p:cNvSpPr>
          <p:nvPr/>
        </p:nvSpPr>
        <p:spPr bwMode="auto">
          <a:xfrm>
            <a:off x="2819400" y="4572000"/>
            <a:ext cx="228600" cy="228600"/>
          </a:xfrm>
          <a:prstGeom prst="ellipse">
            <a:avLst/>
          </a:prstGeom>
          <a:solidFill>
            <a:srgbClr val="FF0066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16" name="橢圓 14"/>
          <p:cNvSpPr>
            <a:spLocks noChangeArrowheads="1"/>
          </p:cNvSpPr>
          <p:nvPr/>
        </p:nvSpPr>
        <p:spPr bwMode="auto">
          <a:xfrm>
            <a:off x="5029200" y="4572000"/>
            <a:ext cx="228600" cy="228600"/>
          </a:xfrm>
          <a:prstGeom prst="ellipse">
            <a:avLst/>
          </a:prstGeom>
          <a:solidFill>
            <a:srgbClr val="FF0066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17" name="向下箭號 15"/>
          <p:cNvSpPr/>
          <p:nvPr/>
        </p:nvSpPr>
        <p:spPr bwMode="auto">
          <a:xfrm rot="10800000">
            <a:off x="2667000" y="4724400"/>
            <a:ext cx="457200" cy="533400"/>
          </a:xfrm>
          <a:prstGeom prst="downArrow">
            <a:avLst/>
          </a:prstGeom>
          <a:gradFill rotWithShape="1">
            <a:gsLst>
              <a:gs pos="0">
                <a:srgbClr val="000000">
                  <a:tint val="40000"/>
                  <a:satMod val="350000"/>
                </a:srgbClr>
              </a:gs>
              <a:gs pos="40000">
                <a:srgbClr val="000000">
                  <a:tint val="45000"/>
                  <a:shade val="99000"/>
                  <a:satMod val="350000"/>
                </a:srgbClr>
              </a:gs>
              <a:gs pos="100000">
                <a:srgbClr val="000000">
                  <a:shade val="20000"/>
                  <a:satMod val="255000"/>
                </a:srgbClr>
              </a:gs>
            </a:gsLst>
            <a:path path="circle">
              <a:fillToRect l="50000" t="-80000" r="50000" b="180000"/>
            </a:path>
          </a:gra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j-ea"/>
              <a:cs typeface="+mj-cs"/>
            </a:endParaRPr>
          </a:p>
        </p:txBody>
      </p:sp>
      <p:sp>
        <p:nvSpPr>
          <p:cNvPr id="18" name="向下箭號 16"/>
          <p:cNvSpPr/>
          <p:nvPr/>
        </p:nvSpPr>
        <p:spPr bwMode="auto">
          <a:xfrm rot="10800000">
            <a:off x="4953000" y="4648200"/>
            <a:ext cx="457200" cy="533400"/>
          </a:xfrm>
          <a:prstGeom prst="downArrow">
            <a:avLst/>
          </a:prstGeom>
          <a:gradFill rotWithShape="1">
            <a:gsLst>
              <a:gs pos="0">
                <a:srgbClr val="000000">
                  <a:tint val="40000"/>
                  <a:satMod val="350000"/>
                </a:srgbClr>
              </a:gs>
              <a:gs pos="40000">
                <a:srgbClr val="000000">
                  <a:tint val="45000"/>
                  <a:shade val="99000"/>
                  <a:satMod val="350000"/>
                </a:srgbClr>
              </a:gs>
              <a:gs pos="100000">
                <a:srgbClr val="000000">
                  <a:shade val="20000"/>
                  <a:satMod val="255000"/>
                </a:srgbClr>
              </a:gs>
            </a:gsLst>
            <a:path path="circle">
              <a:fillToRect l="50000" t="-80000" r="50000" b="180000"/>
            </a:path>
          </a:gra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j-ea"/>
              <a:cs typeface="+mj-cs"/>
            </a:endParaRPr>
          </a:p>
        </p:txBody>
      </p:sp>
      <p:sp>
        <p:nvSpPr>
          <p:cNvPr id="19" name="橢圓 17"/>
          <p:cNvSpPr>
            <a:spLocks noChangeArrowheads="1"/>
          </p:cNvSpPr>
          <p:nvPr/>
        </p:nvSpPr>
        <p:spPr bwMode="auto">
          <a:xfrm>
            <a:off x="3200400" y="3810000"/>
            <a:ext cx="228600" cy="228600"/>
          </a:xfrm>
          <a:prstGeom prst="ellipse">
            <a:avLst/>
          </a:prstGeom>
          <a:solidFill>
            <a:srgbClr val="FF0066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20" name="橢圓 18"/>
          <p:cNvSpPr>
            <a:spLocks noChangeArrowheads="1"/>
          </p:cNvSpPr>
          <p:nvPr/>
        </p:nvSpPr>
        <p:spPr bwMode="auto">
          <a:xfrm>
            <a:off x="3505200" y="4495800"/>
            <a:ext cx="228600" cy="228600"/>
          </a:xfrm>
          <a:prstGeom prst="ellipse">
            <a:avLst/>
          </a:prstGeom>
          <a:solidFill>
            <a:srgbClr val="FF0066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21" name="橢圓 19"/>
          <p:cNvSpPr>
            <a:spLocks noChangeArrowheads="1"/>
          </p:cNvSpPr>
          <p:nvPr/>
        </p:nvSpPr>
        <p:spPr bwMode="auto">
          <a:xfrm>
            <a:off x="3886200" y="3810000"/>
            <a:ext cx="228600" cy="228600"/>
          </a:xfrm>
          <a:prstGeom prst="ellipse">
            <a:avLst/>
          </a:prstGeom>
          <a:solidFill>
            <a:srgbClr val="FF0066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22" name="橢圓 20"/>
          <p:cNvSpPr>
            <a:spLocks noChangeArrowheads="1"/>
          </p:cNvSpPr>
          <p:nvPr/>
        </p:nvSpPr>
        <p:spPr bwMode="auto">
          <a:xfrm>
            <a:off x="4267200" y="4495800"/>
            <a:ext cx="228600" cy="228600"/>
          </a:xfrm>
          <a:prstGeom prst="ellipse">
            <a:avLst/>
          </a:prstGeom>
          <a:solidFill>
            <a:srgbClr val="FF0066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23" name="橢圓 21"/>
          <p:cNvSpPr>
            <a:spLocks noChangeArrowheads="1"/>
          </p:cNvSpPr>
          <p:nvPr/>
        </p:nvSpPr>
        <p:spPr bwMode="auto">
          <a:xfrm>
            <a:off x="4648200" y="3810000"/>
            <a:ext cx="228600" cy="228600"/>
          </a:xfrm>
          <a:prstGeom prst="ellipse">
            <a:avLst/>
          </a:prstGeom>
          <a:solidFill>
            <a:srgbClr val="FF0066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24" name="Rectangle 3"/>
          <p:cNvSpPr txBox="1">
            <a:spLocks noChangeArrowheads="1"/>
          </p:cNvSpPr>
          <p:nvPr/>
        </p:nvSpPr>
        <p:spPr bwMode="auto">
          <a:xfrm>
            <a:off x="2362200" y="1493933"/>
            <a:ext cx="7848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>
              <a:buFont typeface="Wingdings" panose="05000000000000000000" pitchFamily="2" charset="2"/>
              <a:buChar char="v"/>
            </a:pPr>
            <a:r>
              <a:rPr lang="en-US" altLang="zh-TW" kern="0" dirty="0">
                <a:solidFill>
                  <a:srgbClr val="000000"/>
                </a:solidFill>
                <a:latin typeface="Times New Roman"/>
              </a:rPr>
              <a:t>Loads members in </a:t>
            </a:r>
            <a:r>
              <a:rPr lang="en-US" altLang="zh-TW" kern="0" dirty="0">
                <a:solidFill>
                  <a:srgbClr val="FF0000"/>
                </a:solidFill>
                <a:latin typeface="Times New Roman"/>
              </a:rPr>
              <a:t>tension </a:t>
            </a:r>
            <a:r>
              <a:rPr lang="en-US" altLang="zh-TW" kern="0" dirty="0">
                <a:solidFill>
                  <a:srgbClr val="000000"/>
                </a:solidFill>
                <a:latin typeface="Times New Roman"/>
              </a:rPr>
              <a:t>and </a:t>
            </a:r>
            <a:r>
              <a:rPr lang="en-US" altLang="zh-TW" kern="0" dirty="0">
                <a:solidFill>
                  <a:srgbClr val="FF0000"/>
                </a:solidFill>
                <a:latin typeface="Times New Roman"/>
              </a:rPr>
              <a:t>compression</a:t>
            </a:r>
            <a:r>
              <a:rPr lang="en-US" altLang="zh-TW" kern="0" dirty="0">
                <a:solidFill>
                  <a:srgbClr val="000000"/>
                </a:solidFill>
                <a:latin typeface="Times New Roman"/>
              </a:rPr>
              <a:t>.</a:t>
            </a:r>
          </a:p>
          <a:p>
            <a:pPr defTabSz="914400">
              <a:buFont typeface="Wingdings" panose="05000000000000000000" pitchFamily="2" charset="2"/>
              <a:buChar char="v"/>
            </a:pPr>
            <a:r>
              <a:rPr lang="en-US" altLang="zh-TW" kern="0" dirty="0">
                <a:solidFill>
                  <a:srgbClr val="000000"/>
                </a:solidFill>
                <a:latin typeface="Times New Roman"/>
              </a:rPr>
              <a:t>Members are pinned at </a:t>
            </a:r>
            <a:r>
              <a:rPr lang="en-US" altLang="zh-TW" kern="0" dirty="0">
                <a:solidFill>
                  <a:srgbClr val="FF0000"/>
                </a:solidFill>
                <a:latin typeface="Times New Roman"/>
              </a:rPr>
              <a:t>joints</a:t>
            </a:r>
            <a:r>
              <a:rPr lang="en-US" altLang="zh-TW" kern="0" dirty="0">
                <a:solidFill>
                  <a:srgbClr val="000000"/>
                </a:solidFill>
                <a:latin typeface="Times New Roman"/>
              </a:rPr>
              <a:t> (Moment = 0).</a:t>
            </a:r>
          </a:p>
          <a:p>
            <a:pPr defTabSz="914400">
              <a:buFont typeface="Wingdings" panose="05000000000000000000" pitchFamily="2" charset="2"/>
              <a:buChar char="v"/>
            </a:pPr>
            <a:r>
              <a:rPr lang="en-US" altLang="zh-TW" kern="0" dirty="0">
                <a:solidFill>
                  <a:srgbClr val="FF0000"/>
                </a:solidFill>
                <a:latin typeface="Times New Roman"/>
              </a:rPr>
              <a:t>Triangles</a:t>
            </a:r>
            <a:r>
              <a:rPr lang="en-US" altLang="zh-TW" kern="0" dirty="0">
                <a:solidFill>
                  <a:srgbClr val="000000"/>
                </a:solidFill>
                <a:latin typeface="Times New Roman"/>
              </a:rPr>
              <a:t> provide </a:t>
            </a:r>
            <a:r>
              <a:rPr lang="en-US" altLang="zh-TW" kern="0" dirty="0">
                <a:solidFill>
                  <a:srgbClr val="FF0000"/>
                </a:solidFill>
                <a:latin typeface="Times New Roman"/>
              </a:rPr>
              <a:t>stability</a:t>
            </a:r>
            <a:r>
              <a:rPr lang="en-US" altLang="zh-TW" kern="0" dirty="0">
                <a:solidFill>
                  <a:srgbClr val="000000"/>
                </a:solidFill>
                <a:latin typeface="Times New Roman"/>
              </a:rPr>
              <a:t> and </a:t>
            </a:r>
            <a:r>
              <a:rPr lang="en-US" altLang="zh-TW" kern="0" dirty="0">
                <a:solidFill>
                  <a:srgbClr val="FF0000"/>
                </a:solidFill>
                <a:latin typeface="Times New Roman"/>
              </a:rPr>
              <a:t>strength</a:t>
            </a:r>
            <a:r>
              <a:rPr lang="en-US" altLang="zh-TW" kern="0" dirty="0">
                <a:solidFill>
                  <a:srgbClr val="000000"/>
                </a:solidFill>
                <a:latin typeface="Times New Roman"/>
              </a:rPr>
              <a:t>.</a:t>
            </a:r>
          </a:p>
          <a:p>
            <a:pPr defTabSz="914400">
              <a:buFont typeface="Wingdings" panose="05000000000000000000" pitchFamily="2" charset="2"/>
              <a:buChar char="v"/>
            </a:pPr>
            <a:endParaRPr lang="zh-TW" altLang="en-US" kern="0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5" name="AutoShape 11"/>
          <p:cNvSpPr>
            <a:spLocks noChangeArrowheads="1"/>
          </p:cNvSpPr>
          <p:nvPr/>
        </p:nvSpPr>
        <p:spPr bwMode="auto">
          <a:xfrm>
            <a:off x="2880809" y="3886200"/>
            <a:ext cx="762000" cy="762000"/>
          </a:xfrm>
          <a:prstGeom prst="triangle">
            <a:avLst>
              <a:gd name="adj" fmla="val 50000"/>
            </a:avLst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26" name="AutoShape 13"/>
          <p:cNvSpPr>
            <a:spLocks noChangeArrowheads="1"/>
          </p:cNvSpPr>
          <p:nvPr/>
        </p:nvSpPr>
        <p:spPr bwMode="auto">
          <a:xfrm>
            <a:off x="4404809" y="3886200"/>
            <a:ext cx="762000" cy="762000"/>
          </a:xfrm>
          <a:prstGeom prst="triangle">
            <a:avLst>
              <a:gd name="adj" fmla="val 50000"/>
            </a:avLst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27" name="AutoShape 16"/>
          <p:cNvSpPr>
            <a:spLocks noChangeArrowheads="1"/>
          </p:cNvSpPr>
          <p:nvPr/>
        </p:nvSpPr>
        <p:spPr bwMode="auto">
          <a:xfrm rot="16142791">
            <a:off x="2233109" y="3771900"/>
            <a:ext cx="914400" cy="990600"/>
          </a:xfrm>
          <a:custGeom>
            <a:avLst/>
            <a:gdLst>
              <a:gd name="T0" fmla="*/ 819277381 w 21600"/>
              <a:gd name="T1" fmla="*/ 0 h 21600"/>
              <a:gd name="T2" fmla="*/ 204838311 w 21600"/>
              <a:gd name="T3" fmla="*/ 1041734762 h 21600"/>
              <a:gd name="T4" fmla="*/ 819277381 w 21600"/>
              <a:gd name="T5" fmla="*/ 520867381 h 21600"/>
              <a:gd name="T6" fmla="*/ 1843544203 w 21600"/>
              <a:gd name="T7" fmla="*/ 1041734762 h 21600"/>
              <a:gd name="T8" fmla="*/ 1433867412 w 21600"/>
              <a:gd name="T9" fmla="*/ 1562603427 h 21600"/>
              <a:gd name="T10" fmla="*/ 1024190960 w 21600"/>
              <a:gd name="T11" fmla="*/ 1041734762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7817" y="5400"/>
                  <a:pt x="5400" y="7817"/>
                  <a:pt x="5400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rgbClr val="00CC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28" name="向下箭號 12"/>
          <p:cNvSpPr/>
          <p:nvPr/>
        </p:nvSpPr>
        <p:spPr bwMode="auto">
          <a:xfrm>
            <a:off x="3795209" y="3276600"/>
            <a:ext cx="457200" cy="533400"/>
          </a:xfrm>
          <a:prstGeom prst="downArrow">
            <a:avLst/>
          </a:prstGeom>
          <a:gradFill rotWithShape="1">
            <a:gsLst>
              <a:gs pos="0">
                <a:srgbClr val="000000">
                  <a:tint val="40000"/>
                  <a:satMod val="350000"/>
                </a:srgbClr>
              </a:gs>
              <a:gs pos="40000">
                <a:srgbClr val="000000">
                  <a:tint val="45000"/>
                  <a:shade val="99000"/>
                  <a:satMod val="350000"/>
                </a:srgbClr>
              </a:gs>
              <a:gs pos="100000">
                <a:srgbClr val="000000">
                  <a:shade val="20000"/>
                  <a:satMod val="255000"/>
                </a:srgbClr>
              </a:gs>
            </a:gsLst>
            <a:path path="circle">
              <a:fillToRect l="50000" t="-80000" r="50000" b="180000"/>
            </a:path>
          </a:gra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j-ea"/>
              <a:cs typeface="+mj-cs"/>
            </a:endParaRPr>
          </a:p>
        </p:txBody>
      </p:sp>
      <p:sp>
        <p:nvSpPr>
          <p:cNvPr id="29" name="向下箭號 15"/>
          <p:cNvSpPr/>
          <p:nvPr/>
        </p:nvSpPr>
        <p:spPr bwMode="auto">
          <a:xfrm rot="10800000">
            <a:off x="2652209" y="4724400"/>
            <a:ext cx="457200" cy="533400"/>
          </a:xfrm>
          <a:prstGeom prst="downArrow">
            <a:avLst/>
          </a:prstGeom>
          <a:gradFill rotWithShape="1">
            <a:gsLst>
              <a:gs pos="0">
                <a:srgbClr val="000000">
                  <a:tint val="40000"/>
                  <a:satMod val="350000"/>
                </a:srgbClr>
              </a:gs>
              <a:gs pos="40000">
                <a:srgbClr val="000000">
                  <a:tint val="45000"/>
                  <a:shade val="99000"/>
                  <a:satMod val="350000"/>
                </a:srgbClr>
              </a:gs>
              <a:gs pos="100000">
                <a:srgbClr val="000000">
                  <a:shade val="20000"/>
                  <a:satMod val="255000"/>
                </a:srgbClr>
              </a:gs>
            </a:gsLst>
            <a:path path="circle">
              <a:fillToRect l="50000" t="-80000" r="50000" b="180000"/>
            </a:path>
          </a:gra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j-ea"/>
              <a:cs typeface="+mj-cs"/>
            </a:endParaRPr>
          </a:p>
        </p:txBody>
      </p:sp>
      <p:sp>
        <p:nvSpPr>
          <p:cNvPr id="30" name="向下箭號 16"/>
          <p:cNvSpPr/>
          <p:nvPr/>
        </p:nvSpPr>
        <p:spPr bwMode="auto">
          <a:xfrm rot="10800000">
            <a:off x="4938209" y="4648200"/>
            <a:ext cx="457200" cy="533400"/>
          </a:xfrm>
          <a:prstGeom prst="downArrow">
            <a:avLst/>
          </a:prstGeom>
          <a:gradFill rotWithShape="1">
            <a:gsLst>
              <a:gs pos="0">
                <a:srgbClr val="000000">
                  <a:tint val="40000"/>
                  <a:satMod val="350000"/>
                </a:srgbClr>
              </a:gs>
              <a:gs pos="40000">
                <a:srgbClr val="000000">
                  <a:tint val="45000"/>
                  <a:shade val="99000"/>
                  <a:satMod val="350000"/>
                </a:srgbClr>
              </a:gs>
              <a:gs pos="100000">
                <a:srgbClr val="000000">
                  <a:shade val="20000"/>
                  <a:satMod val="255000"/>
                </a:srgbClr>
              </a:gs>
            </a:gsLst>
            <a:path path="circle">
              <a:fillToRect l="50000" t="-80000" r="50000" b="180000"/>
            </a:path>
          </a:gra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j-ea"/>
              <a:cs typeface="+mj-cs"/>
            </a:endParaRPr>
          </a:p>
        </p:txBody>
      </p:sp>
      <p:sp>
        <p:nvSpPr>
          <p:cNvPr id="31" name="橢圓 20"/>
          <p:cNvSpPr>
            <a:spLocks noChangeArrowheads="1"/>
          </p:cNvSpPr>
          <p:nvPr/>
        </p:nvSpPr>
        <p:spPr bwMode="auto">
          <a:xfrm>
            <a:off x="4252409" y="4495800"/>
            <a:ext cx="228600" cy="228600"/>
          </a:xfrm>
          <a:prstGeom prst="ellipse">
            <a:avLst/>
          </a:prstGeom>
          <a:solidFill>
            <a:srgbClr val="FF0066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65652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2098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defTabSz="914400"/>
            <a:r>
              <a:rPr lang="en-US" altLang="zh-TW" b="1" i="1" u="sng" kern="0" dirty="0">
                <a:solidFill>
                  <a:srgbClr val="C00000"/>
                </a:solidFill>
                <a:latin typeface="Tahoma" panose="020B0604030504040204" pitchFamily="34" charset="0"/>
                <a:ea typeface="新細明體" pitchFamily="18" charset="-120"/>
              </a:rPr>
              <a:t>Beam bridge….</a:t>
            </a:r>
            <a:endParaRPr lang="en-US" altLang="zh-TW" b="1" i="1" u="sng" kern="0" dirty="0">
              <a:solidFill>
                <a:srgbClr val="C00000"/>
              </a:solidFill>
              <a:ea typeface="新細明體" pitchFamily="18" charset="-12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752600" y="1143000"/>
            <a:ext cx="77724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>
              <a:buFont typeface="Wingdings" panose="05000000000000000000" pitchFamily="2" charset="2"/>
              <a:buChar char="q"/>
            </a:pPr>
            <a:r>
              <a:rPr lang="en-US" altLang="zh-TW" b="1" i="1" kern="0" dirty="0">
                <a:ea typeface="新細明體" pitchFamily="18" charset="-120"/>
              </a:rPr>
              <a:t>Ways to strengthen members in bending. </a:t>
            </a:r>
          </a:p>
          <a:p>
            <a:pPr lvl="1" defTabSz="914400">
              <a:buFont typeface="Wingdings" panose="05000000000000000000" pitchFamily="2" charset="2"/>
              <a:buChar char="Ø"/>
            </a:pPr>
            <a:r>
              <a:rPr lang="en-US" altLang="zh-TW" sz="2000" b="1" i="1" kern="0" dirty="0">
                <a:ea typeface="新細明體" pitchFamily="18" charset="-120"/>
              </a:rPr>
              <a:t>Decrease </a:t>
            </a:r>
            <a:r>
              <a:rPr lang="en-US" altLang="zh-TW" sz="2000" b="1" i="1" kern="0" dirty="0">
                <a:solidFill>
                  <a:srgbClr val="FF0000"/>
                </a:solidFill>
                <a:ea typeface="新細明體" pitchFamily="18" charset="-120"/>
              </a:rPr>
              <a:t>overall length</a:t>
            </a:r>
            <a:r>
              <a:rPr lang="en-US" altLang="zh-TW" sz="2000" b="1" i="1" kern="0" dirty="0">
                <a:ea typeface="新細明體" pitchFamily="18" charset="-120"/>
              </a:rPr>
              <a:t> (deflections).</a:t>
            </a:r>
          </a:p>
          <a:p>
            <a:pPr lvl="1" defTabSz="914400">
              <a:buFont typeface="Wingdings" panose="05000000000000000000" pitchFamily="2" charset="2"/>
              <a:buChar char="Ø"/>
            </a:pPr>
            <a:r>
              <a:rPr lang="en-US" altLang="zh-TW" sz="2000" b="1" i="1" kern="0" dirty="0">
                <a:ea typeface="新細明體" pitchFamily="18" charset="-120"/>
              </a:rPr>
              <a:t>Cross section design (moment of inertia)</a:t>
            </a:r>
          </a:p>
          <a:p>
            <a:pPr lvl="1" defTabSz="914400">
              <a:buFont typeface="Wingdings" panose="05000000000000000000" pitchFamily="2" charset="2"/>
              <a:buChar char="Ø"/>
            </a:pPr>
            <a:r>
              <a:rPr lang="en-US" altLang="zh-TW" sz="2000" b="1" i="1" kern="0" dirty="0">
                <a:ea typeface="新細明體" pitchFamily="18" charset="-120"/>
              </a:rPr>
              <a:t>Use stronger materials (elastic modulus).</a:t>
            </a:r>
          </a:p>
        </p:txBody>
      </p:sp>
      <p:sp>
        <p:nvSpPr>
          <p:cNvPr id="6" name="Line 11"/>
          <p:cNvSpPr>
            <a:spLocks noChangeShapeType="1"/>
          </p:cNvSpPr>
          <p:nvPr/>
        </p:nvSpPr>
        <p:spPr bwMode="auto">
          <a:xfrm>
            <a:off x="6553200" y="4267200"/>
            <a:ext cx="0" cy="1905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n-BD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7" name="Line 12"/>
          <p:cNvSpPr>
            <a:spLocks noChangeShapeType="1"/>
          </p:cNvSpPr>
          <p:nvPr/>
        </p:nvSpPr>
        <p:spPr bwMode="auto">
          <a:xfrm flipV="1">
            <a:off x="6553200" y="3343276"/>
            <a:ext cx="1600200" cy="9239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n-BD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8" name="Line 13"/>
          <p:cNvSpPr>
            <a:spLocks noChangeShapeType="1"/>
          </p:cNvSpPr>
          <p:nvPr/>
        </p:nvSpPr>
        <p:spPr bwMode="auto">
          <a:xfrm>
            <a:off x="8153400" y="3352800"/>
            <a:ext cx="0" cy="1905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n-BD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9" name="Line 14"/>
          <p:cNvSpPr>
            <a:spLocks noChangeShapeType="1"/>
          </p:cNvSpPr>
          <p:nvPr/>
        </p:nvSpPr>
        <p:spPr bwMode="auto">
          <a:xfrm flipV="1">
            <a:off x="6553200" y="5248276"/>
            <a:ext cx="1600200" cy="9239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n-BD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10" name="Line 15"/>
          <p:cNvSpPr>
            <a:spLocks noChangeShapeType="1"/>
          </p:cNvSpPr>
          <p:nvPr/>
        </p:nvSpPr>
        <p:spPr bwMode="auto">
          <a:xfrm flipH="1">
            <a:off x="6172200" y="4267200"/>
            <a:ext cx="3810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n-BD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11" name="Line 16"/>
          <p:cNvSpPr>
            <a:spLocks noChangeShapeType="1"/>
          </p:cNvSpPr>
          <p:nvPr/>
        </p:nvSpPr>
        <p:spPr bwMode="auto">
          <a:xfrm flipH="1">
            <a:off x="7620000" y="3352800"/>
            <a:ext cx="5334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n-BD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12" name="Line 17"/>
          <p:cNvSpPr>
            <a:spLocks noChangeShapeType="1"/>
          </p:cNvSpPr>
          <p:nvPr/>
        </p:nvSpPr>
        <p:spPr bwMode="auto">
          <a:xfrm flipH="1">
            <a:off x="6096000" y="6172200"/>
            <a:ext cx="4572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n-BD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13" name="Oval 18"/>
          <p:cNvSpPr>
            <a:spLocks noChangeArrowheads="1"/>
          </p:cNvSpPr>
          <p:nvPr/>
        </p:nvSpPr>
        <p:spPr bwMode="auto">
          <a:xfrm>
            <a:off x="6858000" y="5334000"/>
            <a:ext cx="304800" cy="304800"/>
          </a:xfrm>
          <a:prstGeom prst="ellipse">
            <a:avLst/>
          </a:prstGeom>
          <a:solidFill>
            <a:srgbClr val="80808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14" name="Oval 19"/>
          <p:cNvSpPr>
            <a:spLocks noChangeArrowheads="1"/>
          </p:cNvSpPr>
          <p:nvPr/>
        </p:nvSpPr>
        <p:spPr bwMode="auto">
          <a:xfrm>
            <a:off x="7315200" y="5105400"/>
            <a:ext cx="304800" cy="304800"/>
          </a:xfrm>
          <a:prstGeom prst="ellipse">
            <a:avLst/>
          </a:prstGeom>
          <a:solidFill>
            <a:srgbClr val="80808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15" name="Oval 20"/>
          <p:cNvSpPr>
            <a:spLocks noChangeArrowheads="1"/>
          </p:cNvSpPr>
          <p:nvPr/>
        </p:nvSpPr>
        <p:spPr bwMode="auto">
          <a:xfrm>
            <a:off x="7772400" y="4876800"/>
            <a:ext cx="304800" cy="304800"/>
          </a:xfrm>
          <a:prstGeom prst="ellipse">
            <a:avLst/>
          </a:prstGeom>
          <a:solidFill>
            <a:srgbClr val="80808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16" name="AutoShape 22"/>
          <p:cNvSpPr>
            <a:spLocks noChangeArrowheads="1"/>
          </p:cNvSpPr>
          <p:nvPr/>
        </p:nvSpPr>
        <p:spPr bwMode="auto">
          <a:xfrm rot="16313255" flipV="1">
            <a:off x="8607425" y="4117975"/>
            <a:ext cx="1714500" cy="1555750"/>
          </a:xfrm>
          <a:custGeom>
            <a:avLst/>
            <a:gdLst>
              <a:gd name="T0" fmla="*/ 2147483647 w 21600"/>
              <a:gd name="T1" fmla="*/ 0 h 21600"/>
              <a:gd name="T2" fmla="*/ 1350255257 w 21600"/>
              <a:gd name="T3" fmla="*/ 2147483647 h 21600"/>
              <a:gd name="T4" fmla="*/ 2147483647 w 21600"/>
              <a:gd name="T5" fmla="*/ 2017679679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7817" y="5400"/>
                  <a:pt x="5400" y="7817"/>
                  <a:pt x="5400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rgbClr val="00CC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17" name="Line 23"/>
          <p:cNvSpPr>
            <a:spLocks noChangeShapeType="1"/>
          </p:cNvSpPr>
          <p:nvPr/>
        </p:nvSpPr>
        <p:spPr bwMode="auto">
          <a:xfrm>
            <a:off x="7010400" y="5486400"/>
            <a:ext cx="1066800" cy="457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n-BD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18" name="Line 24"/>
          <p:cNvSpPr>
            <a:spLocks noChangeShapeType="1"/>
          </p:cNvSpPr>
          <p:nvPr/>
        </p:nvSpPr>
        <p:spPr bwMode="auto">
          <a:xfrm>
            <a:off x="7543800" y="5334000"/>
            <a:ext cx="1066800" cy="457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n-BD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19" name="Line 25"/>
          <p:cNvSpPr>
            <a:spLocks noChangeShapeType="1"/>
          </p:cNvSpPr>
          <p:nvPr/>
        </p:nvSpPr>
        <p:spPr bwMode="auto">
          <a:xfrm>
            <a:off x="7924800" y="5029200"/>
            <a:ext cx="1066800" cy="457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n-BD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20" name="Line 26"/>
          <p:cNvSpPr>
            <a:spLocks noChangeShapeType="1"/>
          </p:cNvSpPr>
          <p:nvPr/>
        </p:nvSpPr>
        <p:spPr bwMode="auto">
          <a:xfrm flipH="1" flipV="1">
            <a:off x="6705600" y="4419600"/>
            <a:ext cx="838200" cy="304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n-BD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21" name="Line 28"/>
          <p:cNvSpPr>
            <a:spLocks noChangeShapeType="1"/>
          </p:cNvSpPr>
          <p:nvPr/>
        </p:nvSpPr>
        <p:spPr bwMode="auto">
          <a:xfrm flipH="1" flipV="1">
            <a:off x="7239000" y="4191000"/>
            <a:ext cx="838200" cy="304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n-BD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22" name="Line 29"/>
          <p:cNvSpPr>
            <a:spLocks noChangeShapeType="1"/>
          </p:cNvSpPr>
          <p:nvPr/>
        </p:nvSpPr>
        <p:spPr bwMode="auto">
          <a:xfrm flipH="1" flipV="1">
            <a:off x="7772400" y="3962400"/>
            <a:ext cx="838200" cy="304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n-BD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23" name="Text Box 30"/>
          <p:cNvSpPr txBox="1">
            <a:spLocks noChangeArrowheads="1"/>
          </p:cNvSpPr>
          <p:nvPr/>
        </p:nvSpPr>
        <p:spPr bwMode="auto">
          <a:xfrm>
            <a:off x="8382000" y="5943600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Tension</a:t>
            </a:r>
          </a:p>
        </p:txBody>
      </p:sp>
      <p:sp>
        <p:nvSpPr>
          <p:cNvPr id="24" name="Text Box 31"/>
          <p:cNvSpPr txBox="1">
            <a:spLocks noChangeArrowheads="1"/>
          </p:cNvSpPr>
          <p:nvPr/>
        </p:nvSpPr>
        <p:spPr bwMode="auto">
          <a:xfrm>
            <a:off x="8153400" y="3352800"/>
            <a:ext cx="198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Compression</a:t>
            </a:r>
          </a:p>
        </p:txBody>
      </p:sp>
      <p:sp>
        <p:nvSpPr>
          <p:cNvPr id="25" name="Rectangle 32"/>
          <p:cNvSpPr>
            <a:spLocks noChangeArrowheads="1"/>
          </p:cNvSpPr>
          <p:nvPr/>
        </p:nvSpPr>
        <p:spPr bwMode="auto">
          <a:xfrm>
            <a:off x="2514600" y="5638800"/>
            <a:ext cx="2743200" cy="533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26" name="AutoShape 33"/>
          <p:cNvSpPr>
            <a:spLocks noChangeArrowheads="1"/>
          </p:cNvSpPr>
          <p:nvPr/>
        </p:nvSpPr>
        <p:spPr bwMode="auto">
          <a:xfrm rot="16313255" flipV="1">
            <a:off x="5005388" y="5311775"/>
            <a:ext cx="914400" cy="990600"/>
          </a:xfrm>
          <a:custGeom>
            <a:avLst/>
            <a:gdLst>
              <a:gd name="T0" fmla="*/ 819277381 w 21600"/>
              <a:gd name="T1" fmla="*/ 0 h 21600"/>
              <a:gd name="T2" fmla="*/ 204838311 w 21600"/>
              <a:gd name="T3" fmla="*/ 1041734762 h 21600"/>
              <a:gd name="T4" fmla="*/ 819277381 w 21600"/>
              <a:gd name="T5" fmla="*/ 520867381 h 21600"/>
              <a:gd name="T6" fmla="*/ 1843544203 w 21600"/>
              <a:gd name="T7" fmla="*/ 1041734762 h 21600"/>
              <a:gd name="T8" fmla="*/ 1433867412 w 21600"/>
              <a:gd name="T9" fmla="*/ 1562603427 h 21600"/>
              <a:gd name="T10" fmla="*/ 1024190960 w 21600"/>
              <a:gd name="T11" fmla="*/ 1041734762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7817" y="5400"/>
                  <a:pt x="5400" y="7817"/>
                  <a:pt x="5400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rgbClr val="00CC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27" name="AutoShape 34"/>
          <p:cNvSpPr>
            <a:spLocks noChangeArrowheads="1"/>
          </p:cNvSpPr>
          <p:nvPr/>
        </p:nvSpPr>
        <p:spPr bwMode="auto">
          <a:xfrm rot="16142791">
            <a:off x="1866900" y="5372100"/>
            <a:ext cx="914400" cy="990600"/>
          </a:xfrm>
          <a:custGeom>
            <a:avLst/>
            <a:gdLst>
              <a:gd name="T0" fmla="*/ 819277381 w 21600"/>
              <a:gd name="T1" fmla="*/ 0 h 21600"/>
              <a:gd name="T2" fmla="*/ 204838311 w 21600"/>
              <a:gd name="T3" fmla="*/ 1041734762 h 21600"/>
              <a:gd name="T4" fmla="*/ 819277381 w 21600"/>
              <a:gd name="T5" fmla="*/ 520867381 h 21600"/>
              <a:gd name="T6" fmla="*/ 1843544203 w 21600"/>
              <a:gd name="T7" fmla="*/ 1041734762 h 21600"/>
              <a:gd name="T8" fmla="*/ 1433867412 w 21600"/>
              <a:gd name="T9" fmla="*/ 1562603427 h 21600"/>
              <a:gd name="T10" fmla="*/ 1024190960 w 21600"/>
              <a:gd name="T11" fmla="*/ 1041734762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7817" y="5400"/>
                  <a:pt x="5400" y="7817"/>
                  <a:pt x="5400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rgbClr val="00CC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28" name="Rectangle 35"/>
          <p:cNvSpPr>
            <a:spLocks noChangeArrowheads="1"/>
          </p:cNvSpPr>
          <p:nvPr/>
        </p:nvSpPr>
        <p:spPr bwMode="auto">
          <a:xfrm>
            <a:off x="2438400" y="4637088"/>
            <a:ext cx="2819400" cy="87312"/>
          </a:xfrm>
          <a:prstGeom prst="rect">
            <a:avLst/>
          </a:prstGeom>
          <a:solidFill>
            <a:srgbClr val="80808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29" name="Line 37"/>
          <p:cNvSpPr>
            <a:spLocks noChangeShapeType="1"/>
          </p:cNvSpPr>
          <p:nvPr/>
        </p:nvSpPr>
        <p:spPr bwMode="auto">
          <a:xfrm flipH="1" flipV="1">
            <a:off x="3505200" y="6096000"/>
            <a:ext cx="304800" cy="304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n-BD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30" name="Text Box 38"/>
          <p:cNvSpPr txBox="1">
            <a:spLocks noChangeArrowheads="1"/>
          </p:cNvSpPr>
          <p:nvPr/>
        </p:nvSpPr>
        <p:spPr bwMode="auto">
          <a:xfrm>
            <a:off x="3581400" y="6400800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Steel</a:t>
            </a:r>
          </a:p>
        </p:txBody>
      </p:sp>
      <p:sp>
        <p:nvSpPr>
          <p:cNvPr id="31" name="Rectangle 41"/>
          <p:cNvSpPr>
            <a:spLocks noChangeArrowheads="1"/>
          </p:cNvSpPr>
          <p:nvPr/>
        </p:nvSpPr>
        <p:spPr bwMode="auto">
          <a:xfrm>
            <a:off x="2438400" y="4191000"/>
            <a:ext cx="2819400" cy="609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32" name="Rectangle 42"/>
          <p:cNvSpPr>
            <a:spLocks noChangeArrowheads="1"/>
          </p:cNvSpPr>
          <p:nvPr/>
        </p:nvSpPr>
        <p:spPr bwMode="auto">
          <a:xfrm>
            <a:off x="2514600" y="6019800"/>
            <a:ext cx="2743200" cy="76200"/>
          </a:xfrm>
          <a:prstGeom prst="rect">
            <a:avLst/>
          </a:prstGeom>
          <a:solidFill>
            <a:srgbClr val="80808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33" name="Text Box 43"/>
          <p:cNvSpPr txBox="1">
            <a:spLocks noChangeArrowheads="1"/>
          </p:cNvSpPr>
          <p:nvPr/>
        </p:nvSpPr>
        <p:spPr bwMode="auto">
          <a:xfrm>
            <a:off x="3581400" y="4876801"/>
            <a:ext cx="91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</a:rPr>
              <a:t>=</a:t>
            </a:r>
            <a:endParaRPr kumimoji="0" lang="en-US" altLang="zh-TW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34" name="AutoShape 44"/>
          <p:cNvSpPr>
            <a:spLocks noChangeArrowheads="1"/>
          </p:cNvSpPr>
          <p:nvPr/>
        </p:nvSpPr>
        <p:spPr bwMode="auto">
          <a:xfrm>
            <a:off x="3609976" y="3810001"/>
            <a:ext cx="352425" cy="434975"/>
          </a:xfrm>
          <a:prstGeom prst="downArrow">
            <a:avLst>
              <a:gd name="adj1" fmla="val 50000"/>
              <a:gd name="adj2" fmla="val 41621"/>
            </a:avLst>
          </a:prstGeom>
          <a:solidFill>
            <a:srgbClr val="00CC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35" name="AutoShape 45"/>
          <p:cNvSpPr>
            <a:spLocks noChangeArrowheads="1"/>
          </p:cNvSpPr>
          <p:nvPr/>
        </p:nvSpPr>
        <p:spPr bwMode="auto">
          <a:xfrm>
            <a:off x="2286001" y="4800600"/>
            <a:ext cx="352425" cy="261938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CC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36" name="AutoShape 46"/>
          <p:cNvSpPr>
            <a:spLocks noChangeArrowheads="1"/>
          </p:cNvSpPr>
          <p:nvPr/>
        </p:nvSpPr>
        <p:spPr bwMode="auto">
          <a:xfrm>
            <a:off x="5029201" y="4800600"/>
            <a:ext cx="352425" cy="261938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CC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grpSp>
        <p:nvGrpSpPr>
          <p:cNvPr id="37" name="Group 51"/>
          <p:cNvGrpSpPr>
            <a:grpSpLocks/>
          </p:cNvGrpSpPr>
          <p:nvPr/>
        </p:nvGrpSpPr>
        <p:grpSpPr bwMode="auto">
          <a:xfrm>
            <a:off x="8153400" y="685800"/>
            <a:ext cx="762000" cy="381000"/>
            <a:chOff x="4992" y="480"/>
            <a:chExt cx="240" cy="192"/>
          </a:xfrm>
        </p:grpSpPr>
        <p:sp>
          <p:nvSpPr>
            <p:cNvPr id="38" name="Rectangle 47"/>
            <p:cNvSpPr>
              <a:spLocks noChangeArrowheads="1"/>
            </p:cNvSpPr>
            <p:nvPr/>
          </p:nvSpPr>
          <p:spPr bwMode="auto">
            <a:xfrm>
              <a:off x="4992" y="480"/>
              <a:ext cx="240" cy="192"/>
            </a:xfrm>
            <a:prstGeom prst="rect">
              <a:avLst/>
            </a:prstGeom>
            <a:solidFill>
              <a:srgbClr val="00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39" name="Rectangle 48"/>
            <p:cNvSpPr>
              <a:spLocks noChangeArrowheads="1"/>
            </p:cNvSpPr>
            <p:nvPr/>
          </p:nvSpPr>
          <p:spPr bwMode="auto">
            <a:xfrm>
              <a:off x="5040" y="528"/>
              <a:ext cx="144" cy="9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40" name="Group 55"/>
          <p:cNvGrpSpPr>
            <a:grpSpLocks/>
          </p:cNvGrpSpPr>
          <p:nvPr/>
        </p:nvGrpSpPr>
        <p:grpSpPr bwMode="auto">
          <a:xfrm rot="16200000">
            <a:off x="9525000" y="685800"/>
            <a:ext cx="838200" cy="381000"/>
            <a:chOff x="4992" y="480"/>
            <a:chExt cx="240" cy="192"/>
          </a:xfrm>
        </p:grpSpPr>
        <p:sp>
          <p:nvSpPr>
            <p:cNvPr id="41" name="Rectangle 56"/>
            <p:cNvSpPr>
              <a:spLocks noChangeArrowheads="1"/>
            </p:cNvSpPr>
            <p:nvPr/>
          </p:nvSpPr>
          <p:spPr bwMode="auto">
            <a:xfrm>
              <a:off x="4992" y="480"/>
              <a:ext cx="240" cy="192"/>
            </a:xfrm>
            <a:prstGeom prst="rect">
              <a:avLst/>
            </a:prstGeom>
            <a:solidFill>
              <a:srgbClr val="00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42" name="Rectangle 57"/>
            <p:cNvSpPr>
              <a:spLocks noChangeArrowheads="1"/>
            </p:cNvSpPr>
            <p:nvPr/>
          </p:nvSpPr>
          <p:spPr bwMode="auto">
            <a:xfrm>
              <a:off x="5040" y="528"/>
              <a:ext cx="144" cy="9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</p:grpSp>
      <p:sp>
        <p:nvSpPr>
          <p:cNvPr id="43" name="Line 65"/>
          <p:cNvSpPr>
            <a:spLocks noChangeShapeType="1"/>
          </p:cNvSpPr>
          <p:nvPr/>
        </p:nvSpPr>
        <p:spPr bwMode="auto">
          <a:xfrm flipV="1">
            <a:off x="6400800" y="4114800"/>
            <a:ext cx="2286000" cy="1219200"/>
          </a:xfrm>
          <a:prstGeom prst="line">
            <a:avLst/>
          </a:prstGeom>
          <a:noFill/>
          <a:ln w="38100" cap="flat" cmpd="sng" algn="ctr">
            <a:solidFill>
              <a:srgbClr val="2D2DB9"/>
            </a:solidFill>
            <a:prstDash val="solid"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4" name="Line 67"/>
          <p:cNvSpPr>
            <a:spLocks noChangeShapeType="1"/>
          </p:cNvSpPr>
          <p:nvPr/>
        </p:nvSpPr>
        <p:spPr bwMode="auto">
          <a:xfrm flipH="1" flipV="1">
            <a:off x="6324600" y="5334000"/>
            <a:ext cx="685800" cy="685800"/>
          </a:xfrm>
          <a:prstGeom prst="line">
            <a:avLst/>
          </a:prstGeom>
          <a:noFill/>
          <a:ln w="38100" cap="flat" cmpd="sng" algn="ctr">
            <a:solidFill>
              <a:srgbClr val="2D2DB9"/>
            </a:solidFill>
            <a:prstDash val="solid"/>
            <a:headEnd/>
            <a:tailEnd type="triangl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5" name="Text Box 68"/>
          <p:cNvSpPr txBox="1">
            <a:spLocks noChangeArrowheads="1"/>
          </p:cNvSpPr>
          <p:nvPr/>
        </p:nvSpPr>
        <p:spPr bwMode="auto">
          <a:xfrm>
            <a:off x="6553200" y="5867401"/>
            <a:ext cx="1371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Axis of bending</a:t>
            </a:r>
          </a:p>
        </p:txBody>
      </p:sp>
      <p:sp>
        <p:nvSpPr>
          <p:cNvPr id="46" name="Text Box 69"/>
          <p:cNvSpPr txBox="1">
            <a:spLocks noChangeArrowheads="1"/>
          </p:cNvSpPr>
          <p:nvPr/>
        </p:nvSpPr>
        <p:spPr bwMode="auto">
          <a:xfrm>
            <a:off x="9144000" y="5334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vs.</a:t>
            </a:r>
          </a:p>
        </p:txBody>
      </p:sp>
      <p:sp>
        <p:nvSpPr>
          <p:cNvPr id="47" name="Line 70"/>
          <p:cNvSpPr>
            <a:spLocks noChangeShapeType="1"/>
          </p:cNvSpPr>
          <p:nvPr/>
        </p:nvSpPr>
        <p:spPr bwMode="auto">
          <a:xfrm>
            <a:off x="7772400" y="914400"/>
            <a:ext cx="2514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n-BD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1923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000" b="1" i="1" u="sng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新細明體" pitchFamily="18" charset="-120"/>
                <a:cs typeface="+mj-cs"/>
              </a:rPr>
              <a:t>Arch bridge ……….</a:t>
            </a:r>
          </a:p>
        </p:txBody>
      </p:sp>
      <p:sp>
        <p:nvSpPr>
          <p:cNvPr id="5" name="文字版面配置區 2"/>
          <p:cNvSpPr txBox="1">
            <a:spLocks/>
          </p:cNvSpPr>
          <p:nvPr/>
        </p:nvSpPr>
        <p:spPr bwMode="auto">
          <a:xfrm>
            <a:off x="2209800" y="1981200"/>
            <a:ext cx="3124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>
              <a:buFont typeface="Wingdings" panose="05000000000000000000" pitchFamily="2" charset="2"/>
              <a:buChar char="v"/>
            </a:pPr>
            <a:r>
              <a:rPr lang="en-US" altLang="zh-TW" sz="2400" b="1" i="1" kern="0" dirty="0">
                <a:ea typeface="新細明體" pitchFamily="18" charset="-120"/>
              </a:rPr>
              <a:t>Appear mostly in Ancient time</a:t>
            </a:r>
          </a:p>
          <a:p>
            <a:pPr defTabSz="914400">
              <a:buFont typeface="Wingdings" panose="05000000000000000000" pitchFamily="2" charset="2"/>
              <a:buChar char="v"/>
            </a:pPr>
            <a:r>
              <a:rPr lang="en-US" altLang="zh-TW" sz="2400" b="1" i="1" kern="0" dirty="0">
                <a:ea typeface="新細明體" pitchFamily="18" charset="-120"/>
              </a:rPr>
              <a:t>New arch bridge is modified to reduce the material</a:t>
            </a:r>
          </a:p>
          <a:p>
            <a:pPr defTabSz="914400">
              <a:buFont typeface="Wingdings" panose="05000000000000000000" pitchFamily="2" charset="2"/>
              <a:buChar char="v"/>
            </a:pPr>
            <a:endParaRPr lang="zh-TW" altLang="en-US" sz="2400" b="1" i="1" kern="0" dirty="0">
              <a:ea typeface="新細明體" pitchFamily="18" charset="-120"/>
            </a:endParaRPr>
          </a:p>
        </p:txBody>
      </p:sp>
      <p:pic>
        <p:nvPicPr>
          <p:cNvPr id="6" name="Picture 3" descr="http://www.richmangalleries.com/images/Eight_Arch_Bridge_Dark_Ho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1" y="1752600"/>
            <a:ext cx="385762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http://www.westcoastroads.com/california/images151/ca-154_cold_spring_bridge_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962401"/>
            <a:ext cx="3810000" cy="262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21912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85800" y="457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defTabSz="914400"/>
            <a:r>
              <a:rPr lang="en-US" altLang="zh-TW" b="1" i="1" u="sng" kern="0" dirty="0">
                <a:solidFill>
                  <a:srgbClr val="C00000"/>
                </a:solidFill>
                <a:latin typeface="Tahoma" panose="020B0604030504040204" pitchFamily="34" charset="0"/>
                <a:ea typeface="新細明體" pitchFamily="18" charset="-120"/>
              </a:rPr>
              <a:t>                   Function of  arch structure……….</a:t>
            </a:r>
            <a:endParaRPr lang="en-US" altLang="zh-TW" b="1" i="1" u="sng" kern="0" dirty="0">
              <a:solidFill>
                <a:srgbClr val="C00000"/>
              </a:solidFill>
              <a:ea typeface="新細明體" pitchFamily="18" charset="-12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85800" y="17526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>
              <a:buFont typeface="Wingdings" panose="05000000000000000000" pitchFamily="2" charset="2"/>
              <a:buChar char="ü"/>
            </a:pPr>
            <a:r>
              <a:rPr lang="en-US" altLang="zh-TW" b="1" i="1" kern="0" dirty="0">
                <a:ea typeface="新細明體" pitchFamily="18" charset="-120"/>
              </a:rPr>
              <a:t>Puts members in compression.</a:t>
            </a:r>
          </a:p>
          <a:p>
            <a:pPr defTabSz="914400">
              <a:buFont typeface="Wingdings" panose="05000000000000000000" pitchFamily="2" charset="2"/>
              <a:buChar char="ü"/>
            </a:pPr>
            <a:r>
              <a:rPr lang="en-US" altLang="zh-TW" b="1" i="1" kern="0" dirty="0">
                <a:ea typeface="新細明體" pitchFamily="18" charset="-120"/>
              </a:rPr>
              <a:t>Need horizontal support at abutments.</a:t>
            </a: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5410200" y="3621088"/>
            <a:ext cx="685800" cy="6096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CC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7" name="AutoShape 10"/>
          <p:cNvSpPr>
            <a:spLocks noChangeArrowheads="1"/>
          </p:cNvSpPr>
          <p:nvPr/>
        </p:nvSpPr>
        <p:spPr bwMode="auto">
          <a:xfrm rot="20096847">
            <a:off x="2667000" y="3240088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00CC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8" name="AutoShape 11"/>
          <p:cNvSpPr>
            <a:spLocks noChangeArrowheads="1"/>
          </p:cNvSpPr>
          <p:nvPr/>
        </p:nvSpPr>
        <p:spPr bwMode="auto">
          <a:xfrm rot="19942147">
            <a:off x="762000" y="4154488"/>
            <a:ext cx="914400" cy="304800"/>
          </a:xfrm>
          <a:prstGeom prst="rightArrow">
            <a:avLst>
              <a:gd name="adj1" fmla="val 50000"/>
              <a:gd name="adj2" fmla="val 75000"/>
            </a:avLst>
          </a:prstGeom>
          <a:solidFill>
            <a:srgbClr val="00CC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9" name="AutoShape 12"/>
          <p:cNvSpPr>
            <a:spLocks noChangeArrowheads="1"/>
          </p:cNvSpPr>
          <p:nvPr/>
        </p:nvSpPr>
        <p:spPr bwMode="auto">
          <a:xfrm>
            <a:off x="3810000" y="5297488"/>
            <a:ext cx="381000" cy="3810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CC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10" name="AutoShape 13"/>
          <p:cNvSpPr>
            <a:spLocks noChangeArrowheads="1"/>
          </p:cNvSpPr>
          <p:nvPr/>
        </p:nvSpPr>
        <p:spPr bwMode="auto">
          <a:xfrm>
            <a:off x="7162800" y="5297488"/>
            <a:ext cx="457200" cy="457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CC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11" name="AutoShape 15"/>
          <p:cNvSpPr>
            <a:spLocks noChangeArrowheads="1"/>
          </p:cNvSpPr>
          <p:nvPr/>
        </p:nvSpPr>
        <p:spPr bwMode="auto">
          <a:xfrm rot="20096847">
            <a:off x="4876800" y="4230688"/>
            <a:ext cx="609600" cy="3048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00CC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12" name="AutoShape 16"/>
          <p:cNvSpPr>
            <a:spLocks noChangeArrowheads="1"/>
          </p:cNvSpPr>
          <p:nvPr/>
        </p:nvSpPr>
        <p:spPr bwMode="auto">
          <a:xfrm rot="12189890">
            <a:off x="6096000" y="4306888"/>
            <a:ext cx="609600" cy="3048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00CC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13" name="Line 17"/>
          <p:cNvSpPr>
            <a:spLocks noChangeShapeType="1"/>
          </p:cNvSpPr>
          <p:nvPr/>
        </p:nvSpPr>
        <p:spPr bwMode="auto">
          <a:xfrm flipH="1" flipV="1">
            <a:off x="2514600" y="3925888"/>
            <a:ext cx="1828800" cy="533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n-BD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14" name="Text Box 18"/>
          <p:cNvSpPr txBox="1">
            <a:spLocks noChangeArrowheads="1"/>
          </p:cNvSpPr>
          <p:nvPr/>
        </p:nvSpPr>
        <p:spPr bwMode="auto">
          <a:xfrm>
            <a:off x="1676400" y="5297488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Abutment</a:t>
            </a:r>
          </a:p>
        </p:txBody>
      </p:sp>
      <p:sp>
        <p:nvSpPr>
          <p:cNvPr id="15" name="Line 19"/>
          <p:cNvSpPr>
            <a:spLocks noChangeShapeType="1"/>
          </p:cNvSpPr>
          <p:nvPr/>
        </p:nvSpPr>
        <p:spPr bwMode="auto">
          <a:xfrm flipV="1">
            <a:off x="3048000" y="5373688"/>
            <a:ext cx="76200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n-BD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16" name="AutoShape 20"/>
          <p:cNvSpPr>
            <a:spLocks noChangeArrowheads="1"/>
          </p:cNvSpPr>
          <p:nvPr/>
        </p:nvSpPr>
        <p:spPr bwMode="auto">
          <a:xfrm rot="18626790">
            <a:off x="3886200" y="4916488"/>
            <a:ext cx="685800" cy="76200"/>
          </a:xfrm>
          <a:prstGeom prst="flowChartAlternateProcess">
            <a:avLst/>
          </a:prstGeom>
          <a:solidFill>
            <a:srgbClr val="FFCC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17" name="AutoShape 21"/>
          <p:cNvSpPr>
            <a:spLocks noChangeArrowheads="1"/>
          </p:cNvSpPr>
          <p:nvPr/>
        </p:nvSpPr>
        <p:spPr bwMode="auto">
          <a:xfrm rot="19783698">
            <a:off x="4411663" y="4537075"/>
            <a:ext cx="685800" cy="46038"/>
          </a:xfrm>
          <a:prstGeom prst="flowChartAlternateProcess">
            <a:avLst/>
          </a:prstGeom>
          <a:solidFill>
            <a:srgbClr val="FFCC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18" name="AutoShape 22"/>
          <p:cNvSpPr>
            <a:spLocks noChangeArrowheads="1"/>
          </p:cNvSpPr>
          <p:nvPr/>
        </p:nvSpPr>
        <p:spPr bwMode="auto">
          <a:xfrm rot="20865745">
            <a:off x="5029200" y="4306888"/>
            <a:ext cx="685800" cy="76200"/>
          </a:xfrm>
          <a:prstGeom prst="flowChartAlternateProcess">
            <a:avLst/>
          </a:prstGeom>
          <a:solidFill>
            <a:srgbClr val="FFCC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19" name="AutoShape 26"/>
          <p:cNvSpPr>
            <a:spLocks noChangeArrowheads="1"/>
          </p:cNvSpPr>
          <p:nvPr/>
        </p:nvSpPr>
        <p:spPr bwMode="auto">
          <a:xfrm rot="2973210" flipH="1">
            <a:off x="6858000" y="4992688"/>
            <a:ext cx="685800" cy="76200"/>
          </a:xfrm>
          <a:prstGeom prst="flowChartAlternateProcess">
            <a:avLst/>
          </a:prstGeom>
          <a:solidFill>
            <a:srgbClr val="FFCC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20" name="AutoShape 27"/>
          <p:cNvSpPr>
            <a:spLocks noChangeArrowheads="1"/>
          </p:cNvSpPr>
          <p:nvPr/>
        </p:nvSpPr>
        <p:spPr bwMode="auto">
          <a:xfrm rot="1816302" flipH="1">
            <a:off x="6324600" y="4535488"/>
            <a:ext cx="685800" cy="76200"/>
          </a:xfrm>
          <a:prstGeom prst="flowChartAlternateProcess">
            <a:avLst/>
          </a:prstGeom>
          <a:solidFill>
            <a:srgbClr val="FFCC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21" name="AutoShape 28"/>
          <p:cNvSpPr>
            <a:spLocks noChangeArrowheads="1"/>
          </p:cNvSpPr>
          <p:nvPr/>
        </p:nvSpPr>
        <p:spPr bwMode="auto">
          <a:xfrm rot="734255" flipH="1">
            <a:off x="5715000" y="4306888"/>
            <a:ext cx="685800" cy="76200"/>
          </a:xfrm>
          <a:prstGeom prst="flowChartAlternateProcess">
            <a:avLst/>
          </a:prstGeom>
          <a:solidFill>
            <a:srgbClr val="FFCC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22" name="AutoShape 30"/>
          <p:cNvSpPr>
            <a:spLocks noChangeArrowheads="1"/>
          </p:cNvSpPr>
          <p:nvPr/>
        </p:nvSpPr>
        <p:spPr bwMode="auto">
          <a:xfrm rot="5400000">
            <a:off x="3505200" y="4992688"/>
            <a:ext cx="381000" cy="3810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CC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23" name="AutoShape 31"/>
          <p:cNvSpPr>
            <a:spLocks noChangeArrowheads="1"/>
          </p:cNvSpPr>
          <p:nvPr/>
        </p:nvSpPr>
        <p:spPr bwMode="auto">
          <a:xfrm rot="16302946">
            <a:off x="7620000" y="5068888"/>
            <a:ext cx="381000" cy="3810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CC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24" name="AutoShape 21"/>
          <p:cNvSpPr>
            <a:spLocks noChangeArrowheads="1"/>
          </p:cNvSpPr>
          <p:nvPr/>
        </p:nvSpPr>
        <p:spPr bwMode="auto">
          <a:xfrm rot="19783698">
            <a:off x="1590675" y="3730625"/>
            <a:ext cx="1162050" cy="277813"/>
          </a:xfrm>
          <a:prstGeom prst="flowChartAlternateProcess">
            <a:avLst/>
          </a:prstGeom>
          <a:solidFill>
            <a:srgbClr val="FFCC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25" name="橢圓 24"/>
          <p:cNvSpPr/>
          <p:nvPr/>
        </p:nvSpPr>
        <p:spPr bwMode="auto">
          <a:xfrm>
            <a:off x="4343400" y="4306888"/>
            <a:ext cx="838200" cy="609600"/>
          </a:xfrm>
          <a:prstGeom prst="ellipse">
            <a:avLst/>
          </a:prstGeom>
          <a:noFill/>
          <a:ln w="25400" cap="flat" cmpd="sng" algn="ctr">
            <a:solidFill>
              <a:srgbClr val="3333CC"/>
            </a:solidFill>
            <a:prstDash val="solid"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6" name="矩形 23"/>
          <p:cNvSpPr/>
          <p:nvPr/>
        </p:nvSpPr>
        <p:spPr>
          <a:xfrm>
            <a:off x="685800" y="6096000"/>
            <a:ext cx="6477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TW" sz="2400" b="1" dirty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808080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</a:rPr>
              <a:t>Arch reduce the bending on the member !</a:t>
            </a:r>
          </a:p>
        </p:txBody>
      </p:sp>
    </p:spTree>
    <p:extLst>
      <p:ext uri="{BB962C8B-B14F-4D97-AF65-F5344CB8AC3E}">
        <p14:creationId xmlns:p14="http://schemas.microsoft.com/office/powerpoint/2010/main" val="25159483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clifton-suspension-bridge.org.uk/images/spac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505" y="0"/>
            <a:ext cx="133350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http://www.clifton-suspension-bridge.org.uk/images/spac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505" y="0"/>
            <a:ext cx="6667500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http://www.clifton-suspension-bridge.org.uk/images/spac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505" y="0"/>
            <a:ext cx="228600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 descr="http://www.clifton-suspension-bridge.org.uk/images/spac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506" y="0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 descr="http://www.clifton-suspension-bridge.org.uk/images/new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540" y="1866484"/>
            <a:ext cx="4572000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http://www.tacuroctr.com/images/Blog/Millau_Viaduc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540" y="4257674"/>
            <a:ext cx="4572000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標題 1"/>
          <p:cNvSpPr txBox="1">
            <a:spLocks/>
          </p:cNvSpPr>
          <p:nvPr/>
        </p:nvSpPr>
        <p:spPr bwMode="auto">
          <a:xfrm>
            <a:off x="1093305" y="761999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342900" indent="-342900" defTabSz="914400"/>
            <a:r>
              <a:rPr lang="en-US" altLang="zh-TW" sz="4000" b="1" i="1" u="sng" kern="0" dirty="0">
                <a:solidFill>
                  <a:srgbClr val="C00000"/>
                </a:solidFill>
                <a:ea typeface="新細明體" pitchFamily="18" charset="-120"/>
              </a:rPr>
              <a:t>Suspension Bridge……..</a:t>
            </a:r>
          </a:p>
        </p:txBody>
      </p:sp>
      <p:sp>
        <p:nvSpPr>
          <p:cNvPr id="21" name="文字版面配置區 2"/>
          <p:cNvSpPr txBox="1">
            <a:spLocks/>
          </p:cNvSpPr>
          <p:nvPr/>
        </p:nvSpPr>
        <p:spPr bwMode="auto">
          <a:xfrm>
            <a:off x="1550505" y="2067338"/>
            <a:ext cx="2819400" cy="4946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>
              <a:buFont typeface="Wingdings" panose="05000000000000000000" pitchFamily="2" charset="2"/>
              <a:buChar char="v"/>
            </a:pPr>
            <a:r>
              <a:rPr lang="en-US" altLang="zh-TW" sz="2400" b="1" i="1" kern="0" dirty="0">
                <a:ea typeface="新細明體" pitchFamily="18" charset="-120"/>
              </a:rPr>
              <a:t>Replace the Beam with cable </a:t>
            </a:r>
          </a:p>
          <a:p>
            <a:pPr defTabSz="914400">
              <a:buFont typeface="Wingdings" panose="05000000000000000000" pitchFamily="2" charset="2"/>
              <a:buChar char="v"/>
            </a:pPr>
            <a:r>
              <a:rPr lang="en-US" altLang="zh-TW" sz="2400" b="1" i="1" kern="0" dirty="0">
                <a:ea typeface="新細明體" pitchFamily="18" charset="-120"/>
              </a:rPr>
              <a:t>Reduce the need for the Pier , Girder and Truss</a:t>
            </a:r>
          </a:p>
          <a:p>
            <a:pPr defTabSz="914400">
              <a:buFont typeface="Wingdings" panose="05000000000000000000" pitchFamily="2" charset="2"/>
              <a:buChar char="v"/>
            </a:pPr>
            <a:endParaRPr lang="en-US" altLang="zh-TW" sz="2400" b="1" i="1" kern="0" dirty="0">
              <a:ea typeface="新細明體" pitchFamily="18" charset="-120"/>
            </a:endParaRPr>
          </a:p>
          <a:p>
            <a:pPr defTabSz="914400">
              <a:buFont typeface="Wingdings" panose="05000000000000000000" pitchFamily="2" charset="2"/>
              <a:buChar char="v"/>
            </a:pPr>
            <a:endParaRPr lang="zh-TW" altLang="en-US" sz="2400" b="1" i="1" kern="0" dirty="0">
              <a:ea typeface="新細明體" pitchFamily="18" charset="-120"/>
            </a:endParaRPr>
          </a:p>
        </p:txBody>
      </p:sp>
      <p:pic>
        <p:nvPicPr>
          <p:cNvPr id="22" name="Picture 2" descr="http://www.clifton-suspension-bridge.org.uk/images/spac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905" y="152400"/>
            <a:ext cx="133350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" descr="http://www.clifton-suspension-bridge.org.uk/images/spac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905" y="152400"/>
            <a:ext cx="6667500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4" descr="http://www.clifton-suspension-bridge.org.uk/images/spac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905" y="152400"/>
            <a:ext cx="228600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5" descr="http://www.clifton-suspension-bridge.org.uk/images/spac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906" y="152400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17252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7" descr="http://www.dormanlongtechnology.com/images/xihoumen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114800"/>
            <a:ext cx="33528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5" descr="http://www.newmodellersshop.co.uk/images/Trains/Scenery/r8008-grand-suspension-brid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0"/>
            <a:ext cx="56388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defTabSz="914400"/>
            <a:r>
              <a:rPr lang="en-US" altLang="zh-TW" b="1" i="1" kern="0" dirty="0">
                <a:solidFill>
                  <a:srgbClr val="C00000"/>
                </a:solidFill>
                <a:latin typeface="Tahoma" panose="020B0604030504040204" pitchFamily="34" charset="0"/>
                <a:ea typeface="新細明體" pitchFamily="18" charset="-120"/>
              </a:rPr>
              <a:t>Suspension……………..</a:t>
            </a:r>
            <a:endParaRPr lang="en-US" altLang="zh-TW" b="1" i="1" kern="0" dirty="0">
              <a:solidFill>
                <a:srgbClr val="C00000"/>
              </a:solidFill>
              <a:ea typeface="新細明體" pitchFamily="18" charset="-12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685800" y="1600200"/>
            <a:ext cx="7772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/>
            <a:r>
              <a:rPr lang="en-US" altLang="zh-TW" sz="2400" b="1" i="1" kern="0" dirty="0">
                <a:ea typeface="新細明體" pitchFamily="18" charset="-120"/>
              </a:rPr>
              <a:t>Puts members in tension.</a:t>
            </a:r>
          </a:p>
          <a:p>
            <a:pPr defTabSz="914400"/>
            <a:r>
              <a:rPr lang="en-US" altLang="zh-TW" sz="2400" b="1" i="1" kern="0" dirty="0">
                <a:ea typeface="新細明體" pitchFamily="18" charset="-120"/>
              </a:rPr>
              <a:t>Carries weight up to the top of the towers.</a:t>
            </a:r>
          </a:p>
          <a:p>
            <a:pPr defTabSz="914400"/>
            <a:r>
              <a:rPr lang="en-US" altLang="zh-TW" sz="2400" b="1" i="1" kern="0" dirty="0">
                <a:ea typeface="新細明體" pitchFamily="18" charset="-120"/>
              </a:rPr>
              <a:t>Good for long spans.</a:t>
            </a:r>
          </a:p>
          <a:p>
            <a:pPr defTabSz="914400"/>
            <a:endParaRPr lang="zh-TW" altLang="en-US" sz="2400" b="1" i="1" kern="0" dirty="0">
              <a:ea typeface="新細明體" pitchFamily="18" charset="-120"/>
            </a:endParaRPr>
          </a:p>
        </p:txBody>
      </p:sp>
      <p:sp>
        <p:nvSpPr>
          <p:cNvPr id="8" name="AutoShape 35"/>
          <p:cNvSpPr>
            <a:spLocks noChangeArrowheads="1"/>
          </p:cNvSpPr>
          <p:nvPr/>
        </p:nvSpPr>
        <p:spPr bwMode="auto">
          <a:xfrm>
            <a:off x="1371600" y="3886200"/>
            <a:ext cx="228600" cy="609600"/>
          </a:xfrm>
          <a:prstGeom prst="downArrow">
            <a:avLst>
              <a:gd name="adj1" fmla="val 50000"/>
              <a:gd name="adj2" fmla="val 66667"/>
            </a:avLst>
          </a:prstGeom>
          <a:solidFill>
            <a:srgbClr val="00CC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9" name="AutoShape 36"/>
          <p:cNvSpPr>
            <a:spLocks noChangeArrowheads="1"/>
          </p:cNvSpPr>
          <p:nvPr/>
        </p:nvSpPr>
        <p:spPr bwMode="auto">
          <a:xfrm>
            <a:off x="4038600" y="3886200"/>
            <a:ext cx="228600" cy="609600"/>
          </a:xfrm>
          <a:prstGeom prst="downArrow">
            <a:avLst>
              <a:gd name="adj1" fmla="val 50000"/>
              <a:gd name="adj2" fmla="val 66667"/>
            </a:avLst>
          </a:prstGeom>
          <a:solidFill>
            <a:srgbClr val="00CC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10" name="AutoShape 37"/>
          <p:cNvSpPr>
            <a:spLocks noChangeArrowheads="1"/>
          </p:cNvSpPr>
          <p:nvPr/>
        </p:nvSpPr>
        <p:spPr bwMode="auto">
          <a:xfrm rot="19524667">
            <a:off x="1593850" y="3919538"/>
            <a:ext cx="304800" cy="6096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00CC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11" name="AutoShape 38"/>
          <p:cNvSpPr>
            <a:spLocks noChangeArrowheads="1"/>
          </p:cNvSpPr>
          <p:nvPr/>
        </p:nvSpPr>
        <p:spPr bwMode="auto">
          <a:xfrm rot="2639041">
            <a:off x="3673475" y="3906838"/>
            <a:ext cx="304800" cy="6096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00CC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12" name="向下箭號 35"/>
          <p:cNvSpPr>
            <a:spLocks noChangeArrowheads="1"/>
          </p:cNvSpPr>
          <p:nvPr/>
        </p:nvSpPr>
        <p:spPr bwMode="auto">
          <a:xfrm>
            <a:off x="2590800" y="3962400"/>
            <a:ext cx="381000" cy="7620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685800" y="573438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defTabSz="914400"/>
            <a:r>
              <a:rPr lang="en-US" altLang="zh-TW" b="1" i="1" u="sng" kern="0" dirty="0">
                <a:solidFill>
                  <a:srgbClr val="C00000"/>
                </a:solidFill>
                <a:latin typeface="Tahoma" panose="020B0604030504040204" pitchFamily="34" charset="0"/>
                <a:ea typeface="新細明體" pitchFamily="18" charset="-120"/>
              </a:rPr>
              <a:t>Suspension……………..</a:t>
            </a:r>
            <a:endParaRPr lang="en-US" altLang="zh-TW" b="1" i="1" u="sng" kern="0" dirty="0">
              <a:solidFill>
                <a:srgbClr val="C00000"/>
              </a:solidFill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726422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u="sng" dirty="0">
                <a:solidFill>
                  <a:srgbClr val="C00000"/>
                </a:solidFill>
              </a:rPr>
              <a:t>CANTILIVER BRIDGES……….</a:t>
            </a:r>
            <a:endParaRPr lang="bn-BD" b="1" i="1" u="sng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97054"/>
            <a:ext cx="10820400" cy="476094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2800" b="1" i="1" dirty="0"/>
              <a:t>No support at the bridge itself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800" b="1" i="1" dirty="0"/>
              <a:t>Material must be strong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800" b="1" i="1" dirty="0"/>
              <a:t>Or the structure must be different</a:t>
            </a:r>
            <a:endParaRPr lang="bn-BD" sz="2800" b="1" i="1" dirty="0"/>
          </a:p>
        </p:txBody>
      </p:sp>
      <p:pic>
        <p:nvPicPr>
          <p:cNvPr id="4" name="Picture 3" descr="http://www.gammonindia.com/aos/bridges/big_jaduka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0395" y="3904077"/>
            <a:ext cx="4267200" cy="2706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http://www.ub.uit.no/baser/arkinord/data/media/110/ttr-096-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704" y="3904076"/>
            <a:ext cx="4267200" cy="270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2721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4719851" cy="1293028"/>
          </a:xfrm>
        </p:spPr>
        <p:txBody>
          <a:bodyPr/>
          <a:lstStyle/>
          <a:p>
            <a:r>
              <a:rPr lang="en-US" dirty="0"/>
              <a:t>   </a:t>
            </a:r>
            <a:endParaRPr lang="bn-B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60060"/>
            <a:ext cx="10820400" cy="5058626"/>
          </a:xfrm>
        </p:spPr>
        <p:txBody>
          <a:bodyPr/>
          <a:lstStyle/>
          <a:p>
            <a:pPr lvl="4">
              <a:buFont typeface="Wingdings" panose="05000000000000000000" pitchFamily="2" charset="2"/>
              <a:buChar char="q"/>
            </a:pPr>
            <a:r>
              <a:rPr lang="en-US" sz="3200" b="1" i="1" u="sng" dirty="0">
                <a:solidFill>
                  <a:srgbClr val="C00000"/>
                </a:solidFill>
              </a:rPr>
              <a:t>CONTENTS</a:t>
            </a:r>
            <a:r>
              <a:rPr lang="en-US" u="sng" dirty="0">
                <a:solidFill>
                  <a:srgbClr val="C00000"/>
                </a:solidFill>
              </a:rPr>
              <a:t>:</a:t>
            </a:r>
            <a:r>
              <a:rPr lang="en-US" u="sng" dirty="0"/>
              <a:t>    </a:t>
            </a:r>
          </a:p>
          <a:p>
            <a:pPr lvl="5">
              <a:buFont typeface="Wingdings" panose="05000000000000000000" pitchFamily="2" charset="2"/>
              <a:buChar char="Ø"/>
            </a:pPr>
            <a:r>
              <a:rPr lang="en-US" sz="2000" b="1" i="1" dirty="0">
                <a:solidFill>
                  <a:schemeClr val="accent2"/>
                </a:solidFill>
              </a:rPr>
              <a:t>DEFINITIONS</a:t>
            </a:r>
          </a:p>
          <a:p>
            <a:pPr lvl="5">
              <a:buFont typeface="Wingdings" panose="05000000000000000000" pitchFamily="2" charset="2"/>
              <a:buChar char="Ø"/>
            </a:pPr>
            <a:r>
              <a:rPr lang="en-US" sz="2000" b="1" i="1" dirty="0">
                <a:solidFill>
                  <a:schemeClr val="accent2"/>
                </a:solidFill>
              </a:rPr>
              <a:t>COMPONENTS OF BRIDGES</a:t>
            </a:r>
          </a:p>
          <a:p>
            <a:pPr lvl="5">
              <a:buFont typeface="Wingdings" panose="05000000000000000000" pitchFamily="2" charset="2"/>
              <a:buChar char="Ø"/>
            </a:pPr>
            <a:r>
              <a:rPr lang="en-US" sz="2000" b="1" i="1" dirty="0">
                <a:solidFill>
                  <a:schemeClr val="accent2"/>
                </a:solidFill>
              </a:rPr>
              <a:t>CONSTRUCTION METHODS FOR BRIDGE</a:t>
            </a:r>
          </a:p>
          <a:p>
            <a:pPr lvl="5">
              <a:buFont typeface="Wingdings" panose="05000000000000000000" pitchFamily="2" charset="2"/>
              <a:buChar char="Ø"/>
            </a:pPr>
            <a:r>
              <a:rPr lang="en-US" sz="2000" b="1" i="1" dirty="0">
                <a:solidFill>
                  <a:schemeClr val="accent2"/>
                </a:solidFill>
              </a:rPr>
              <a:t>BRIDGE MATERIALS &amp; CONSTRAINTS BUILDING MATERIALS</a:t>
            </a:r>
          </a:p>
          <a:p>
            <a:pPr lvl="5">
              <a:buFont typeface="Wingdings" panose="05000000000000000000" pitchFamily="2" charset="2"/>
              <a:buChar char="Ø"/>
            </a:pPr>
            <a:r>
              <a:rPr lang="en-US" sz="2000" b="1" i="1" dirty="0">
                <a:solidFill>
                  <a:schemeClr val="accent2"/>
                </a:solidFill>
              </a:rPr>
              <a:t>LOADS,AXIAL LOADS &amp; FORCES &amp; EQUILIBRIUM STATE</a:t>
            </a:r>
          </a:p>
          <a:p>
            <a:pPr lvl="5">
              <a:buFont typeface="Wingdings" panose="05000000000000000000" pitchFamily="2" charset="2"/>
              <a:buChar char="Ø"/>
            </a:pPr>
            <a:r>
              <a:rPr lang="en-US" sz="2000" b="1" i="1" dirty="0">
                <a:solidFill>
                  <a:schemeClr val="accent2"/>
                </a:solidFill>
              </a:rPr>
              <a:t>TYPES OF BRIDGES</a:t>
            </a:r>
          </a:p>
          <a:p>
            <a:pPr lvl="5">
              <a:buFont typeface="Wingdings" panose="05000000000000000000" pitchFamily="2" charset="2"/>
              <a:buChar char="Ø"/>
            </a:pPr>
            <a:r>
              <a:rPr lang="en-US" sz="2000" b="1" i="1" dirty="0">
                <a:solidFill>
                  <a:schemeClr val="accent2"/>
                </a:solidFill>
              </a:rPr>
              <a:t>TRUSS BRIDGES,TRUSS FORCE ANALYSIS,BEAM,ARCH BRIDGES,FUNCTION,SUSPENSION BRIDGE,SUSPENSION,CANTILIVER BRIDGE</a:t>
            </a:r>
          </a:p>
          <a:p>
            <a:pPr lvl="5">
              <a:buFont typeface="Wingdings" panose="05000000000000000000" pitchFamily="2" charset="2"/>
              <a:buChar char="Ø"/>
            </a:pPr>
            <a:r>
              <a:rPr lang="en-US" sz="2000" b="1" i="1" dirty="0">
                <a:solidFill>
                  <a:schemeClr val="accent2"/>
                </a:solidFill>
              </a:rPr>
              <a:t>EFFECT OF TEMPERATURE</a:t>
            </a:r>
          </a:p>
          <a:p>
            <a:pPr algn="r"/>
            <a:r>
              <a:rPr lang="en-US" dirty="0"/>
              <a:t>   </a:t>
            </a:r>
            <a:endParaRPr lang="bn-BD" dirty="0"/>
          </a:p>
        </p:txBody>
      </p:sp>
    </p:spTree>
    <p:extLst>
      <p:ext uri="{BB962C8B-B14F-4D97-AF65-F5344CB8AC3E}">
        <p14:creationId xmlns:p14="http://schemas.microsoft.com/office/powerpoint/2010/main" val="4007644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u="sng" dirty="0">
                <a:solidFill>
                  <a:srgbClr val="C00000"/>
                </a:solidFill>
              </a:rPr>
              <a:t>EFFECT OF TEMPERATURE….</a:t>
            </a:r>
            <a:endParaRPr lang="bn-BD" i="1" u="sng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55304"/>
            <a:ext cx="11913704" cy="514184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400" i="1" dirty="0">
                <a:solidFill>
                  <a:schemeClr val="accent3">
                    <a:lumMod val="50000"/>
                  </a:schemeClr>
                </a:solidFill>
              </a:rPr>
              <a:t>The effect of temperature change on bridge structural </a:t>
            </a:r>
            <a:r>
              <a:rPr lang="en-US" sz="2400" i="1" dirty="0" err="1">
                <a:solidFill>
                  <a:schemeClr val="accent3">
                    <a:lumMod val="50000"/>
                  </a:schemeClr>
                </a:solidFill>
              </a:rPr>
              <a:t>behaviour</a:t>
            </a:r>
            <a:r>
              <a:rPr lang="en-US" sz="2400" i="1" dirty="0">
                <a:solidFill>
                  <a:schemeClr val="accent3">
                    <a:lumMod val="50000"/>
                  </a:schemeClr>
                </a:solidFill>
              </a:rPr>
              <a:t> can be significant 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i="1" dirty="0">
                <a:solidFill>
                  <a:schemeClr val="accent3">
                    <a:lumMod val="50000"/>
                  </a:schemeClr>
                </a:solidFill>
              </a:rPr>
              <a:t>The structural response associated with a change in temperature over the course of a year can be of the same magnitude as the structural  response caused by live load.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i="1" dirty="0">
                <a:solidFill>
                  <a:schemeClr val="accent3">
                    <a:lumMod val="50000"/>
                  </a:schemeClr>
                </a:solidFill>
              </a:rPr>
              <a:t>Changes in temperature may have a variety of effects on a single structural element depending on the element support condition.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i="1" dirty="0">
                <a:solidFill>
                  <a:schemeClr val="accent3">
                    <a:lumMod val="50000"/>
                  </a:schemeClr>
                </a:solidFill>
              </a:rPr>
              <a:t>If a simply beam is subjected to a uniform change in temperature, the change will cause either elongation or shortening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i="1" dirty="0">
                <a:solidFill>
                  <a:schemeClr val="accent3">
                    <a:lumMod val="50000"/>
                  </a:schemeClr>
                </a:solidFill>
              </a:rPr>
              <a:t>If a constraints element is subjected to change in temperature significant stress may build up in the element.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i="1" dirty="0">
                <a:solidFill>
                  <a:schemeClr val="accent3">
                    <a:lumMod val="50000"/>
                  </a:schemeClr>
                </a:solidFill>
              </a:rPr>
              <a:t>A member that is neither fully free nor fully fixed &amp; its end will elongate or contract.</a:t>
            </a:r>
            <a:endParaRPr lang="bn-BD" sz="2400" i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0255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7461" y="1771539"/>
            <a:ext cx="8610600" cy="1293028"/>
          </a:xfrm>
        </p:spPr>
        <p:txBody>
          <a:bodyPr>
            <a:normAutofit/>
          </a:bodyPr>
          <a:lstStyle/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en-US" sz="4400" i="1" u="sng" dirty="0"/>
              <a:t>Thanks for co-operating</a:t>
            </a:r>
            <a:endParaRPr lang="bn-BD" sz="4400" i="1" u="sng" dirty="0"/>
          </a:p>
        </p:txBody>
      </p:sp>
    </p:spTree>
    <p:extLst>
      <p:ext uri="{BB962C8B-B14F-4D97-AF65-F5344CB8AC3E}">
        <p14:creationId xmlns:p14="http://schemas.microsoft.com/office/powerpoint/2010/main" val="42342367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3928281" cy="1293028"/>
          </a:xfrm>
        </p:spPr>
        <p:txBody>
          <a:bodyPr/>
          <a:lstStyle/>
          <a:p>
            <a:r>
              <a:rPr lang="en-US" i="1" u="sng" dirty="0">
                <a:solidFill>
                  <a:srgbClr val="C00000"/>
                </a:solidFill>
              </a:rPr>
              <a:t>INTRODUCTION…………………</a:t>
            </a:r>
            <a:endParaRPr lang="bn-BD" i="1" u="sng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20" lvl="0" indent="-274320" algn="just">
              <a:lnSpc>
                <a:spcPct val="100000"/>
              </a:lnSpc>
              <a:spcBef>
                <a:spcPct val="20000"/>
              </a:spcBef>
              <a:buClr>
                <a:srgbClr val="EB641B"/>
              </a:buClr>
              <a:buSzPct val="95000"/>
              <a:buFont typeface="Wingdings" pitchFamily="2" charset="2"/>
              <a:buChar char="Ø"/>
            </a:pPr>
            <a:r>
              <a:rPr lang="en-US" sz="2800" dirty="0">
                <a:solidFill>
                  <a:prstClr val="black"/>
                </a:solidFill>
                <a:latin typeface="Book Antiqua" pitchFamily="18" charset="0"/>
                <a:cs typeface="Times New Roman" pitchFamily="18" charset="0"/>
              </a:rPr>
              <a:t>A bridge is a structure built to across a obstacles such as a body of water, valley, or road, for the purpose of providing passage over the obstacle.</a:t>
            </a:r>
          </a:p>
          <a:p>
            <a:pPr marL="274320" lvl="0" indent="-274320" algn="just">
              <a:lnSpc>
                <a:spcPct val="100000"/>
              </a:lnSpc>
              <a:spcBef>
                <a:spcPct val="20000"/>
              </a:spcBef>
              <a:buClr>
                <a:srgbClr val="EB641B"/>
              </a:buClr>
              <a:buSzPct val="95000"/>
              <a:buNone/>
            </a:pPr>
            <a:endParaRPr lang="en-US" sz="2800" dirty="0">
              <a:solidFill>
                <a:prstClr val="black"/>
              </a:solidFill>
              <a:latin typeface="Book Antiqua" pitchFamily="18" charset="0"/>
              <a:cs typeface="Times New Roman" pitchFamily="18" charset="0"/>
            </a:endParaRPr>
          </a:p>
          <a:p>
            <a:pPr marL="274320" lvl="0" indent="-274320" algn="just">
              <a:lnSpc>
                <a:spcPct val="100000"/>
              </a:lnSpc>
              <a:spcBef>
                <a:spcPct val="20000"/>
              </a:spcBef>
              <a:buClr>
                <a:srgbClr val="EB641B"/>
              </a:buClr>
              <a:buSzPct val="95000"/>
              <a:buFont typeface="Wingdings" pitchFamily="2" charset="2"/>
              <a:buChar char="Ø"/>
            </a:pPr>
            <a:r>
              <a:rPr lang="en-US" sz="2800" dirty="0">
                <a:solidFill>
                  <a:prstClr val="black"/>
                </a:solidFill>
                <a:latin typeface="Book Antiqua" pitchFamily="18" charset="0"/>
                <a:cs typeface="Times New Roman" pitchFamily="18" charset="0"/>
              </a:rPr>
              <a:t>Designs of bridges depending on the function of the bridge, length of the bridge, span of the bridge, the nature of the terrain, and the material used to make it</a:t>
            </a:r>
            <a:endParaRPr lang="bn-BD" dirty="0"/>
          </a:p>
        </p:txBody>
      </p:sp>
    </p:spTree>
    <p:extLst>
      <p:ext uri="{BB962C8B-B14F-4D97-AF65-F5344CB8AC3E}">
        <p14:creationId xmlns:p14="http://schemas.microsoft.com/office/powerpoint/2010/main" val="3805593322"/>
      </p:ext>
    </p:extLst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u="sng" dirty="0">
                <a:solidFill>
                  <a:srgbClr val="C00000"/>
                </a:solidFill>
              </a:rPr>
              <a:t>COMPONENTS OF BRIDGES……..</a:t>
            </a:r>
            <a:endParaRPr lang="bn-BD" i="1" u="sng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20" lvl="0" indent="-274320" algn="just">
              <a:lnSpc>
                <a:spcPct val="100000"/>
              </a:lnSpc>
              <a:spcBef>
                <a:spcPct val="20000"/>
              </a:spcBef>
              <a:buClr>
                <a:srgbClr val="EB641B"/>
              </a:buClr>
              <a:buSzPct val="95000"/>
              <a:buFont typeface="Wingdings 2"/>
              <a:buChar char=""/>
            </a:pPr>
            <a:r>
              <a:rPr lang="en-US" sz="2600" dirty="0">
                <a:solidFill>
                  <a:prstClr val="black"/>
                </a:solidFill>
                <a:latin typeface="Book Antiqua" pitchFamily="18" charset="0"/>
              </a:rPr>
              <a:t>Superstructure or Bridge deck – the horizontal part of a bridge that support pedestrian or traffic activities.</a:t>
            </a:r>
          </a:p>
          <a:p>
            <a:pPr marL="274320" lvl="0" indent="-274320" algn="just">
              <a:lnSpc>
                <a:spcPct val="100000"/>
              </a:lnSpc>
              <a:spcBef>
                <a:spcPct val="20000"/>
              </a:spcBef>
              <a:buClr>
                <a:srgbClr val="EB641B"/>
              </a:buClr>
              <a:buSzPct val="95000"/>
              <a:buFont typeface="Wingdings 2"/>
              <a:buChar char=""/>
            </a:pPr>
            <a:r>
              <a:rPr lang="en-US" sz="2600" dirty="0">
                <a:solidFill>
                  <a:prstClr val="black"/>
                </a:solidFill>
                <a:latin typeface="Book Antiqua" pitchFamily="18" charset="0"/>
              </a:rPr>
              <a:t>Bearings - Superstructure or Bridge deck – the horizontal part of a bridge that support pedestrian or traffic activities.</a:t>
            </a:r>
          </a:p>
          <a:p>
            <a:pPr marL="274320" lvl="0" indent="-274320" algn="just">
              <a:lnSpc>
                <a:spcPct val="100000"/>
              </a:lnSpc>
              <a:spcBef>
                <a:spcPct val="20000"/>
              </a:spcBef>
              <a:buClr>
                <a:srgbClr val="EB641B"/>
              </a:buClr>
              <a:buSzPct val="95000"/>
              <a:buFont typeface="Wingdings 2"/>
              <a:buChar char=""/>
            </a:pPr>
            <a:r>
              <a:rPr lang="en-US" sz="2600" dirty="0">
                <a:solidFill>
                  <a:prstClr val="black"/>
                </a:solidFill>
                <a:latin typeface="Book Antiqua" pitchFamily="18" charset="0"/>
              </a:rPr>
              <a:t>transmit the load received from the decking on to the substructure.</a:t>
            </a:r>
          </a:p>
          <a:p>
            <a:pPr marL="274320" lvl="0" indent="-274320" algn="just">
              <a:lnSpc>
                <a:spcPct val="100000"/>
              </a:lnSpc>
              <a:spcBef>
                <a:spcPct val="20000"/>
              </a:spcBef>
              <a:buClr>
                <a:srgbClr val="EB641B"/>
              </a:buClr>
              <a:buSzPct val="95000"/>
              <a:buFont typeface="Wingdings 2"/>
              <a:buChar char=""/>
            </a:pPr>
            <a:r>
              <a:rPr lang="en-US" sz="2600" dirty="0">
                <a:solidFill>
                  <a:prstClr val="black"/>
                </a:solidFill>
                <a:latin typeface="Book Antiqua" pitchFamily="18" charset="0"/>
              </a:rPr>
              <a:t>Substructure – </a:t>
            </a:r>
          </a:p>
          <a:p>
            <a:pPr marL="640080" lvl="1" indent="-246888" algn="just">
              <a:lnSpc>
                <a:spcPct val="100000"/>
              </a:lnSpc>
              <a:spcBef>
                <a:spcPct val="20000"/>
              </a:spcBef>
              <a:buClr>
                <a:srgbClr val="2DA2BF"/>
              </a:buClr>
              <a:buSzPct val="85000"/>
              <a:buFont typeface="Wingdings" pitchFamily="2" charset="2"/>
              <a:buChar char="v"/>
            </a:pPr>
            <a:r>
              <a:rPr lang="en-US" sz="2200" dirty="0">
                <a:solidFill>
                  <a:prstClr val="black"/>
                </a:solidFill>
                <a:latin typeface="Book Antiqua"/>
              </a:rPr>
              <a:t>Piers or Abutments- Vertical member support the deck or bearing.</a:t>
            </a:r>
          </a:p>
          <a:p>
            <a:pPr marL="640080" lvl="1" indent="-246888" algn="just">
              <a:lnSpc>
                <a:spcPct val="100000"/>
              </a:lnSpc>
              <a:spcBef>
                <a:spcPct val="20000"/>
              </a:spcBef>
              <a:buClr>
                <a:srgbClr val="2DA2BF"/>
              </a:buClr>
              <a:buSzPct val="85000"/>
              <a:buFont typeface="Wingdings" pitchFamily="2" charset="2"/>
              <a:buChar char="v"/>
            </a:pPr>
            <a:r>
              <a:rPr lang="en-US" sz="2200" dirty="0">
                <a:solidFill>
                  <a:prstClr val="black"/>
                </a:solidFill>
                <a:latin typeface="Book Antiqua"/>
              </a:rPr>
              <a:t> Foundation – Transmits the load of Superstructure, Piers or Abutments  evenly distribute the load on to the strata </a:t>
            </a:r>
          </a:p>
          <a:p>
            <a:endParaRPr lang="bn-BD" dirty="0"/>
          </a:p>
        </p:txBody>
      </p:sp>
    </p:spTree>
    <p:extLst>
      <p:ext uri="{BB962C8B-B14F-4D97-AF65-F5344CB8AC3E}">
        <p14:creationId xmlns:p14="http://schemas.microsoft.com/office/powerpoint/2010/main" val="3089161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u="sng" dirty="0">
                <a:solidFill>
                  <a:srgbClr val="C00000"/>
                </a:solidFill>
              </a:rPr>
              <a:t>BRIDGES!!!!!!!!...................</a:t>
            </a:r>
            <a:endParaRPr lang="bn-BD" i="1" u="sng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95337" lvl="0" indent="-685800" fontAlgn="base">
              <a:spcBef>
                <a:spcPts val="400"/>
              </a:spcBef>
              <a:spcAft>
                <a:spcPct val="0"/>
              </a:spcAft>
              <a:buClr>
                <a:srgbClr val="2DA2BF"/>
              </a:buClr>
              <a:buSzPct val="68000"/>
              <a:buFont typeface="Wingdings" panose="05000000000000000000" pitchFamily="2" charset="2"/>
              <a:buChar char="v"/>
            </a:pPr>
            <a:r>
              <a:rPr lang="en-US" altLang="bn-BD" sz="4800" b="1" i="1" dirty="0">
                <a:solidFill>
                  <a:schemeClr val="accent1"/>
                </a:solidFill>
                <a:latin typeface="Lucida Sans Unicode"/>
              </a:rPr>
              <a:t>Bridge Material </a:t>
            </a:r>
          </a:p>
          <a:p>
            <a:pPr marL="963613" lvl="1" indent="-571500" fontAlgn="base">
              <a:spcBef>
                <a:spcPts val="325"/>
              </a:spcBef>
              <a:spcAft>
                <a:spcPct val="0"/>
              </a:spcAft>
              <a:buClr>
                <a:srgbClr val="2DA2BF"/>
              </a:buClr>
              <a:buFont typeface="Wingdings" panose="05000000000000000000" pitchFamily="2" charset="2"/>
              <a:buChar char="v"/>
            </a:pPr>
            <a:r>
              <a:rPr lang="en-US" altLang="bn-BD" sz="4400" dirty="0">
                <a:solidFill>
                  <a:prstClr val="black"/>
                </a:solidFill>
                <a:latin typeface="Lucida Sans Unicode"/>
              </a:rPr>
              <a:t>Timber</a:t>
            </a:r>
          </a:p>
          <a:p>
            <a:pPr marL="963613" lvl="1" indent="-571500" fontAlgn="base">
              <a:spcBef>
                <a:spcPts val="325"/>
              </a:spcBef>
              <a:spcAft>
                <a:spcPct val="0"/>
              </a:spcAft>
              <a:buClr>
                <a:srgbClr val="2DA2BF"/>
              </a:buClr>
              <a:buFont typeface="Wingdings" panose="05000000000000000000" pitchFamily="2" charset="2"/>
              <a:buChar char="v"/>
            </a:pPr>
            <a:r>
              <a:rPr lang="en-US" altLang="bn-BD" sz="4400" dirty="0">
                <a:solidFill>
                  <a:prstClr val="black"/>
                </a:solidFill>
                <a:latin typeface="Lucida Sans Unicode"/>
              </a:rPr>
              <a:t>Concrete</a:t>
            </a:r>
          </a:p>
          <a:p>
            <a:pPr marL="963613" lvl="1" indent="-571500" fontAlgn="base">
              <a:spcBef>
                <a:spcPts val="325"/>
              </a:spcBef>
              <a:spcAft>
                <a:spcPct val="0"/>
              </a:spcAft>
              <a:buClr>
                <a:srgbClr val="2DA2BF"/>
              </a:buClr>
              <a:buFont typeface="Wingdings" panose="05000000000000000000" pitchFamily="2" charset="2"/>
              <a:buChar char="v"/>
            </a:pPr>
            <a:r>
              <a:rPr lang="en-US" altLang="bn-BD" sz="4400" dirty="0">
                <a:solidFill>
                  <a:prstClr val="black"/>
                </a:solidFill>
                <a:latin typeface="Lucida Sans Unicode"/>
              </a:rPr>
              <a:t>Steel</a:t>
            </a:r>
            <a:endParaRPr lang="en-US" altLang="bn-BD" sz="2300" dirty="0">
              <a:solidFill>
                <a:prstClr val="black"/>
              </a:solidFill>
              <a:latin typeface="Lucida Sans Unicode"/>
            </a:endParaRPr>
          </a:p>
          <a:p>
            <a:pPr>
              <a:buFont typeface="Wingdings" panose="05000000000000000000" pitchFamily="2" charset="2"/>
              <a:buChar char="v"/>
            </a:pPr>
            <a:endParaRPr lang="bn-BD" dirty="0"/>
          </a:p>
        </p:txBody>
      </p:sp>
    </p:spTree>
    <p:extLst>
      <p:ext uri="{BB962C8B-B14F-4D97-AF65-F5344CB8AC3E}">
        <p14:creationId xmlns:p14="http://schemas.microsoft.com/office/powerpoint/2010/main" val="1633252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u="sng" dirty="0">
                <a:solidFill>
                  <a:srgbClr val="FF0000"/>
                </a:solidFill>
              </a:rPr>
              <a:t>EQUILIBRIUM STATE……….</a:t>
            </a:r>
            <a:endParaRPr lang="bn-BD" b="1" i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94560"/>
            <a:ext cx="11506200" cy="4024125"/>
          </a:xfrm>
        </p:spPr>
        <p:txBody>
          <a:bodyPr/>
          <a:lstStyle/>
          <a:p>
            <a:pPr marL="365125" lvl="0" indent="-255588" fontAlgn="base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rgbClr val="2DA2BF"/>
              </a:buClr>
              <a:buSzPct val="68000"/>
              <a:buFont typeface="Wingdings 3" panose="05040102010807070707" pitchFamily="18" charset="2"/>
              <a:buChar char=""/>
            </a:pPr>
            <a:r>
              <a:rPr lang="en-US" altLang="bn-BD" sz="3200" b="1" i="1" dirty="0">
                <a:solidFill>
                  <a:prstClr val="black"/>
                </a:solidFill>
                <a:latin typeface="Lucida Sans Unicode"/>
              </a:rPr>
              <a:t>LOADS</a:t>
            </a:r>
          </a:p>
          <a:p>
            <a:pPr marL="365125" indent="-255588" fontAlgn="base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rgbClr val="2DA2BF"/>
              </a:buClr>
              <a:buSzPct val="68000"/>
              <a:buFont typeface="Wingdings 3" panose="05040102010807070707" pitchFamily="18" charset="2"/>
              <a:buChar char=""/>
            </a:pPr>
            <a:r>
              <a:rPr lang="en-US" altLang="bn-BD" sz="3200" b="1" i="1" dirty="0">
                <a:solidFill>
                  <a:prstClr val="black"/>
                </a:solidFill>
                <a:latin typeface="Lucida Sans Unicode"/>
              </a:rPr>
              <a:t>FORCES</a:t>
            </a:r>
          </a:p>
          <a:p>
            <a:pPr marL="365125" lvl="0" indent="-255588" fontAlgn="base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rgbClr val="2DA2BF"/>
              </a:buClr>
              <a:buSzPct val="68000"/>
              <a:buFont typeface="Wingdings 3" panose="05040102010807070707" pitchFamily="18" charset="2"/>
              <a:buChar char=""/>
            </a:pPr>
            <a:r>
              <a:rPr lang="en-US" altLang="bn-BD" sz="3200" b="1" i="1" dirty="0">
                <a:solidFill>
                  <a:prstClr val="black"/>
                </a:solidFill>
                <a:latin typeface="Lucida Sans Unicode"/>
              </a:rPr>
              <a:t>MOMENTS</a:t>
            </a:r>
          </a:p>
          <a:p>
            <a:pPr marL="365125" lvl="0" indent="-255588" fontAlgn="base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rgbClr val="2DA2BF"/>
              </a:buClr>
              <a:buSzPct val="68000"/>
              <a:buFont typeface="Wingdings 3" panose="05040102010807070707" pitchFamily="18" charset="2"/>
              <a:buChar char=""/>
            </a:pPr>
            <a:r>
              <a:rPr lang="en-US" altLang="bn-BD" sz="3200" b="1" i="1" dirty="0">
                <a:solidFill>
                  <a:prstClr val="black"/>
                </a:solidFill>
                <a:latin typeface="Lucida Sans Unicode"/>
              </a:rPr>
              <a:t>TORSION</a:t>
            </a:r>
          </a:p>
          <a:p>
            <a:endParaRPr lang="bn-BD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1773" y="2989691"/>
            <a:ext cx="5439552" cy="2039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982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u="sng" dirty="0">
                <a:solidFill>
                  <a:srgbClr val="FF0000"/>
                </a:solidFill>
              </a:rPr>
              <a:t>LOADS……………………………</a:t>
            </a:r>
            <a:endParaRPr lang="bn-BD" b="1" i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125" lvl="0" indent="-255588" fontAlgn="base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rgbClr val="2DA2BF"/>
              </a:buClr>
              <a:buSzPct val="68000"/>
              <a:buFont typeface="Wingdings 3" panose="05040102010807070707" pitchFamily="18" charset="2"/>
              <a:buChar char=""/>
            </a:pPr>
            <a:r>
              <a:rPr lang="en-US" altLang="bn-BD" sz="2700" dirty="0">
                <a:solidFill>
                  <a:prstClr val="black"/>
                </a:solidFill>
                <a:latin typeface="Lucida Sans Unicode"/>
              </a:rPr>
              <a:t>Dead Loads</a:t>
            </a:r>
          </a:p>
          <a:p>
            <a:pPr marL="365125" lvl="0" indent="-255588" fontAlgn="base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rgbClr val="2DA2BF"/>
              </a:buClr>
              <a:buSzPct val="68000"/>
              <a:buFont typeface="Wingdings 3" panose="05040102010807070707" pitchFamily="18" charset="2"/>
              <a:buChar char=""/>
            </a:pPr>
            <a:r>
              <a:rPr lang="en-US" altLang="bn-BD" sz="2700" dirty="0">
                <a:solidFill>
                  <a:prstClr val="black"/>
                </a:solidFill>
                <a:latin typeface="Lucida Sans Unicode"/>
              </a:rPr>
              <a:t>Live Loads</a:t>
            </a:r>
          </a:p>
          <a:p>
            <a:pPr marL="365125" lvl="0" indent="-255588" fontAlgn="base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rgbClr val="2DA2BF"/>
              </a:buClr>
              <a:buSzPct val="68000"/>
              <a:buFont typeface="Wingdings 3" panose="05040102010807070707" pitchFamily="18" charset="2"/>
              <a:buChar char=""/>
            </a:pPr>
            <a:r>
              <a:rPr lang="en-US" altLang="bn-BD" sz="2700" dirty="0">
                <a:solidFill>
                  <a:prstClr val="black"/>
                </a:solidFill>
                <a:latin typeface="Lucida Sans Unicode"/>
              </a:rPr>
              <a:t>Wind Loads</a:t>
            </a:r>
          </a:p>
          <a:p>
            <a:pPr marL="365125" lvl="0" indent="-255588" fontAlgn="base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rgbClr val="2DA2BF"/>
              </a:buClr>
              <a:buSzPct val="68000"/>
              <a:buFont typeface="Wingdings 3" panose="05040102010807070707" pitchFamily="18" charset="2"/>
              <a:buChar char=""/>
            </a:pPr>
            <a:r>
              <a:rPr lang="en-US" altLang="bn-BD" sz="2700" dirty="0">
                <a:solidFill>
                  <a:prstClr val="black"/>
                </a:solidFill>
                <a:latin typeface="Lucida Sans Unicode"/>
              </a:rPr>
              <a:t>Snow Loads</a:t>
            </a:r>
          </a:p>
          <a:p>
            <a:pPr marL="365125" lvl="0" indent="-255588" fontAlgn="base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rgbClr val="2DA2BF"/>
              </a:buClr>
              <a:buSzPct val="68000"/>
              <a:buFont typeface="Wingdings 3" panose="05040102010807070707" pitchFamily="18" charset="2"/>
              <a:buChar char=""/>
            </a:pPr>
            <a:r>
              <a:rPr lang="en-US" altLang="bn-BD" sz="2700" dirty="0">
                <a:solidFill>
                  <a:prstClr val="black"/>
                </a:solidFill>
                <a:latin typeface="Lucida Sans Unicode"/>
              </a:rPr>
              <a:t>Earthquake Loads</a:t>
            </a:r>
          </a:p>
          <a:p>
            <a:pPr marL="365125" lvl="0" indent="-255588" fontAlgn="base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rgbClr val="2DA2BF"/>
              </a:buClr>
              <a:buSzPct val="68000"/>
              <a:buFont typeface="Wingdings 3" panose="05040102010807070707" pitchFamily="18" charset="2"/>
              <a:buChar char=""/>
            </a:pPr>
            <a:endParaRPr lang="en-US" altLang="bn-BD" sz="2700" dirty="0">
              <a:solidFill>
                <a:prstClr val="black"/>
              </a:solidFill>
              <a:latin typeface="Lucida Sans Unicode"/>
            </a:endParaRPr>
          </a:p>
          <a:p>
            <a:endParaRPr lang="bn-BD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04800" y="990600"/>
            <a:ext cx="72390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100" b="1" i="0" u="none" strike="noStrike" kern="1200" cap="none" spc="0" normalizeH="0" baseline="0" noProof="0" dirty="0">
              <a:ln>
                <a:noFill/>
              </a:ln>
              <a:solidFill>
                <a:srgbClr val="464646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Lucida Sans Unicode"/>
              <a:ea typeface="+mj-ea"/>
              <a:cs typeface="+mj-cs"/>
            </a:endParaRPr>
          </a:p>
        </p:txBody>
      </p:sp>
      <p:pic>
        <p:nvPicPr>
          <p:cNvPr id="5" name="Picture 8" descr="MPj0399719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739" y="2073022"/>
            <a:ext cx="3220278" cy="1968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MPj0289087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7308" y="2057401"/>
            <a:ext cx="3657600" cy="198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MPj04004620000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739" y="4163451"/>
            <a:ext cx="3379304" cy="2356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 descr="MPj03138650000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043" y="4163451"/>
            <a:ext cx="3886200" cy="2356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3421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u="sng" dirty="0">
                <a:solidFill>
                  <a:srgbClr val="C00000"/>
                </a:solidFill>
              </a:rPr>
              <a:t>AXIAL LOADS &amp; FORCES………..</a:t>
            </a:r>
            <a:endParaRPr lang="bn-BD" b="1" i="1" u="sng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en-US" altLang="bn-BD" sz="4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Compression</a:t>
            </a:r>
          </a:p>
          <a:p>
            <a:pPr marL="457200" lvl="1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bn-BD" sz="4000" dirty="0">
                <a:solidFill>
                  <a:prstClr val="black"/>
                </a:solidFill>
                <a:latin typeface="Times New Roman" panose="02020603050405020304" pitchFamily="18" charset="0"/>
              </a:rPr>
              <a:t>pushing or </a:t>
            </a:r>
          </a:p>
          <a:p>
            <a:pPr marL="457200" lvl="1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bn-BD" sz="4000" dirty="0">
                <a:solidFill>
                  <a:prstClr val="black"/>
                </a:solidFill>
                <a:latin typeface="Times New Roman" panose="02020603050405020304" pitchFamily="18" charset="0"/>
              </a:rPr>
              <a:t>shortening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bn-BD" sz="4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Tension</a:t>
            </a:r>
          </a:p>
          <a:p>
            <a:pPr marL="457200" lvl="1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bn-BD" sz="4000" dirty="0">
                <a:solidFill>
                  <a:prstClr val="black"/>
                </a:solidFill>
                <a:latin typeface="Times New Roman" panose="02020603050405020304" pitchFamily="18" charset="0"/>
              </a:rPr>
              <a:t>pulling or </a:t>
            </a:r>
          </a:p>
          <a:p>
            <a:pPr marL="457200" lvl="1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bn-BD" sz="4000" dirty="0">
                <a:solidFill>
                  <a:prstClr val="black"/>
                </a:solidFill>
                <a:latin typeface="Times New Roman" panose="02020603050405020304" pitchFamily="18" charset="0"/>
              </a:rPr>
              <a:t>elongating</a:t>
            </a:r>
          </a:p>
          <a:p>
            <a:endParaRPr lang="bn-BD" dirty="0"/>
          </a:p>
        </p:txBody>
      </p:sp>
      <p:pic>
        <p:nvPicPr>
          <p:cNvPr id="4" name="Picture 10" descr="test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939" y="2326135"/>
            <a:ext cx="3395870" cy="3385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ppt0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028" y="2239996"/>
            <a:ext cx="2584174" cy="3557830"/>
          </a:xfrm>
          <a:prstGeom prst="rect">
            <a:avLst/>
          </a:prstGeom>
          <a:noFill/>
          <a:ln w="19050">
            <a:solidFill>
              <a:srgbClr val="33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47965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u="sng" dirty="0">
                <a:solidFill>
                  <a:srgbClr val="C00000"/>
                </a:solidFill>
              </a:rPr>
              <a:t>CONSTRUCTION METHODS………</a:t>
            </a:r>
            <a:endParaRPr lang="bn-BD" b="1" i="1" u="sng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lvl="0" indent="-514350">
              <a:lnSpc>
                <a:spcPct val="100000"/>
              </a:lnSpc>
              <a:spcBef>
                <a:spcPct val="20000"/>
              </a:spcBef>
              <a:buClr>
                <a:srgbClr val="EB641B"/>
              </a:buClr>
              <a:buSzPct val="95000"/>
              <a:buNone/>
            </a:pPr>
            <a:r>
              <a:rPr lang="en-US" sz="3300" b="1" i="1" dirty="0">
                <a:solidFill>
                  <a:srgbClr val="FF0000"/>
                </a:solidFill>
                <a:latin typeface="Book Antiqua" pitchFamily="18" charset="0"/>
              </a:rPr>
              <a:t>1. Cast-in-Situ Method </a:t>
            </a:r>
            <a:r>
              <a:rPr lang="en-US" sz="3300" dirty="0">
                <a:solidFill>
                  <a:prstClr val="black"/>
                </a:solidFill>
                <a:latin typeface="Book Antiqua" pitchFamily="18" charset="0"/>
              </a:rPr>
              <a:t>: </a:t>
            </a:r>
          </a:p>
          <a:p>
            <a:pPr marL="514350" lvl="0" indent="-514350" algn="just">
              <a:lnSpc>
                <a:spcPct val="150000"/>
              </a:lnSpc>
              <a:spcBef>
                <a:spcPct val="20000"/>
              </a:spcBef>
              <a:buClr>
                <a:srgbClr val="EB641B"/>
              </a:buClr>
              <a:buSzPct val="95000"/>
              <a:buNone/>
            </a:pPr>
            <a:r>
              <a:rPr lang="en-US" sz="2600" dirty="0">
                <a:solidFill>
                  <a:prstClr val="black"/>
                </a:solidFill>
                <a:latin typeface="Verdana" pitchFamily="34" charset="0"/>
              </a:rPr>
              <a:t>    </a:t>
            </a:r>
            <a:r>
              <a:rPr lang="en-US" sz="2800" dirty="0">
                <a:solidFill>
                  <a:prstClr val="black"/>
                </a:solidFill>
                <a:latin typeface="Book Antiqua" pitchFamily="18" charset="0"/>
              </a:rPr>
              <a:t>This Method Prefer for Short Bridges. Time consuming is large in cast-in-situ construction as it involves following steps.</a:t>
            </a:r>
          </a:p>
          <a:p>
            <a:pPr marL="514350" lvl="0" indent="-514350">
              <a:lnSpc>
                <a:spcPct val="100000"/>
              </a:lnSpc>
              <a:spcBef>
                <a:spcPct val="20000"/>
              </a:spcBef>
              <a:buClr>
                <a:srgbClr val="EB641B"/>
              </a:buClr>
              <a:buSzPct val="95000"/>
              <a:buNone/>
            </a:pPr>
            <a:endParaRPr lang="en-US" sz="2600" dirty="0">
              <a:solidFill>
                <a:prstClr val="black"/>
              </a:solidFill>
              <a:latin typeface="Book Antiqua" pitchFamily="18" charset="0"/>
            </a:endParaRPr>
          </a:p>
          <a:p>
            <a:pPr marL="880110" lvl="1" indent="-514350">
              <a:lnSpc>
                <a:spcPct val="100000"/>
              </a:lnSpc>
              <a:spcBef>
                <a:spcPct val="20000"/>
              </a:spcBef>
              <a:buClr>
                <a:srgbClr val="2DA2BF"/>
              </a:buClr>
              <a:buSzPct val="85000"/>
              <a:buFont typeface="Wingdings" pitchFamily="2" charset="2"/>
              <a:buChar char="Ø"/>
            </a:pPr>
            <a:r>
              <a:rPr lang="en-US" sz="2800" dirty="0">
                <a:solidFill>
                  <a:prstClr val="black"/>
                </a:solidFill>
                <a:latin typeface="Book Antiqua" pitchFamily="18" charset="0"/>
              </a:rPr>
              <a:t>Erection on ground supported staging</a:t>
            </a:r>
          </a:p>
          <a:p>
            <a:pPr marL="640080" lvl="1" indent="-246888">
              <a:lnSpc>
                <a:spcPct val="100000"/>
              </a:lnSpc>
              <a:spcBef>
                <a:spcPct val="20000"/>
              </a:spcBef>
              <a:buClr>
                <a:srgbClr val="2DA2BF"/>
              </a:buClr>
              <a:buSzPct val="85000"/>
              <a:buFont typeface="Wingdings" pitchFamily="2" charset="2"/>
              <a:buChar char="Ø"/>
            </a:pPr>
            <a:r>
              <a:rPr lang="en-US" sz="2800" dirty="0">
                <a:solidFill>
                  <a:prstClr val="black"/>
                </a:solidFill>
                <a:latin typeface="Book Antiqua" pitchFamily="18" charset="0"/>
              </a:rPr>
              <a:t>   Casting of concrete</a:t>
            </a:r>
          </a:p>
          <a:p>
            <a:pPr marL="640080" lvl="1" indent="-246888">
              <a:lnSpc>
                <a:spcPct val="100000"/>
              </a:lnSpc>
              <a:spcBef>
                <a:spcPct val="20000"/>
              </a:spcBef>
              <a:buClr>
                <a:srgbClr val="2DA2BF"/>
              </a:buClr>
              <a:buSzPct val="85000"/>
              <a:buFont typeface="Wingdings" pitchFamily="2" charset="2"/>
              <a:buChar char="Ø"/>
            </a:pPr>
            <a:r>
              <a:rPr lang="en-US" sz="2800" dirty="0">
                <a:solidFill>
                  <a:prstClr val="black"/>
                </a:solidFill>
                <a:latin typeface="Book Antiqua" pitchFamily="18" charset="0"/>
              </a:rPr>
              <a:t>   Dismantling of staging</a:t>
            </a:r>
          </a:p>
          <a:p>
            <a:pPr marL="1154430" lvl="2" indent="-514350">
              <a:lnSpc>
                <a:spcPct val="100000"/>
              </a:lnSpc>
              <a:spcBef>
                <a:spcPct val="20000"/>
              </a:spcBef>
              <a:buClr>
                <a:srgbClr val="DA1F28"/>
              </a:buClr>
              <a:buSzPct val="70000"/>
              <a:buNone/>
            </a:pPr>
            <a:r>
              <a:rPr lang="en-US" sz="2600" dirty="0">
                <a:solidFill>
                  <a:prstClr val="black"/>
                </a:solidFill>
                <a:latin typeface="Book Antiqua" pitchFamily="18" charset="0"/>
              </a:rPr>
              <a:t>       </a:t>
            </a:r>
          </a:p>
          <a:p>
            <a:endParaRPr lang="bn-BD" dirty="0"/>
          </a:p>
        </p:txBody>
      </p:sp>
    </p:spTree>
    <p:extLst>
      <p:ext uri="{BB962C8B-B14F-4D97-AF65-F5344CB8AC3E}">
        <p14:creationId xmlns:p14="http://schemas.microsoft.com/office/powerpoint/2010/main" val="832329476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167</TotalTime>
  <Words>727</Words>
  <Application>Microsoft Office PowerPoint</Application>
  <PresentationFormat>Widescreen</PresentationFormat>
  <Paragraphs>119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6" baseType="lpstr">
      <vt:lpstr>Arial</vt:lpstr>
      <vt:lpstr>Arial Black</vt:lpstr>
      <vt:lpstr>Book Antiqua</vt:lpstr>
      <vt:lpstr>Calibri</vt:lpstr>
      <vt:lpstr>Century Gothic</vt:lpstr>
      <vt:lpstr>Lucida Sans Unicode</vt:lpstr>
      <vt:lpstr>新細明體</vt:lpstr>
      <vt:lpstr>Tahoma</vt:lpstr>
      <vt:lpstr>Times New Roman</vt:lpstr>
      <vt:lpstr>Verdana</vt:lpstr>
      <vt:lpstr>Vrinda</vt:lpstr>
      <vt:lpstr>Wingdings</vt:lpstr>
      <vt:lpstr>Wingdings 2</vt:lpstr>
      <vt:lpstr>Wingdings 3</vt:lpstr>
      <vt:lpstr>Vapor Trail</vt:lpstr>
      <vt:lpstr>    PRESENTATION ON                  BRIDGES                                      </vt:lpstr>
      <vt:lpstr>   </vt:lpstr>
      <vt:lpstr>INTRODUCTION…………………</vt:lpstr>
      <vt:lpstr>COMPONENTS OF BRIDGES……..</vt:lpstr>
      <vt:lpstr>BRIDGES!!!!!!!!...................</vt:lpstr>
      <vt:lpstr>EQUILIBRIUM STATE……….</vt:lpstr>
      <vt:lpstr>LOADS……………………………</vt:lpstr>
      <vt:lpstr>AXIAL LOADS &amp; FORCES………..</vt:lpstr>
      <vt:lpstr>CONSTRUCTION METHODS………</vt:lpstr>
      <vt:lpstr>2.Precast segmental methods…..</vt:lpstr>
      <vt:lpstr>Types of bridges…………</vt:lpstr>
      <vt:lpstr>TRUSS BRIDGES……………………..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CANTILIVER BRIDGES……….</vt:lpstr>
      <vt:lpstr>EFFECT OF TEMPERATURE….</vt:lpstr>
      <vt:lpstr>Thanks for co-operating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ON                  BRIDGES</dc:title>
  <dc:creator>Shohag</dc:creator>
  <cp:lastModifiedBy>Md. Al - Amin Hosen</cp:lastModifiedBy>
  <cp:revision>22</cp:revision>
  <dcterms:created xsi:type="dcterms:W3CDTF">2017-04-22T17:16:56Z</dcterms:created>
  <dcterms:modified xsi:type="dcterms:W3CDTF">2017-04-30T04:53:40Z</dcterms:modified>
</cp:coreProperties>
</file>