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7" r:id="rId4"/>
    <p:sldId id="280" r:id="rId5"/>
    <p:sldId id="281" r:id="rId6"/>
    <p:sldId id="265" r:id="rId7"/>
    <p:sldId id="266" r:id="rId8"/>
    <p:sldId id="263" r:id="rId9"/>
    <p:sldId id="278" r:id="rId10"/>
    <p:sldId id="279" r:id="rId11"/>
    <p:sldId id="264" r:id="rId12"/>
    <p:sldId id="261" r:id="rId13"/>
    <p:sldId id="262" r:id="rId14"/>
    <p:sldId id="269" r:id="rId15"/>
    <p:sldId id="268" r:id="rId16"/>
    <p:sldId id="260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630C-095E-4769-8B5D-820FAC68D3DF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B6E2-1C45-448D-8659-C65ECCD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B6E2-1C45-448D-8659-C65ECCD7D5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0B9A-BCA4-4809-8786-B563C73E60D6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F1C9-8333-421C-8772-681FF3F273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86200"/>
            <a:ext cx="228600" cy="606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Welcome to our presentation on the structure of </a:t>
            </a:r>
            <a:r>
              <a:rPr lang="en-US" sz="32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padma</a:t>
            </a:r>
            <a:r>
              <a:rPr lang="en-US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 multipurpose bridge</a:t>
            </a:r>
            <a:endParaRPr lang="en-US" i="1" dirty="0" smtClean="0">
              <a:solidFill>
                <a:schemeClr val="accent3">
                  <a:lumMod val="20000"/>
                  <a:lumOff val="80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Group no -03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Group members-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130021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130022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130023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130024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130026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130037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130028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130029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130030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58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1133936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PRESENTATION ON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PADMA </a:t>
            </a:r>
            <a:r>
              <a:rPr lang="en-US" sz="3600" dirty="0" smtClean="0">
                <a:solidFill>
                  <a:schemeClr val="bg1"/>
                </a:solidFill>
              </a:rPr>
              <a:t>MULTIPURPOSE BRIDGE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445" y="2862931"/>
            <a:ext cx="2033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no-03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45604"/>
            <a:ext cx="49666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members-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130029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130030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86600" cy="8319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Truss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97" y="141027"/>
            <a:ext cx="2743200" cy="6705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    The lower deck of Padma bridge is railway and it is of steel </a:t>
            </a:r>
            <a:r>
              <a:rPr lang="en-US" dirty="0" err="1" smtClean="0">
                <a:solidFill>
                  <a:srgbClr val="00B0F0"/>
                </a:solidFill>
              </a:rPr>
              <a:t>structure.The</a:t>
            </a:r>
            <a:r>
              <a:rPr lang="en-US" dirty="0" smtClean="0">
                <a:solidFill>
                  <a:srgbClr val="00B0F0"/>
                </a:solidFill>
              </a:rPr>
              <a:t> triangular truss supports railway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 The </a:t>
            </a:r>
            <a:r>
              <a:rPr lang="en-US" dirty="0" smtClean="0">
                <a:solidFill>
                  <a:srgbClr val="00B0F0"/>
                </a:solidFill>
              </a:rPr>
              <a:t>upper deck of the bridge is </a:t>
            </a:r>
            <a:r>
              <a:rPr lang="en-US" dirty="0" smtClean="0">
                <a:solidFill>
                  <a:srgbClr val="00B0F0"/>
                </a:solidFill>
              </a:rPr>
              <a:t>of concrete </a:t>
            </a:r>
            <a:r>
              <a:rPr lang="en-US" dirty="0" smtClean="0">
                <a:solidFill>
                  <a:srgbClr val="00B0F0"/>
                </a:solidFill>
              </a:rPr>
              <a:t>structure and it is roadway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The railway is </a:t>
            </a:r>
            <a:r>
              <a:rPr lang="en-US" dirty="0" smtClean="0">
                <a:solidFill>
                  <a:srgbClr val="00B0F0"/>
                </a:solidFill>
              </a:rPr>
              <a:t>designed </a:t>
            </a:r>
            <a:r>
              <a:rPr lang="en-US" dirty="0" smtClean="0">
                <a:solidFill>
                  <a:srgbClr val="00B0F0"/>
                </a:solidFill>
              </a:rPr>
              <a:t>in such a manner that it can carry 2 container rail.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1945"/>
            <a:ext cx="6096000" cy="5646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79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PILE DETAILS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86800" cy="173420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 Racked (inclined at 1H:6V) ;steel tabular driven pile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2. 6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each pier.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3. Pile diameter 3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metre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4. Pile length 128 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18" y="2895600"/>
            <a:ext cx="3432048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209800"/>
            <a:ext cx="56164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128m </a:t>
            </a:r>
            <a:r>
              <a:rPr lang="en-US" sz="2800" dirty="0">
                <a:solidFill>
                  <a:srgbClr val="00B0F0"/>
                </a:solidFill>
              </a:rPr>
              <a:t>piles are used but in inverted “v” shape.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In </a:t>
            </a:r>
            <a:r>
              <a:rPr lang="en-US" sz="2800" dirty="0" smtClean="0">
                <a:solidFill>
                  <a:srgbClr val="00B050"/>
                </a:solidFill>
              </a:rPr>
              <a:t>America and other coastal areas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>
                <a:solidFill>
                  <a:srgbClr val="00B050"/>
                </a:solidFill>
              </a:rPr>
              <a:t>during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storm attack </a:t>
            </a:r>
            <a:r>
              <a:rPr lang="en-US" sz="2800" dirty="0" smtClean="0">
                <a:solidFill>
                  <a:srgbClr val="00B050"/>
                </a:solidFill>
              </a:rPr>
              <a:t>people used to </a:t>
            </a:r>
            <a:r>
              <a:rPr lang="en-US" sz="2800" dirty="0">
                <a:solidFill>
                  <a:srgbClr val="00B050"/>
                </a:solidFill>
              </a:rPr>
              <a:t>stand like inverted V shape to reduce wind effect.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On </a:t>
            </a:r>
            <a:r>
              <a:rPr lang="en-US" sz="2800" dirty="0">
                <a:solidFill>
                  <a:srgbClr val="FF0000"/>
                </a:solidFill>
              </a:rPr>
              <a:t>the basis of this concept piles are constructed like inverted v shape to reduce wind and velocity </a:t>
            </a:r>
            <a:r>
              <a:rPr lang="en-US" sz="2800" dirty="0" smtClean="0">
                <a:solidFill>
                  <a:srgbClr val="FF0000"/>
                </a:solidFill>
              </a:rPr>
              <a:t>effect(reduce 20% cost).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Pile arrangement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20170414_1204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90600"/>
            <a:ext cx="8332158" cy="5411165"/>
          </a:xfrm>
        </p:spPr>
      </p:pic>
      <p:sp>
        <p:nvSpPr>
          <p:cNvPr id="8" name="TextBox 7"/>
          <p:cNvSpPr txBox="1"/>
          <p:nvPr/>
        </p:nvSpPr>
        <p:spPr>
          <a:xfrm>
            <a:off x="762000" y="6400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3:pile arrangement of </a:t>
            </a:r>
            <a:r>
              <a:rPr lang="en-US" dirty="0" err="1" smtClean="0"/>
              <a:t>padma</a:t>
            </a:r>
            <a:r>
              <a:rPr lang="en-US" dirty="0" smtClean="0"/>
              <a:t> bridge.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414_115433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956"/>
          <a:stretch/>
        </p:blipFill>
        <p:spPr>
          <a:xfrm>
            <a:off x="76200" y="0"/>
            <a:ext cx="8915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Structural design of pile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01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This main bridge behaves in complicated manners due to its height and large mass of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superstructure,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pile cap and pile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To carry out its design a 3D nonlinear time history dynamic analysis, using a modified </a:t>
            </a:r>
            <a:r>
              <a:rPr lang="en-US" sz="2000" dirty="0" err="1" smtClean="0">
                <a:solidFill>
                  <a:srgbClr val="FF0000"/>
                </a:solidFill>
              </a:rPr>
              <a:t>penzien</a:t>
            </a:r>
            <a:r>
              <a:rPr lang="en-US" sz="2000" dirty="0" smtClean="0">
                <a:solidFill>
                  <a:srgbClr val="FF0000"/>
                </a:solidFill>
              </a:rPr>
              <a:t> model has been adopted 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The model has two parts </a:t>
            </a:r>
            <a:r>
              <a:rPr lang="en-US" sz="2000" dirty="0" err="1" smtClean="0">
                <a:solidFill>
                  <a:srgbClr val="00B050"/>
                </a:solidFill>
              </a:rPr>
              <a:t>i</a:t>
            </a:r>
            <a:r>
              <a:rPr lang="en-US" sz="2000" dirty="0" smtClean="0">
                <a:solidFill>
                  <a:srgbClr val="00B050"/>
                </a:solidFill>
              </a:rPr>
              <a:t>)structure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                                            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ii)free field soil</a:t>
            </a:r>
          </a:p>
          <a:p>
            <a:pPr>
              <a:buNone/>
            </a:pPr>
            <a:endParaRPr lang="en-US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The interaction between the structure and free field are simulated by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spring links.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To determine the equivalent shear modulus and effective damping ratio between each layer of soil free field analysis has been carried out by program </a:t>
            </a:r>
            <a:r>
              <a:rPr lang="en-US" sz="2000" dirty="0" smtClean="0">
                <a:solidFill>
                  <a:srgbClr val="00B0F0"/>
                </a:solidFill>
              </a:rPr>
              <a:t>SHAKE.</a:t>
            </a:r>
            <a:endParaRPr lang="en-US" sz="2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Subsequently a 3D dynamic analysis has been carried out using the equivalent shear modulus and effective damping as input </a:t>
            </a:r>
            <a:r>
              <a:rPr lang="en-US" sz="2000" dirty="0" smtClean="0">
                <a:solidFill>
                  <a:srgbClr val="00B0F0"/>
                </a:solidFill>
              </a:rPr>
              <a:t>data.</a:t>
            </a:r>
            <a:endParaRPr lang="en-US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Oval 3"/>
          <p:cNvSpPr/>
          <p:nvPr/>
        </p:nvSpPr>
        <p:spPr>
          <a:xfrm flipV="1">
            <a:off x="4572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4572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457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70414_1349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077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PENDULUMN BEARING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20170414_135329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585"/>
          <a:stretch/>
        </p:blipFill>
        <p:spPr>
          <a:xfrm>
            <a:off x="0" y="609600"/>
            <a:ext cx="5562600" cy="3962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572000"/>
            <a:ext cx="8610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4"/>
          <a:stretch/>
        </p:blipFill>
        <p:spPr>
          <a:xfrm>
            <a:off x="5181601" y="609600"/>
            <a:ext cx="3962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1" y="12954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FOR YOUR PATIENCE HEARING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230"/>
          <a:stretch/>
        </p:blipFill>
        <p:spPr>
          <a:xfrm>
            <a:off x="0" y="95534"/>
            <a:ext cx="4114800" cy="6457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"/>
            <a:ext cx="5181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Padma</a:t>
            </a:r>
            <a:r>
              <a:rPr lang="en-US" dirty="0" smtClean="0">
                <a:solidFill>
                  <a:srgbClr val="00B050"/>
                </a:solidFill>
              </a:rPr>
              <a:t> multipurpose bridge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48689"/>
            <a:ext cx="373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r>
              <a:rPr lang="en-US" dirty="0" smtClean="0">
                <a:solidFill>
                  <a:srgbClr val="00B0F0"/>
                </a:solidFill>
              </a:rPr>
              <a:t>It is the largest bridge in our country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=&gt;</a:t>
            </a:r>
            <a:r>
              <a:rPr lang="en-US" dirty="0" smtClean="0">
                <a:solidFill>
                  <a:srgbClr val="00B050"/>
                </a:solidFill>
              </a:rPr>
              <a:t>It connects </a:t>
            </a:r>
            <a:r>
              <a:rPr lang="en-US" dirty="0" err="1" smtClean="0">
                <a:solidFill>
                  <a:srgbClr val="00B050"/>
                </a:solidFill>
              </a:rPr>
              <a:t>mawa</a:t>
            </a:r>
            <a:r>
              <a:rPr lang="en-US" dirty="0" smtClean="0">
                <a:solidFill>
                  <a:srgbClr val="00B050"/>
                </a:solidFill>
              </a:rPr>
              <a:t> point at north bank with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Janjira</a:t>
            </a:r>
            <a:r>
              <a:rPr lang="en-US" dirty="0" smtClean="0">
                <a:solidFill>
                  <a:srgbClr val="00B050"/>
                </a:solidFill>
              </a:rPr>
              <a:t> of southern bank.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=&gt;It will connect </a:t>
            </a:r>
            <a:r>
              <a:rPr lang="en-US" dirty="0" err="1" smtClean="0">
                <a:solidFill>
                  <a:schemeClr val="accent6"/>
                </a:solidFill>
              </a:rPr>
              <a:t>Louhajong</a:t>
            </a:r>
            <a:r>
              <a:rPr lang="en-US" dirty="0" smtClean="0">
                <a:solidFill>
                  <a:schemeClr val="accent6"/>
                </a:solidFill>
              </a:rPr>
              <a:t> ,</a:t>
            </a:r>
            <a:r>
              <a:rPr lang="en-US" dirty="0" err="1" smtClean="0">
                <a:solidFill>
                  <a:schemeClr val="accent6"/>
                </a:solidFill>
              </a:rPr>
              <a:t>Munshigonj</a:t>
            </a:r>
            <a:r>
              <a:rPr lang="en-US" dirty="0" smtClean="0">
                <a:solidFill>
                  <a:schemeClr val="accent6"/>
                </a:solidFill>
              </a:rPr>
              <a:t> to </a:t>
            </a:r>
            <a:r>
              <a:rPr lang="en-US" dirty="0" err="1" smtClean="0">
                <a:solidFill>
                  <a:schemeClr val="accent6"/>
                </a:solidFill>
              </a:rPr>
              <a:t>Shariatpur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and </a:t>
            </a:r>
            <a:r>
              <a:rPr lang="en-US" dirty="0" err="1">
                <a:solidFill>
                  <a:schemeClr val="accent6"/>
                </a:solidFill>
              </a:rPr>
              <a:t>Madaripur,linking</a:t>
            </a:r>
            <a:r>
              <a:rPr lang="en-US" dirty="0">
                <a:solidFill>
                  <a:schemeClr val="accent6"/>
                </a:solidFill>
              </a:rPr>
              <a:t> the </a:t>
            </a:r>
            <a:r>
              <a:rPr lang="en-US" dirty="0" smtClean="0">
                <a:solidFill>
                  <a:schemeClr val="accent6"/>
                </a:solidFill>
              </a:rPr>
              <a:t>south-west of the country to northern and eastern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Regions.</a:t>
            </a:r>
          </a:p>
          <a:p>
            <a:endParaRPr lang="en-US" dirty="0"/>
          </a:p>
          <a:p>
            <a:r>
              <a:rPr lang="en-US" dirty="0" smtClean="0"/>
              <a:t>=&gt;</a:t>
            </a:r>
            <a:r>
              <a:rPr lang="en-US" dirty="0" smtClean="0">
                <a:solidFill>
                  <a:srgbClr val="00B0F0"/>
                </a:solidFill>
              </a:rPr>
              <a:t>918 hectors land is being used for this project</a:t>
            </a:r>
          </a:p>
          <a:p>
            <a:endParaRPr lang="en-US" dirty="0"/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rgbClr val="FF0000"/>
                </a:solidFill>
              </a:rPr>
              <a:t>It will be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largest discharge design in the world.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rgbClr val="00B050"/>
                </a:solidFill>
              </a:rPr>
              <a:t>It is designed for 100 years of 1,40000 m3/sec of flooding discharge.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0"/>
            <a:ext cx="5257800" cy="6095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River training work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47" y="1447800"/>
            <a:ext cx="4376153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08" y="1066800"/>
            <a:ext cx="4501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The river training works(RTW) are intended to protect the main </a:t>
            </a:r>
            <a:r>
              <a:rPr lang="en-US" sz="2400" dirty="0" err="1" smtClean="0">
                <a:solidFill>
                  <a:srgbClr val="FF0000"/>
                </a:solidFill>
              </a:rPr>
              <a:t>bridge,vaiducts</a:t>
            </a:r>
            <a:r>
              <a:rPr lang="en-US" sz="2400" dirty="0" smtClean="0">
                <a:solidFill>
                  <a:srgbClr val="FF0000"/>
                </a:solidFill>
              </a:rPr>
              <a:t>, end </a:t>
            </a:r>
            <a:r>
              <a:rPr lang="en-US" sz="2400" dirty="0" err="1" smtClean="0">
                <a:solidFill>
                  <a:srgbClr val="FF0000"/>
                </a:solidFill>
              </a:rPr>
              <a:t>faicilities</a:t>
            </a:r>
            <a:r>
              <a:rPr lang="en-US" sz="2400" dirty="0" smtClean="0">
                <a:solidFill>
                  <a:srgbClr val="FF0000"/>
                </a:solidFill>
              </a:rPr>
              <a:t> and the new approach roads.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By SPT test it was observed that there is sandy soil in </a:t>
            </a:r>
            <a:r>
              <a:rPr lang="en-US" sz="2400" dirty="0" err="1" smtClean="0">
                <a:solidFill>
                  <a:srgbClr val="0070C0"/>
                </a:solidFill>
              </a:rPr>
              <a:t>janjira</a:t>
            </a:r>
            <a:r>
              <a:rPr lang="en-US" sz="2400" dirty="0" smtClean="0">
                <a:solidFill>
                  <a:srgbClr val="0070C0"/>
                </a:solidFill>
              </a:rPr>
              <a:t> points, so for scouring characteristics of soil the river training was done for 10.5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smtClean="0">
                <a:solidFill>
                  <a:srgbClr val="FF0000"/>
                </a:solidFill>
              </a:rPr>
              <a:t>awa</a:t>
            </a:r>
            <a:r>
              <a:rPr lang="en-US" sz="2400" dirty="0" smtClean="0">
                <a:solidFill>
                  <a:srgbClr val="FF0000"/>
                </a:solidFill>
              </a:rPr>
              <a:t> point there is clayey property of soil. So river training was done for only 1.5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River training was done by providing geotextile bags.</a:t>
            </a:r>
          </a:p>
        </p:txBody>
      </p:sp>
    </p:spTree>
    <p:extLst>
      <p:ext uri="{BB962C8B-B14F-4D97-AF65-F5344CB8AC3E}">
        <p14:creationId xmlns:p14="http://schemas.microsoft.com/office/powerpoint/2010/main" val="148179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91054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Sent compaction </a:t>
            </a:r>
            <a:r>
              <a:rPr lang="en-US" dirty="0" smtClean="0">
                <a:solidFill>
                  <a:schemeClr val="accent3"/>
                </a:solidFill>
              </a:rPr>
              <a:t>pile Machine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89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 </a:t>
            </a:r>
            <a:r>
              <a:rPr lang="en-US" dirty="0" err="1" smtClean="0">
                <a:solidFill>
                  <a:srgbClr val="00B0F0"/>
                </a:solidFill>
              </a:rPr>
              <a:t>Janjira</a:t>
            </a:r>
            <a:r>
              <a:rPr lang="en-US" dirty="0" smtClean="0">
                <a:solidFill>
                  <a:srgbClr val="00B0F0"/>
                </a:solidFill>
              </a:rPr>
              <a:t> points there is soft </a:t>
            </a:r>
            <a:r>
              <a:rPr lang="en-US" dirty="0" err="1" smtClean="0">
                <a:solidFill>
                  <a:srgbClr val="00B0F0"/>
                </a:solidFill>
              </a:rPr>
              <a:t>soils.So</a:t>
            </a:r>
            <a:r>
              <a:rPr lang="en-US" dirty="0" smtClean="0">
                <a:solidFill>
                  <a:srgbClr val="00B0F0"/>
                </a:solidFill>
              </a:rPr>
              <a:t> if road is constructed without </a:t>
            </a:r>
            <a:r>
              <a:rPr lang="en-US" dirty="0" err="1" smtClean="0">
                <a:solidFill>
                  <a:srgbClr val="00B0F0"/>
                </a:solidFill>
              </a:rPr>
              <a:t>compaction,there</a:t>
            </a:r>
            <a:r>
              <a:rPr lang="en-US" dirty="0" smtClean="0">
                <a:solidFill>
                  <a:srgbClr val="00B0F0"/>
                </a:solidFill>
              </a:rPr>
              <a:t> is a possibility of settlement of connection road with bridge.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Then connection with bridge may hampered.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order to prevent settlement the compaction work was done in this points.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So compaction was done for increasing density of </a:t>
            </a:r>
            <a:r>
              <a:rPr lang="en-US" dirty="0" err="1" smtClean="0">
                <a:solidFill>
                  <a:srgbClr val="00B0F0"/>
                </a:solidFill>
              </a:rPr>
              <a:t>soil.This</a:t>
            </a:r>
            <a:r>
              <a:rPr lang="en-US" dirty="0" smtClean="0">
                <a:solidFill>
                  <a:srgbClr val="00B0F0"/>
                </a:solidFill>
              </a:rPr>
              <a:t> was done by sent compaction pile machine. This machine was brought from Germany.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 this system a pipe was </a:t>
            </a:r>
            <a:r>
              <a:rPr lang="en-US" dirty="0" smtClean="0">
                <a:solidFill>
                  <a:srgbClr val="00B050"/>
                </a:solidFill>
              </a:rPr>
              <a:t>penetrated </a:t>
            </a:r>
            <a:r>
              <a:rPr lang="en-US" dirty="0" smtClean="0">
                <a:solidFill>
                  <a:srgbClr val="00B050"/>
                </a:solidFill>
              </a:rPr>
              <a:t>through soft soil and a vertical pressure was given at the top of pipe and the bottom portion of the </a:t>
            </a:r>
            <a:r>
              <a:rPr lang="en-US" dirty="0" smtClean="0">
                <a:solidFill>
                  <a:srgbClr val="00B050"/>
                </a:solidFill>
              </a:rPr>
              <a:t>pipe </a:t>
            </a:r>
            <a:r>
              <a:rPr lang="en-US" dirty="0" smtClean="0">
                <a:solidFill>
                  <a:srgbClr val="00B050"/>
                </a:solidFill>
              </a:rPr>
              <a:t>was kept closed.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this process soil was compacted.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600594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2"/>
            <a:ext cx="8229600" cy="7947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Superstructure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88" y="797525"/>
            <a:ext cx="5945988" cy="49069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Upper deck:22 m wide concrete deck slab(4 lane).</a:t>
            </a:r>
            <a:r>
              <a:rPr lang="en-US" sz="2400" dirty="0" err="1" smtClean="0">
                <a:solidFill>
                  <a:srgbClr val="FF0000"/>
                </a:solidFill>
              </a:rPr>
              <a:t>Prestressed</a:t>
            </a:r>
            <a:r>
              <a:rPr lang="en-US" sz="2400" dirty="0" smtClean="0">
                <a:solidFill>
                  <a:srgbClr val="FF0000"/>
                </a:solidFill>
              </a:rPr>
              <a:t> concrete box girder is used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Lower deck:(single track dual gauge rail).</a:t>
            </a:r>
          </a:p>
          <a:p>
            <a:r>
              <a:rPr lang="en-US" sz="2400" dirty="0" smtClean="0"/>
              <a:t>Deck height:13.6 m</a:t>
            </a:r>
          </a:p>
          <a:p>
            <a:r>
              <a:rPr lang="en-US" sz="2400" dirty="0" smtClean="0"/>
              <a:t>Navigational clearance:18.30 m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Total length: 6150 m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Number of span: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41(each span 150 m)</a:t>
            </a: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609533" y="3810000"/>
            <a:ext cx="5534467" cy="2890505"/>
            <a:chOff x="114298" y="1246594"/>
            <a:chExt cx="8451097" cy="4525137"/>
          </a:xfrm>
        </p:grpSpPr>
        <p:pic>
          <p:nvPicPr>
            <p:cNvPr id="4" name="Picture 3" descr="0813-f2-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98" y="1246594"/>
              <a:ext cx="8153399" cy="45251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55377" y="2260999"/>
              <a:ext cx="2010018" cy="592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Lower deck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85263" y="3599505"/>
              <a:ext cx="2618705" cy="592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Triangular truss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1600200"/>
              <a:ext cx="1141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FF0000"/>
                  </a:solidFill>
                </a:rPr>
                <a:t>Upper deck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3279" y="3033201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>
            <a:xfrm rot="10800000">
              <a:off x="3657600" y="1676413"/>
              <a:ext cx="1905000" cy="930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4191000" y="2286000"/>
              <a:ext cx="2590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42854" y="3033201"/>
              <a:ext cx="1600199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529148" y="2029096"/>
              <a:ext cx="3200400" cy="148006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0278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PIER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0" y="131841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There are 2 transition pier at landward ends.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40 center piers.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tn_bd-padma-bridge-impr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5461000" cy="3867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rot="16200000" flipH="1">
            <a:off x="2286000" y="4876800"/>
            <a:ext cx="1295400" cy="990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7940" y="4267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Transition pier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0684" y="4419600"/>
            <a:ext cx="12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Centre pier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4572000" y="4419600"/>
            <a:ext cx="1371600" cy="1143000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Viaduct Spans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20170414_121358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" t="38806" r="10000"/>
          <a:stretch/>
        </p:blipFill>
        <p:spPr>
          <a:xfrm>
            <a:off x="990600" y="3505200"/>
            <a:ext cx="7467600" cy="3124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7"/>
          <a:stretch/>
        </p:blipFill>
        <p:spPr>
          <a:xfrm>
            <a:off x="228601" y="1143000"/>
            <a:ext cx="8839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Construction  details of substructure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35814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>
                <a:solidFill>
                  <a:srgbClr val="00B0F0"/>
                </a:solidFill>
              </a:rPr>
              <a:t>geotextile bag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Due to large scouring </a:t>
            </a:r>
            <a:r>
              <a:rPr lang="en-US" dirty="0" err="1" smtClean="0">
                <a:solidFill>
                  <a:srgbClr val="00B050"/>
                </a:solidFill>
              </a:rPr>
              <a:t>characterstics</a:t>
            </a:r>
            <a:r>
              <a:rPr lang="en-US" dirty="0" smtClean="0">
                <a:solidFill>
                  <a:srgbClr val="00B050"/>
                </a:solidFill>
              </a:rPr>
              <a:t> of the </a:t>
            </a:r>
            <a:r>
              <a:rPr lang="en-US" dirty="0" err="1" smtClean="0">
                <a:solidFill>
                  <a:srgbClr val="00B050"/>
                </a:solidFill>
              </a:rPr>
              <a:t>padma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river,protections</a:t>
            </a:r>
            <a:r>
              <a:rPr lang="en-US" dirty="0" smtClean="0">
                <a:solidFill>
                  <a:srgbClr val="00B050"/>
                </a:solidFill>
              </a:rPr>
              <a:t> are needed at both </a:t>
            </a:r>
            <a:r>
              <a:rPr lang="en-US" dirty="0" err="1" smtClean="0">
                <a:solidFill>
                  <a:srgbClr val="00B050"/>
                </a:solidFill>
              </a:rPr>
              <a:t>Mawa</a:t>
            </a:r>
            <a:r>
              <a:rPr lang="en-US" dirty="0" smtClean="0">
                <a:solidFill>
                  <a:srgbClr val="00B050"/>
                </a:solidFill>
              </a:rPr>
              <a:t> and </a:t>
            </a:r>
            <a:r>
              <a:rPr lang="en-US" dirty="0" err="1" smtClean="0">
                <a:solidFill>
                  <a:srgbClr val="00B050"/>
                </a:solidFill>
              </a:rPr>
              <a:t>janjira</a:t>
            </a:r>
            <a:r>
              <a:rPr lang="en-US" dirty="0" smtClean="0">
                <a:solidFill>
                  <a:srgbClr val="00B050"/>
                </a:solidFill>
              </a:rPr>
              <a:t> points.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To protect the bank of river which is connected on both sides with bridge this gravel or geotextile bags are provided by drazing100 ft under ground level.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bag is made of synthetic rubber and that can pass water and filled with sand.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Each of the bag is weighted 800 Kg 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It protects the road which is connected with bridge.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6" y="1295400"/>
            <a:ext cx="5257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769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Calibri</vt:lpstr>
      <vt:lpstr>Symbol</vt:lpstr>
      <vt:lpstr>Office Theme</vt:lpstr>
      <vt:lpstr>PowerPoint Presentation</vt:lpstr>
      <vt:lpstr>PowerPoint Presentation</vt:lpstr>
      <vt:lpstr>Padma multipurpose bridge</vt:lpstr>
      <vt:lpstr>River training work</vt:lpstr>
      <vt:lpstr>Sent compaction pile Machine</vt:lpstr>
      <vt:lpstr>Superstructure</vt:lpstr>
      <vt:lpstr>PIER</vt:lpstr>
      <vt:lpstr>Viaduct Spans</vt:lpstr>
      <vt:lpstr>Construction  details of substructure</vt:lpstr>
      <vt:lpstr>Truss</vt:lpstr>
      <vt:lpstr>PILE DETAILS</vt:lpstr>
      <vt:lpstr>Pile arrangement </vt:lpstr>
      <vt:lpstr>PowerPoint Presentation</vt:lpstr>
      <vt:lpstr>Structural design of pile</vt:lpstr>
      <vt:lpstr>PowerPoint Presentation</vt:lpstr>
      <vt:lpstr>PENDULUMN BEARING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Farzana</cp:lastModifiedBy>
  <cp:revision>76</cp:revision>
  <dcterms:created xsi:type="dcterms:W3CDTF">2017-04-14T17:03:10Z</dcterms:created>
  <dcterms:modified xsi:type="dcterms:W3CDTF">2017-04-29T19:18:20Z</dcterms:modified>
</cp:coreProperties>
</file>