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0"/>
  </p:notesMasterIdLst>
  <p:sldIdLst>
    <p:sldId id="284" r:id="rId2"/>
    <p:sldId id="272" r:id="rId3"/>
    <p:sldId id="273" r:id="rId4"/>
    <p:sldId id="293" r:id="rId5"/>
    <p:sldId id="294" r:id="rId6"/>
    <p:sldId id="295" r:id="rId7"/>
    <p:sldId id="296" r:id="rId8"/>
    <p:sldId id="297" r:id="rId9"/>
    <p:sldId id="298" r:id="rId10"/>
    <p:sldId id="299" r:id="rId11"/>
    <p:sldId id="300" r:id="rId12"/>
    <p:sldId id="279" r:id="rId13"/>
    <p:sldId id="301" r:id="rId14"/>
    <p:sldId id="302" r:id="rId15"/>
    <p:sldId id="281" r:id="rId16"/>
    <p:sldId id="303" r:id="rId17"/>
    <p:sldId id="304" r:id="rId18"/>
    <p:sldId id="283" r:id="rId19"/>
    <p:sldId id="305" r:id="rId20"/>
    <p:sldId id="289"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90" r:id="rId37"/>
    <p:sldId id="291" r:id="rId38"/>
    <p:sldId id="29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4" autoAdjust="0"/>
  </p:normalViewPr>
  <p:slideViewPr>
    <p:cSldViewPr>
      <p:cViewPr varScale="1">
        <p:scale>
          <a:sx n="46" d="100"/>
          <a:sy n="46" d="100"/>
        </p:scale>
        <p:origin x="120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ADFF7-0D0A-4CF6-8797-745C4655AB93}" type="datetimeFigureOut">
              <a:rPr lang="en-US" smtClean="0"/>
              <a:t>4/30/2017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39AA3-4A94-454F-A9E3-3547BBC38EFD}" type="slidenum">
              <a:rPr lang="en-US" smtClean="0"/>
              <a:t>‹#›</a:t>
            </a:fld>
            <a:endParaRPr lang="en-US"/>
          </a:p>
        </p:txBody>
      </p:sp>
    </p:spTree>
    <p:extLst>
      <p:ext uri="{BB962C8B-B14F-4D97-AF65-F5344CB8AC3E}">
        <p14:creationId xmlns:p14="http://schemas.microsoft.com/office/powerpoint/2010/main" val="136583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39AA3-4A94-454F-A9E3-3547BBC38EFD}" type="slidenum">
              <a:rPr lang="en-US" smtClean="0"/>
              <a:t>3</a:t>
            </a:fld>
            <a:endParaRPr lang="en-US"/>
          </a:p>
        </p:txBody>
      </p:sp>
    </p:spTree>
    <p:extLst>
      <p:ext uri="{BB962C8B-B14F-4D97-AF65-F5344CB8AC3E}">
        <p14:creationId xmlns:p14="http://schemas.microsoft.com/office/powerpoint/2010/main" val="384061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EECFC0BE-BD0F-4AA2-979D-3B1A7FD4029A}" type="slidenum">
              <a:rPr lang="en-US" smtClean="0"/>
              <a:t>13</a:t>
            </a:fld>
            <a:endParaRPr lang="en-US"/>
          </a:p>
        </p:txBody>
      </p:sp>
    </p:spTree>
    <p:extLst>
      <p:ext uri="{BB962C8B-B14F-4D97-AF65-F5344CB8AC3E}">
        <p14:creationId xmlns:p14="http://schemas.microsoft.com/office/powerpoint/2010/main" val="357592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Figure: Fluttering effect</a:t>
            </a:r>
          </a:p>
        </p:txBody>
      </p:sp>
      <p:sp>
        <p:nvSpPr>
          <p:cNvPr id="4" name="Slide Number Placeholder 3"/>
          <p:cNvSpPr>
            <a:spLocks noGrp="1"/>
          </p:cNvSpPr>
          <p:nvPr>
            <p:ph type="sldNum" sz="quarter" idx="10"/>
          </p:nvPr>
        </p:nvSpPr>
        <p:spPr/>
        <p:txBody>
          <a:bodyPr/>
          <a:lstStyle/>
          <a:p>
            <a:fld id="{EECFC0BE-BD0F-4AA2-979D-3B1A7FD4029A}" type="slidenum">
              <a:rPr lang="en-US" smtClean="0"/>
              <a:t>14</a:t>
            </a:fld>
            <a:endParaRPr lang="en-US"/>
          </a:p>
        </p:txBody>
      </p:sp>
    </p:spTree>
    <p:extLst>
      <p:ext uri="{BB962C8B-B14F-4D97-AF65-F5344CB8AC3E}">
        <p14:creationId xmlns:p14="http://schemas.microsoft.com/office/powerpoint/2010/main" val="69306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6F9DDA-EA1A-4EC4-A27B-6768C612B60D}" type="slidenum">
              <a:rPr lang="en-US" smtClean="0"/>
              <a:pPr/>
              <a:t>19</a:t>
            </a:fld>
            <a:endParaRPr lang="en-US"/>
          </a:p>
        </p:txBody>
      </p:sp>
    </p:spTree>
    <p:extLst>
      <p:ext uri="{BB962C8B-B14F-4D97-AF65-F5344CB8AC3E}">
        <p14:creationId xmlns:p14="http://schemas.microsoft.com/office/powerpoint/2010/main" val="261257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553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176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9633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698531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1904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4/30/2017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291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4/30/2017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1107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8232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61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651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091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7781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512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5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265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4/30/2017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321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670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4/30/2017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25064260"/>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752600"/>
            <a:ext cx="6781800" cy="2862322"/>
          </a:xfrm>
          <a:prstGeom prst="rect">
            <a:avLst/>
          </a:prstGeom>
          <a:noFill/>
        </p:spPr>
        <p:txBody>
          <a:bodyPr wrap="square" rtlCol="0">
            <a:spAutoFit/>
          </a:bodyPr>
          <a:lstStyle/>
          <a:p>
            <a:r>
              <a:rPr lang="en-US" sz="3600" dirty="0">
                <a:solidFill>
                  <a:srgbClr val="00B050"/>
                </a:solidFill>
              </a:rPr>
              <a:t>EFFECTS OF IMPACT LOAD AND CONSTRUCTON METHODS OF  		              BRIDGE</a:t>
            </a:r>
          </a:p>
          <a:p>
            <a:endParaRPr lang="en-US" sz="3600" dirty="0">
              <a:solidFill>
                <a:srgbClr val="00B050"/>
              </a:solidFill>
            </a:endParaRPr>
          </a:p>
          <a:p>
            <a:endParaRPr lang="en-US" sz="3600" dirty="0">
              <a:solidFill>
                <a:srgbClr val="00B050"/>
              </a:solidFill>
            </a:endParaRPr>
          </a:p>
        </p:txBody>
      </p:sp>
      <p:sp>
        <p:nvSpPr>
          <p:cNvPr id="3" name="TextBox 2"/>
          <p:cNvSpPr txBox="1"/>
          <p:nvPr/>
        </p:nvSpPr>
        <p:spPr>
          <a:xfrm>
            <a:off x="4648200" y="5181600"/>
            <a:ext cx="4179349" cy="1477328"/>
          </a:xfrm>
          <a:prstGeom prst="rect">
            <a:avLst/>
          </a:prstGeom>
          <a:noFill/>
        </p:spPr>
        <p:txBody>
          <a:bodyPr wrap="none" rtlCol="0">
            <a:spAutoFit/>
          </a:bodyPr>
          <a:lstStyle/>
          <a:p>
            <a:r>
              <a:rPr lang="en-US" sz="3600" dirty="0"/>
              <a:t>GROUP: A-</a:t>
            </a:r>
            <a:r>
              <a:rPr lang="en-US" sz="3600" dirty="0">
                <a:latin typeface="Centaur" pitchFamily="18" charset="0"/>
              </a:rPr>
              <a:t>04</a:t>
            </a:r>
          </a:p>
          <a:p>
            <a:r>
              <a:rPr lang="en-US" sz="3600" dirty="0"/>
              <a:t>ROLL: </a:t>
            </a:r>
            <a:r>
              <a:rPr lang="en-US" sz="3600" dirty="0">
                <a:latin typeface="Centaur" pitchFamily="18" charset="0"/>
              </a:rPr>
              <a:t>130031-13040</a:t>
            </a:r>
            <a:endParaRPr lang="en-US" sz="3600"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0" y="6425803"/>
            <a:ext cx="5562600" cy="432197"/>
          </a:xfrm>
        </p:spPr>
        <p:txBody>
          <a:bodyPr/>
          <a:lstStyle/>
          <a:p>
            <a:r>
              <a:rPr lang="en-US" sz="2800" b="1" i="1" u="sng" dirty="0">
                <a:solidFill>
                  <a:srgbClr val="FFFF00"/>
                </a:solidFill>
                <a:latin typeface="Times New Roman" panose="02020603050405020304" pitchFamily="18" charset="0"/>
                <a:cs typeface="Times New Roman" panose="02020603050405020304" pitchFamily="18" charset="0"/>
              </a:rPr>
              <a:t>XIAOYUDONG BRIDGE, CHINA</a:t>
            </a:r>
          </a:p>
          <a:p>
            <a:endParaRPr lang="en-US" i="1" u="sng"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1906121"/>
            <a:ext cx="4155281" cy="2806303"/>
          </a:xfrm>
        </p:spPr>
      </p:pic>
      <p:sp>
        <p:nvSpPr>
          <p:cNvPr id="5" name="Text Placeholder 4"/>
          <p:cNvSpPr>
            <a:spLocks noGrp="1"/>
          </p:cNvSpPr>
          <p:nvPr>
            <p:ph type="body" sz="quarter" idx="3"/>
          </p:nvPr>
        </p:nvSpPr>
        <p:spPr>
          <a:xfrm>
            <a:off x="70441" y="4876800"/>
            <a:ext cx="8341129" cy="850177"/>
          </a:xfrm>
        </p:spPr>
        <p:txBody>
          <a:bodyPr/>
          <a:lstStyle/>
          <a:p>
            <a:r>
              <a:rPr lang="en-US" b="1" dirty="0"/>
              <a:t>Damage in Easternmost             Details of Shear Failures</a:t>
            </a:r>
          </a:p>
          <a:p>
            <a:r>
              <a:rPr lang="en-US" b="1" dirty="0"/>
              <a:t>			Span   		</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241006" y="1906121"/>
            <a:ext cx="4902994" cy="2806302"/>
          </a:xfrm>
        </p:spPr>
      </p:pic>
    </p:spTree>
    <p:extLst>
      <p:ext uri="{BB962C8B-B14F-4D97-AF65-F5344CB8AC3E}">
        <p14:creationId xmlns:p14="http://schemas.microsoft.com/office/powerpoint/2010/main" val="4224312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5641" y="5029200"/>
            <a:ext cx="9144000" cy="609600"/>
          </a:xfrm>
        </p:spPr>
        <p:txBody>
          <a:bodyPr/>
          <a:lstStyle/>
          <a:p>
            <a:r>
              <a:rPr lang="en-US" sz="2800" dirty="0"/>
              <a:t>     </a:t>
            </a:r>
            <a:r>
              <a:rPr lang="en-US" sz="1800" b="1" dirty="0"/>
              <a:t>Flexural Crack on Pile Shaft </a:t>
            </a:r>
            <a:r>
              <a:rPr lang="en-US" sz="1600" b="1" dirty="0"/>
              <a:t>	</a:t>
            </a:r>
            <a:r>
              <a:rPr lang="en-US" sz="2800" b="1" dirty="0"/>
              <a:t>		  </a:t>
            </a:r>
            <a:r>
              <a:rPr lang="en-US" sz="1800" b="1" dirty="0"/>
              <a:t>Transverse Crack on Top of the Bridge 														Deck</a:t>
            </a:r>
            <a:endParaRPr lang="en-US" sz="1600" b="1"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885951"/>
            <a:ext cx="4316359" cy="2806304"/>
          </a:xfrm>
        </p:spPr>
      </p:pic>
      <p:sp>
        <p:nvSpPr>
          <p:cNvPr id="5" name="Text Placeholder 4"/>
          <p:cNvSpPr>
            <a:spLocks noGrp="1"/>
          </p:cNvSpPr>
          <p:nvPr>
            <p:ph type="body" sz="quarter" idx="3"/>
          </p:nvPr>
        </p:nvSpPr>
        <p:spPr>
          <a:xfrm>
            <a:off x="2309532" y="6929298"/>
            <a:ext cx="5950324" cy="432197"/>
          </a:xfrm>
        </p:spPr>
        <p:txBody>
          <a:bodyPr/>
          <a:lstStyle/>
          <a:p>
            <a:r>
              <a:rPr lang="en-US" sz="2800" b="1" i="1" u="sng" dirty="0">
                <a:solidFill>
                  <a:srgbClr val="FFFF00"/>
                </a:solidFill>
                <a:latin typeface="Times New Roman" panose="02020603050405020304" pitchFamily="18" charset="0"/>
                <a:cs typeface="Times New Roman" panose="02020603050405020304" pitchFamily="18" charset="0"/>
              </a:rPr>
              <a:t>XIAOYUDONG BRIDGE, CHINA</a:t>
            </a:r>
          </a:p>
          <a:p>
            <a:endParaRPr lang="en-US" i="1" u="sng" dirty="0">
              <a:latin typeface="Times New Roman" panose="02020603050405020304" pitchFamily="18" charset="0"/>
              <a:cs typeface="Times New Roman" panose="02020603050405020304" pitchFamily="18" charset="0"/>
            </a:endParaRPr>
          </a:p>
          <a:p>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43425" y="1885951"/>
            <a:ext cx="4600575" cy="2806304"/>
          </a:xfrm>
        </p:spPr>
      </p:pic>
    </p:spTree>
    <p:extLst>
      <p:ext uri="{BB962C8B-B14F-4D97-AF65-F5344CB8AC3E}">
        <p14:creationId xmlns:p14="http://schemas.microsoft.com/office/powerpoint/2010/main" val="201671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381000"/>
            <a:ext cx="6057900" cy="646331"/>
          </a:xfrm>
          <a:prstGeom prst="rect">
            <a:avLst/>
          </a:prstGeom>
        </p:spPr>
        <p:txBody>
          <a:bodyPr wrap="square">
            <a:spAutoFit/>
          </a:bodyPr>
          <a:lstStyle/>
          <a:p>
            <a:pPr algn="ctr"/>
            <a:r>
              <a:rPr lang="en-US" sz="3600" dirty="0">
                <a:solidFill>
                  <a:srgbClr val="FFFF00"/>
                </a:solidFill>
              </a:rPr>
              <a:t>Wind Effect On BRIDGE</a:t>
            </a:r>
          </a:p>
        </p:txBody>
      </p:sp>
      <p:sp>
        <p:nvSpPr>
          <p:cNvPr id="4" name="Rectangle 3"/>
          <p:cNvSpPr/>
          <p:nvPr/>
        </p:nvSpPr>
        <p:spPr>
          <a:xfrm>
            <a:off x="0" y="1699736"/>
            <a:ext cx="9144000" cy="4216539"/>
          </a:xfrm>
          <a:prstGeom prst="rect">
            <a:avLst/>
          </a:prstGeom>
        </p:spPr>
        <p:txBody>
          <a:bodyPr wrap="square">
            <a:spAutoFit/>
          </a:bodyPr>
          <a:lstStyle/>
          <a:p>
            <a:r>
              <a:rPr lang="en-US" sz="2800" dirty="0"/>
              <a:t>Wind produces 3 types of effects on structure. They are :</a:t>
            </a:r>
          </a:p>
          <a:p>
            <a:pPr marL="342900" indent="-342900">
              <a:buFont typeface="Wingdings" panose="05000000000000000000" pitchFamily="2" charset="2"/>
              <a:buChar char="Ø"/>
            </a:pPr>
            <a:r>
              <a:rPr lang="en-US" sz="2800" dirty="0"/>
              <a:t>   Static</a:t>
            </a:r>
          </a:p>
          <a:p>
            <a:pPr marL="342900" indent="-342900">
              <a:buFont typeface="Wingdings" panose="05000000000000000000" pitchFamily="2" charset="2"/>
              <a:buChar char="Ø"/>
            </a:pPr>
            <a:r>
              <a:rPr lang="en-US" sz="2800" dirty="0"/>
              <a:t>   Dynamic</a:t>
            </a:r>
          </a:p>
          <a:p>
            <a:pPr marL="342900" indent="-342900">
              <a:buFont typeface="Wingdings" panose="05000000000000000000" pitchFamily="2" charset="2"/>
              <a:buChar char="Ø"/>
            </a:pPr>
            <a:r>
              <a:rPr lang="en-US" sz="2800" dirty="0"/>
              <a:t>   Aerodynamic</a:t>
            </a:r>
          </a:p>
          <a:p>
            <a:endParaRPr lang="en-US" sz="2400" dirty="0"/>
          </a:p>
          <a:p>
            <a:r>
              <a:rPr lang="en-US" sz="2600" dirty="0"/>
              <a:t>When the structure deflects in response to wind load then the dynamic and aerodynamic effects should be </a:t>
            </a:r>
            <a:r>
              <a:rPr lang="en-US" sz="2600" dirty="0" err="1"/>
              <a:t>analysed</a:t>
            </a:r>
            <a:r>
              <a:rPr lang="en-US" sz="2600" dirty="0"/>
              <a:t> in addition to static </a:t>
            </a:r>
            <a:r>
              <a:rPr lang="en-US" sz="2600" dirty="0" err="1"/>
              <a:t>effect.actually</a:t>
            </a:r>
            <a:r>
              <a:rPr lang="en-US" sz="2600" dirty="0"/>
              <a:t> wind </a:t>
            </a:r>
            <a:r>
              <a:rPr lang="en-US" sz="2600" dirty="0" err="1"/>
              <a:t>creat</a:t>
            </a:r>
            <a:r>
              <a:rPr lang="en-US" sz="2600" dirty="0"/>
              <a:t> </a:t>
            </a:r>
            <a:r>
              <a:rPr lang="en-US" sz="2600" dirty="0" err="1"/>
              <a:t>aerodymanic</a:t>
            </a:r>
            <a:r>
              <a:rPr lang="en-US" sz="2600" dirty="0"/>
              <a:t> effect on bridge as impact load.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2071"/>
            <a:ext cx="7055380" cy="1400530"/>
          </a:xfrm>
        </p:spPr>
        <p:txBody>
          <a:bodyPr/>
          <a:lstStyle/>
          <a:p>
            <a:r>
              <a:rPr lang="en-US" sz="3200" dirty="0">
                <a:solidFill>
                  <a:srgbClr val="92D050"/>
                </a:solidFill>
              </a:rPr>
              <a:t>Bridge aerodynamics and wind induced vibrations:</a:t>
            </a:r>
            <a:r>
              <a:rPr lang="en-US" sz="3200" dirty="0">
                <a:solidFill>
                  <a:schemeClr val="tx2">
                    <a:lumMod val="75000"/>
                  </a:schemeClr>
                </a:solidFill>
              </a:rPr>
              <a:t/>
            </a:r>
            <a:br>
              <a:rPr lang="en-US" sz="3200" dirty="0">
                <a:solidFill>
                  <a:schemeClr val="tx2">
                    <a:lumMod val="75000"/>
                  </a:schemeClr>
                </a:solidFill>
              </a:rPr>
            </a:br>
            <a:endParaRPr lang="en-US" sz="3200" dirty="0">
              <a:solidFill>
                <a:schemeClr val="tx2">
                  <a:lumMod val="75000"/>
                </a:schemeClr>
              </a:solidFill>
            </a:endParaRPr>
          </a:p>
        </p:txBody>
      </p:sp>
      <p:sp>
        <p:nvSpPr>
          <p:cNvPr id="3" name="Content Placeholder 2"/>
          <p:cNvSpPr>
            <a:spLocks noGrp="1"/>
          </p:cNvSpPr>
          <p:nvPr>
            <p:ph sz="half" idx="1"/>
          </p:nvPr>
        </p:nvSpPr>
        <p:spPr>
          <a:xfrm>
            <a:off x="17060" y="2626960"/>
            <a:ext cx="5088340" cy="3352800"/>
          </a:xfrm>
        </p:spPr>
        <p:txBody>
          <a:bodyPr>
            <a:normAutofit/>
          </a:bodyPr>
          <a:lstStyle/>
          <a:p>
            <a:r>
              <a:rPr lang="en-US" sz="2400" dirty="0"/>
              <a:t>1.Galloping: Galloping is </a:t>
            </a:r>
            <a:r>
              <a:rPr lang="en-US" sz="2400" dirty="0">
                <a:solidFill>
                  <a:srgbClr val="FFFF00"/>
                </a:solidFill>
              </a:rPr>
              <a:t>transverse</a:t>
            </a:r>
            <a:r>
              <a:rPr lang="en-US" sz="2400" dirty="0"/>
              <a:t> oscillation of some structures due to the development of aerodynamic forces. Non circular cross section are more susceptible to this type of oscillation.</a:t>
            </a:r>
          </a:p>
          <a:p>
            <a:pPr marL="0" indent="0">
              <a:buNone/>
            </a:pPr>
            <a:endParaRPr lang="en-US" sz="5500" dirty="0"/>
          </a:p>
          <a:p>
            <a:endParaRPr lang="en-US" sz="2800" dirty="0"/>
          </a:p>
          <a:p>
            <a:endParaRPr lang="en-US" dirty="0"/>
          </a:p>
          <a:p>
            <a:endParaRPr lang="en-US" dirty="0"/>
          </a:p>
        </p:txBody>
      </p:sp>
      <p:pic>
        <p:nvPicPr>
          <p:cNvPr id="5" name="Content Placeholder 4" descr="gg003.jpg"/>
          <p:cNvPicPr>
            <a:picLocks noGrp="1" noChangeAspect="1"/>
          </p:cNvPicPr>
          <p:nvPr>
            <p:ph sz="half" idx="2"/>
          </p:nvPr>
        </p:nvPicPr>
        <p:blipFill>
          <a:blip r:embed="rId3"/>
          <a:stretch>
            <a:fillRect/>
          </a:stretch>
        </p:blipFill>
        <p:spPr>
          <a:xfrm>
            <a:off x="5099713" y="1371600"/>
            <a:ext cx="4038600" cy="4202367"/>
          </a:xfrm>
        </p:spPr>
      </p:pic>
      <p:sp>
        <p:nvSpPr>
          <p:cNvPr id="6" name="Rectangle 5"/>
          <p:cNvSpPr/>
          <p:nvPr/>
        </p:nvSpPr>
        <p:spPr>
          <a:xfrm>
            <a:off x="4816522" y="5677724"/>
            <a:ext cx="4604982" cy="677108"/>
          </a:xfrm>
          <a:prstGeom prst="rect">
            <a:avLst/>
          </a:prstGeom>
        </p:spPr>
        <p:txBody>
          <a:bodyPr wrap="square">
            <a:spAutoFit/>
          </a:bodyPr>
          <a:lstStyle/>
          <a:p>
            <a:r>
              <a:rPr lang="en-US" dirty="0">
                <a:solidFill>
                  <a:srgbClr val="FFFF00"/>
                </a:solidFill>
              </a:rPr>
              <a:t>Tacoma Narrows Bridge, Washington</a:t>
            </a:r>
            <a:endParaRPr lang="en-US" sz="2000" b="1" dirty="0">
              <a:solidFill>
                <a:srgbClr val="FFFF00"/>
              </a:solidFill>
            </a:endParaRPr>
          </a:p>
          <a:p>
            <a:r>
              <a:rPr lang="en-US" sz="2000" b="1" dirty="0">
                <a:solidFill>
                  <a:srgbClr val="FFC000"/>
                </a:solidFill>
              </a:rPr>
              <a:t>        Figure : Galloping effect</a:t>
            </a:r>
          </a:p>
        </p:txBody>
      </p:sp>
    </p:spTree>
    <p:extLst>
      <p:ext uri="{BB962C8B-B14F-4D97-AF65-F5344CB8AC3E}">
        <p14:creationId xmlns:p14="http://schemas.microsoft.com/office/powerpoint/2010/main" val="1008322594"/>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733800"/>
            <a:ext cx="8839200" cy="3047564"/>
          </a:xfrm>
        </p:spPr>
        <p:txBody>
          <a:bodyPr>
            <a:normAutofit/>
          </a:bodyPr>
          <a:lstStyle/>
          <a:p>
            <a:r>
              <a:rPr lang="en-US" sz="2400" dirty="0"/>
              <a:t>2.Flutter: Flutter is unstable oscillatory motion of a structure due to coupling between aerodynamic force and elastic deformation of the structure.</a:t>
            </a:r>
          </a:p>
          <a:p>
            <a:r>
              <a:rPr lang="en-US" sz="2400" dirty="0"/>
              <a:t>In case of classical flutter, energy is fed by wind counteracting the damping of the bridge. With the increase in the speed of incoming wind, the dumping of the structure increases. </a:t>
            </a:r>
          </a:p>
          <a:p>
            <a:endParaRPr lang="en-US" sz="2400" dirty="0"/>
          </a:p>
        </p:txBody>
      </p:sp>
      <p:pic>
        <p:nvPicPr>
          <p:cNvPr id="8" name="Picture 7" descr="photographic-print-of-the-original-tacoma-narrows-bridge-before-its-EX6X17.jpg"/>
          <p:cNvPicPr>
            <a:picLocks noChangeAspect="1"/>
          </p:cNvPicPr>
          <p:nvPr/>
        </p:nvPicPr>
        <p:blipFill>
          <a:blip r:embed="rId3"/>
          <a:stretch>
            <a:fillRect/>
          </a:stretch>
        </p:blipFill>
        <p:spPr>
          <a:xfrm>
            <a:off x="952500" y="247709"/>
            <a:ext cx="7543800" cy="2819401"/>
          </a:xfrm>
          <a:prstGeom prst="rect">
            <a:avLst/>
          </a:prstGeom>
        </p:spPr>
      </p:pic>
      <p:sp>
        <p:nvSpPr>
          <p:cNvPr id="9" name="Rectangle 8"/>
          <p:cNvSpPr/>
          <p:nvPr/>
        </p:nvSpPr>
        <p:spPr>
          <a:xfrm>
            <a:off x="2895600" y="3156074"/>
            <a:ext cx="4865171" cy="677108"/>
          </a:xfrm>
          <a:prstGeom prst="rect">
            <a:avLst/>
          </a:prstGeom>
        </p:spPr>
        <p:txBody>
          <a:bodyPr wrap="square">
            <a:spAutoFit/>
          </a:bodyPr>
          <a:lstStyle/>
          <a:p>
            <a:r>
              <a:rPr lang="en-US" dirty="0">
                <a:solidFill>
                  <a:srgbClr val="FFC000"/>
                </a:solidFill>
              </a:rPr>
              <a:t>Tacoma Narrows Bridge, Washington</a:t>
            </a:r>
            <a:endParaRPr lang="en-US" sz="2000" dirty="0">
              <a:solidFill>
                <a:srgbClr val="FFC000"/>
              </a:solidFill>
            </a:endParaRPr>
          </a:p>
          <a:p>
            <a:r>
              <a:rPr lang="en-US" sz="2000" dirty="0">
                <a:solidFill>
                  <a:srgbClr val="FFC000"/>
                </a:solidFill>
              </a:rPr>
              <a:t>        </a:t>
            </a:r>
            <a:r>
              <a:rPr lang="en-US" sz="2000" dirty="0">
                <a:solidFill>
                  <a:srgbClr val="FFFF00"/>
                </a:solidFill>
              </a:rPr>
              <a:t>Figure: Fluttering effect</a:t>
            </a:r>
          </a:p>
        </p:txBody>
      </p:sp>
    </p:spTree>
    <p:extLst>
      <p:ext uri="{BB962C8B-B14F-4D97-AF65-F5344CB8AC3E}">
        <p14:creationId xmlns:p14="http://schemas.microsoft.com/office/powerpoint/2010/main" val="40402983"/>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907" y="542835"/>
            <a:ext cx="8382000" cy="1200329"/>
          </a:xfrm>
          <a:prstGeom prst="rect">
            <a:avLst/>
          </a:prstGeom>
          <a:noFill/>
        </p:spPr>
        <p:txBody>
          <a:bodyPr wrap="square" rtlCol="0">
            <a:spAutoFit/>
          </a:bodyPr>
          <a:lstStyle/>
          <a:p>
            <a:r>
              <a:rPr lang="en-US" sz="3600" dirty="0">
                <a:solidFill>
                  <a:srgbClr val="FFFF00"/>
                </a:solidFill>
              </a:rPr>
              <a:t>Effect of live load on bridge as 							impact load</a:t>
            </a:r>
          </a:p>
        </p:txBody>
      </p:sp>
      <mc:AlternateContent xmlns:mc="http://schemas.openxmlformats.org/markup-compatibility/2006" xmlns:a14="http://schemas.microsoft.com/office/drawing/2010/main">
        <mc:Choice Requires="a14">
          <p:sp>
            <p:nvSpPr>
              <p:cNvPr id="3" name="Rectangle 2"/>
              <p:cNvSpPr/>
              <p:nvPr/>
            </p:nvSpPr>
            <p:spPr>
              <a:xfrm>
                <a:off x="210354" y="990600"/>
                <a:ext cx="8933645" cy="6059416"/>
              </a:xfrm>
              <a:prstGeom prst="rect">
                <a:avLst/>
              </a:prstGeom>
            </p:spPr>
            <p:txBody>
              <a:bodyPr wrap="square">
                <a:spAutoFit/>
              </a:bodyPr>
              <a:lstStyle/>
              <a:p>
                <a:r>
                  <a:rPr lang="en-US" sz="3600" dirty="0"/>
                  <a:t>	</a:t>
                </a:r>
              </a:p>
              <a:p>
                <a:r>
                  <a:rPr lang="en-US" sz="3200" b="1" i="1" u="sng" dirty="0"/>
                  <a:t>impact load:</a:t>
                </a:r>
              </a:p>
              <a:p>
                <a:r>
                  <a:rPr lang="en-US" sz="2800" dirty="0">
                    <a:latin typeface="Times New Roman" panose="02020603050405020304" pitchFamily="18" charset="0"/>
                    <a:cs typeface="Times New Roman" panose="02020603050405020304" pitchFamily="18" charset="0"/>
                  </a:rPr>
                  <a:t>The dynamic effect caused due to vertical oscillation and periodical shifting of live load from one wheel to another is known as impact load.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According  to </a:t>
                </a:r>
                <a:r>
                  <a:rPr lang="en-US" sz="2400" dirty="0">
                    <a:latin typeface="+mj-lt"/>
                    <a:cs typeface="Times New Roman" panose="02020603050405020304" pitchFamily="18" charset="0"/>
                  </a:rPr>
                  <a:t>AASTHO</a:t>
                </a:r>
                <a:r>
                  <a:rPr lang="en-US" sz="2400" dirty="0">
                    <a:latin typeface="Times New Roman" panose="02020603050405020304" pitchFamily="18" charset="0"/>
                    <a:cs typeface="Times New Roman" panose="02020603050405020304" pitchFamily="18" charset="0"/>
                  </a:rPr>
                  <a:t> impact factor is expressed as a function of  bridge span which is given below-     </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Impact Factor</a:t>
                </a:r>
                <a:r>
                  <a:rPr lang="en-US" sz="2400" dirty="0">
                    <a:latin typeface="Times New Roman" panose="02020603050405020304" pitchFamily="18" charset="0"/>
                    <a:cs typeface="Times New Roman" panose="02020603050405020304" pitchFamily="18" charset="0"/>
                  </a:rPr>
                  <a:t>,	I = </a:t>
                </a:r>
                <a14:m>
                  <m:oMath xmlns:m="http://schemas.openxmlformats.org/officeDocument/2006/math">
                    <m:f>
                      <m:fPr>
                        <m:ctrlPr>
                          <a:rPr lang="en-US" sz="2800" i="1" dirty="0" smtClean="0">
                            <a:latin typeface="Cambria Math" panose="02040503050406030204" pitchFamily="18" charset="0"/>
                            <a:cs typeface="Times New Roman" panose="02020603050405020304" pitchFamily="18" charset="0"/>
                          </a:rPr>
                        </m:ctrlPr>
                      </m:fPr>
                      <m:num>
                        <m:r>
                          <a:rPr lang="en-US" sz="2800" i="1" dirty="0">
                            <a:latin typeface="Cambria Math" panose="02040503050406030204" pitchFamily="18" charset="0"/>
                            <a:cs typeface="Times New Roman" panose="02020603050405020304" pitchFamily="18" charset="0"/>
                          </a:rPr>
                          <m:t>50</m:t>
                        </m:r>
                      </m:num>
                      <m:den>
                        <m:r>
                          <a:rPr lang="en-US" sz="2800" i="1" dirty="0">
                            <a:latin typeface="Cambria Math" panose="02040503050406030204" pitchFamily="18" charset="0"/>
                            <a:cs typeface="Times New Roman" panose="02020603050405020304" pitchFamily="18" charset="0"/>
                          </a:rPr>
                          <m:t>(</m:t>
                        </m:r>
                        <m:r>
                          <a:rPr lang="en-US" sz="2800" i="1" dirty="0">
                            <a:latin typeface="Cambria Math" panose="02040503050406030204" pitchFamily="18" charset="0"/>
                            <a:cs typeface="Times New Roman" panose="02020603050405020304" pitchFamily="18" charset="0"/>
                          </a:rPr>
                          <m:t>𝐿</m:t>
                        </m:r>
                        <m:r>
                          <a:rPr lang="en-US" sz="2800" i="1" dirty="0">
                            <a:latin typeface="Cambria Math" panose="02040503050406030204" pitchFamily="18" charset="0"/>
                            <a:cs typeface="Times New Roman" panose="02020603050405020304" pitchFamily="18" charset="0"/>
                          </a:rPr>
                          <m:t>+125)</m:t>
                        </m:r>
                      </m:den>
                    </m:f>
                  </m:oMath>
                </a14:m>
                <a:r>
                  <a:rPr lang="en-US" sz="28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0.30</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Here, L is the length in feet of the section of span that must be loaded to produce the maximum stress in a particular member.</a:t>
                </a:r>
              </a:p>
              <a:p>
                <a:endParaRPr lang="en-US" sz="2400" dirty="0">
                  <a:latin typeface="Times New Roman" panose="02020603050405020304" pitchFamily="18" charset="0"/>
                  <a:cs typeface="Times New Roman" panose="02020603050405020304" pitchFamily="18" charset="0"/>
                </a:endParaRPr>
              </a:p>
              <a:p>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210354" y="990600"/>
                <a:ext cx="8933645" cy="6059416"/>
              </a:xfrm>
              <a:prstGeom prst="rect">
                <a:avLst/>
              </a:prstGeom>
              <a:blipFill>
                <a:blip r:embed="rId2"/>
                <a:stretch>
                  <a:fillRect l="-1775"/>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668690" cy="1400530"/>
          </a:xfrm>
        </p:spPr>
        <p:txBody>
          <a:bodyPr>
            <a:normAutofit/>
          </a:bodyPr>
          <a:lstStyle/>
          <a:p>
            <a:r>
              <a:rPr lang="en-US" sz="3600" b="1" i="1" dirty="0">
                <a:solidFill>
                  <a:srgbClr val="FFFF00"/>
                </a:solidFill>
              </a:rPr>
              <a:t>Major characteristics of impact factor:</a:t>
            </a:r>
          </a:p>
        </p:txBody>
      </p:sp>
      <p:sp>
        <p:nvSpPr>
          <p:cNvPr id="3" name="Content Placeholder 2"/>
          <p:cNvSpPr>
            <a:spLocks noGrp="1"/>
          </p:cNvSpPr>
          <p:nvPr>
            <p:ph idx="1"/>
          </p:nvPr>
        </p:nvSpPr>
        <p:spPr>
          <a:xfrm>
            <a:off x="204254" y="1524000"/>
            <a:ext cx="8939745" cy="5257800"/>
          </a:xfrm>
        </p:spPr>
        <p:txBody>
          <a:bodyPr>
            <a:normAutofit fontScale="92500" lnSpcReduction="10000"/>
          </a:bodyPr>
          <a:lstStyle/>
          <a:p>
            <a:pPr>
              <a:buNone/>
            </a:pPr>
            <a:r>
              <a:rPr lang="en-US" sz="2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1. Impact factor increases as vehicle speed increases in most cases.                                                                                2. impact factor decreases as bridge span increases.    3.impact factor decreases as vehicle travel in more than one lane.                                                                         4.impact factor for exterior girder is much more larger than for interior girder due to the excided torsion mode shapes contribute to the dynamic response of exterior girder.                                                                               5.Under very good condition of the road surface roughness impact factor is well below that in design specifications</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5236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15400" cy="1676400"/>
          </a:xfrm>
        </p:spPr>
        <p:txBody>
          <a:bodyPr>
            <a:normAutofit fontScale="90000"/>
          </a:bodyPr>
          <a:lstStyle/>
          <a:p>
            <a:pPr algn="l"/>
            <a:r>
              <a:rPr lang="en-US" sz="3600" b="1" i="1" dirty="0">
                <a:solidFill>
                  <a:srgbClr val="FFC000"/>
                </a:solidFill>
              </a:rPr>
              <a:t>			</a:t>
            </a:r>
            <a:r>
              <a:rPr lang="en-US" sz="3600" b="1" i="1" u="sng" dirty="0">
                <a:solidFill>
                  <a:srgbClr val="FFC000"/>
                </a:solidFill>
              </a:rPr>
              <a:t>Impact percentage curve:</a:t>
            </a:r>
            <a:r>
              <a:rPr lang="en-US" sz="3600" b="1" i="1" dirty="0">
                <a:solidFill>
                  <a:srgbClr val="FFC000"/>
                </a:solidFill>
              </a:rPr>
              <a:t>                                                                                                        </a:t>
            </a:r>
            <a:r>
              <a:rPr lang="en-US" sz="2700"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Impact factors are specified by different authorities for different types of bridges.</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The following curve shows the relationship between impact factor and span of the bridge</a:t>
            </a:r>
            <a:r>
              <a:rPr lang="en-US" sz="27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4" name="Content Placeholder 3" descr="IMG_20170409_004417_245.jpg"/>
          <p:cNvPicPr>
            <a:picLocks noGrp="1" noChangeAspect="1"/>
          </p:cNvPicPr>
          <p:nvPr>
            <p:ph idx="1"/>
          </p:nvPr>
        </p:nvPicPr>
        <p:blipFill>
          <a:blip r:embed="rId2" cstate="print"/>
          <a:stretch>
            <a:fillRect/>
          </a:stretch>
        </p:blipFill>
        <p:spPr>
          <a:xfrm>
            <a:off x="0" y="3124200"/>
            <a:ext cx="9144000" cy="3733800"/>
          </a:xfrm>
        </p:spPr>
      </p:pic>
    </p:spTree>
    <p:extLst>
      <p:ext uri="{BB962C8B-B14F-4D97-AF65-F5344CB8AC3E}">
        <p14:creationId xmlns:p14="http://schemas.microsoft.com/office/powerpoint/2010/main" val="364502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4083799062"/>
              </p:ext>
            </p:extLst>
          </p:nvPr>
        </p:nvGraphicFramePr>
        <p:xfrm>
          <a:off x="1600200" y="2362200"/>
          <a:ext cx="6172200" cy="3002280"/>
        </p:xfrm>
        <a:graphic>
          <a:graphicData uri="http://schemas.openxmlformats.org/drawingml/2006/table">
            <a:tbl>
              <a:tblPr firstRow="1" bandRow="1">
                <a:tableStyleId>{7DF18680-E054-41AD-8BC1-D1AEF772440D}</a:tableStyleId>
              </a:tblPr>
              <a:tblGrid>
                <a:gridCol w="3086100">
                  <a:extLst>
                    <a:ext uri="{9D8B030D-6E8A-4147-A177-3AD203B41FA5}">
                      <a16:colId xmlns:a16="http://schemas.microsoft.com/office/drawing/2014/main" xmlns="" val="20000"/>
                    </a:ext>
                  </a:extLst>
                </a:gridCol>
                <a:gridCol w="3086100">
                  <a:extLst>
                    <a:ext uri="{9D8B030D-6E8A-4147-A177-3AD203B41FA5}">
                      <a16:colId xmlns:a16="http://schemas.microsoft.com/office/drawing/2014/main" xmlns="" val="20001"/>
                    </a:ext>
                  </a:extLst>
                </a:gridCol>
              </a:tblGrid>
              <a:tr h="1059180">
                <a:tc>
                  <a:txBody>
                    <a:bodyPr/>
                    <a:lstStyle/>
                    <a:p>
                      <a:r>
                        <a:rPr lang="en-US" sz="2400" dirty="0">
                          <a:solidFill>
                            <a:schemeClr val="tx1"/>
                          </a:solidFill>
                        </a:rPr>
                        <a:t>Limit state</a:t>
                      </a:r>
                    </a:p>
                  </a:txBody>
                  <a:tcPr marL="68580" marR="68580"/>
                </a:tc>
                <a:tc>
                  <a:txBody>
                    <a:bodyPr/>
                    <a:lstStyle/>
                    <a:p>
                      <a:r>
                        <a:rPr lang="en-US" sz="2400" dirty="0">
                          <a:solidFill>
                            <a:schemeClr val="tx1"/>
                          </a:solidFill>
                        </a:rPr>
                        <a:t>Impact  factor </a:t>
                      </a:r>
                    </a:p>
                  </a:txBody>
                  <a:tcPr marL="68580" marR="68580"/>
                </a:tc>
                <a:extLst>
                  <a:ext uri="{0D108BD9-81ED-4DB2-BD59-A6C34878D82A}">
                    <a16:rowId xmlns:a16="http://schemas.microsoft.com/office/drawing/2014/main" xmlns="" val="10000"/>
                  </a:ext>
                </a:extLst>
              </a:tr>
              <a:tr h="647700">
                <a:tc>
                  <a:txBody>
                    <a:bodyPr/>
                    <a:lstStyle/>
                    <a:p>
                      <a:r>
                        <a:rPr lang="en-US" sz="2400" b="1" dirty="0">
                          <a:solidFill>
                            <a:schemeClr val="bg1"/>
                          </a:solidFill>
                        </a:rPr>
                        <a:t>Deck</a:t>
                      </a:r>
                      <a:r>
                        <a:rPr lang="en-US" sz="2400" b="1" baseline="0" dirty="0">
                          <a:solidFill>
                            <a:schemeClr val="bg1"/>
                          </a:solidFill>
                        </a:rPr>
                        <a:t> joint</a:t>
                      </a:r>
                      <a:endParaRPr lang="en-US" sz="2400" b="1" dirty="0">
                        <a:solidFill>
                          <a:schemeClr val="bg1"/>
                        </a:solidFill>
                      </a:endParaRPr>
                    </a:p>
                  </a:txBody>
                  <a:tcPr marL="68580" marR="68580"/>
                </a:tc>
                <a:tc>
                  <a:txBody>
                    <a:bodyPr/>
                    <a:lstStyle/>
                    <a:p>
                      <a:r>
                        <a:rPr lang="en-US" sz="2400" dirty="0"/>
                        <a:t>75%</a:t>
                      </a:r>
                    </a:p>
                  </a:txBody>
                  <a:tcPr marL="68580" marR="68580"/>
                </a:tc>
                <a:extLst>
                  <a:ext uri="{0D108BD9-81ED-4DB2-BD59-A6C34878D82A}">
                    <a16:rowId xmlns:a16="http://schemas.microsoft.com/office/drawing/2014/main" xmlns="" val="10001"/>
                  </a:ext>
                </a:extLst>
              </a:tr>
              <a:tr h="647700">
                <a:tc>
                  <a:txBody>
                    <a:bodyPr/>
                    <a:lstStyle/>
                    <a:p>
                      <a:r>
                        <a:rPr lang="en-US" sz="2400" b="1" dirty="0">
                          <a:solidFill>
                            <a:schemeClr val="bg1"/>
                          </a:solidFill>
                        </a:rPr>
                        <a:t>Fracture limit state</a:t>
                      </a:r>
                    </a:p>
                  </a:txBody>
                  <a:tcPr marL="68580" marR="68580"/>
                </a:tc>
                <a:tc>
                  <a:txBody>
                    <a:bodyPr/>
                    <a:lstStyle/>
                    <a:p>
                      <a:r>
                        <a:rPr lang="en-US" sz="2400" dirty="0"/>
                        <a:t>15%</a:t>
                      </a:r>
                    </a:p>
                  </a:txBody>
                  <a:tcPr marL="68580" marR="68580"/>
                </a:tc>
                <a:extLst>
                  <a:ext uri="{0D108BD9-81ED-4DB2-BD59-A6C34878D82A}">
                    <a16:rowId xmlns:a16="http://schemas.microsoft.com/office/drawing/2014/main" xmlns="" val="10002"/>
                  </a:ext>
                </a:extLst>
              </a:tr>
              <a:tr h="647700">
                <a:tc>
                  <a:txBody>
                    <a:bodyPr/>
                    <a:lstStyle/>
                    <a:p>
                      <a:pPr algn="l"/>
                      <a:r>
                        <a:rPr lang="en-US" sz="2400" b="1" i="0" dirty="0"/>
                        <a:t>All </a:t>
                      </a:r>
                      <a:r>
                        <a:rPr lang="en-US" sz="2400" b="1" i="0" dirty="0">
                          <a:solidFill>
                            <a:schemeClr val="bg1">
                              <a:lumMod val="95000"/>
                              <a:lumOff val="5000"/>
                            </a:schemeClr>
                          </a:solidFill>
                        </a:rPr>
                        <a:t>other limit state </a:t>
                      </a:r>
                    </a:p>
                  </a:txBody>
                  <a:tcPr marL="68580" marR="68580"/>
                </a:tc>
                <a:tc>
                  <a:txBody>
                    <a:bodyPr/>
                    <a:lstStyle/>
                    <a:p>
                      <a:r>
                        <a:rPr lang="en-US" sz="2400" dirty="0"/>
                        <a:t>33%</a:t>
                      </a:r>
                    </a:p>
                  </a:txBody>
                  <a:tcPr marL="68580" marR="68580"/>
                </a:tc>
                <a:extLst>
                  <a:ext uri="{0D108BD9-81ED-4DB2-BD59-A6C34878D82A}">
                    <a16:rowId xmlns:a16="http://schemas.microsoft.com/office/drawing/2014/main" xmlns="" val="10003"/>
                  </a:ext>
                </a:extLst>
              </a:tr>
            </a:tbl>
          </a:graphicData>
        </a:graphic>
      </p:graphicFrame>
      <p:sp>
        <p:nvSpPr>
          <p:cNvPr id="3" name="Rectangle 2"/>
          <p:cNvSpPr/>
          <p:nvPr/>
        </p:nvSpPr>
        <p:spPr>
          <a:xfrm>
            <a:off x="1074420" y="1066800"/>
            <a:ext cx="7223760" cy="1077218"/>
          </a:xfrm>
          <a:prstGeom prst="rect">
            <a:avLst/>
          </a:prstGeom>
        </p:spPr>
        <p:txBody>
          <a:bodyPr wrap="square">
            <a:spAutoFit/>
          </a:bodyPr>
          <a:lstStyle/>
          <a:p>
            <a:pPr algn="ctr"/>
            <a:r>
              <a:rPr lang="en-US" sz="3200" b="1" i="1" u="sng" dirty="0">
                <a:solidFill>
                  <a:srgbClr val="FFC000"/>
                </a:solidFill>
                <a:cs typeface="Times New Roman" panose="02020603050405020304" pitchFamily="18" charset="0"/>
              </a:rPr>
              <a:t>Impact factor for various limit state according to AASTHO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949" y="68884"/>
            <a:ext cx="8229600" cy="487362"/>
          </a:xfrm>
        </p:spPr>
        <p:txBody>
          <a:bodyPr>
            <a:noAutofit/>
          </a:bodyPr>
          <a:lstStyle/>
          <a:p>
            <a:r>
              <a:rPr lang="en-US" sz="3600" b="1" i="1" u="sng" dirty="0">
                <a:solidFill>
                  <a:schemeClr val="accent2">
                    <a:lumMod val="75000"/>
                  </a:schemeClr>
                </a:solidFill>
              </a:rPr>
              <a:t>Effect of impact load</a:t>
            </a:r>
          </a:p>
        </p:txBody>
      </p:sp>
      <p:pic>
        <p:nvPicPr>
          <p:cNvPr id="5" name="Content Placeholder 4" descr="IMG_20170413_104148_247.jpg"/>
          <p:cNvPicPr>
            <a:picLocks noGrp="1" noChangeAspect="1"/>
          </p:cNvPicPr>
          <p:nvPr>
            <p:ph sz="half" idx="1"/>
          </p:nvPr>
        </p:nvPicPr>
        <p:blipFill>
          <a:blip r:embed="rId3"/>
          <a:stretch>
            <a:fillRect/>
          </a:stretch>
        </p:blipFill>
        <p:spPr>
          <a:xfrm>
            <a:off x="603914" y="2301285"/>
            <a:ext cx="4038600" cy="3428999"/>
          </a:xfrm>
        </p:spPr>
      </p:pic>
      <p:pic>
        <p:nvPicPr>
          <p:cNvPr id="6" name="Content Placeholder 5" descr="full_dump_truck_As-is_crossing_long_concrete_girder_bridge.png"/>
          <p:cNvPicPr>
            <a:picLocks noGrp="1" noChangeAspect="1"/>
          </p:cNvPicPr>
          <p:nvPr>
            <p:ph sz="half" idx="2"/>
          </p:nvPr>
        </p:nvPicPr>
        <p:blipFill>
          <a:blip r:embed="rId4"/>
          <a:stretch>
            <a:fillRect/>
          </a:stretch>
        </p:blipFill>
        <p:spPr>
          <a:xfrm>
            <a:off x="5000767" y="2297542"/>
            <a:ext cx="3733800" cy="3428999"/>
          </a:xfrm>
        </p:spPr>
      </p:pic>
      <p:sp>
        <p:nvSpPr>
          <p:cNvPr id="8" name="TextBox 7"/>
          <p:cNvSpPr txBox="1"/>
          <p:nvPr/>
        </p:nvSpPr>
        <p:spPr>
          <a:xfrm>
            <a:off x="457200" y="5943600"/>
            <a:ext cx="8458200"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Impact factor is considered for vibration induced by truck on bridge</a:t>
            </a:r>
          </a:p>
        </p:txBody>
      </p:sp>
      <p:sp>
        <p:nvSpPr>
          <p:cNvPr id="9" name="TextBox 8"/>
          <p:cNvSpPr txBox="1"/>
          <p:nvPr/>
        </p:nvSpPr>
        <p:spPr>
          <a:xfrm>
            <a:off x="457200" y="682082"/>
            <a:ext cx="8229600"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Vehicular live loads are multiplied with an impact factor to accommodate this dynamic effect in the design of  bridge. The dynamic loads for moving vehicle are considered impact in bridge engineering because of relatively short duration.</a:t>
            </a:r>
          </a:p>
        </p:txBody>
      </p:sp>
    </p:spTree>
    <p:extLst>
      <p:ext uri="{BB962C8B-B14F-4D97-AF65-F5344CB8AC3E}">
        <p14:creationId xmlns:p14="http://schemas.microsoft.com/office/powerpoint/2010/main" val="287177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752600"/>
            <a:ext cx="8305800" cy="2985433"/>
          </a:xfrm>
          <a:prstGeom prst="rect">
            <a:avLst/>
          </a:prstGeom>
          <a:noFill/>
        </p:spPr>
        <p:txBody>
          <a:bodyPr wrap="square" rtlCol="0">
            <a:spAutoFit/>
          </a:bodyPr>
          <a:lstStyle/>
          <a:p>
            <a:r>
              <a:rPr lang="en-US" sz="3600" b="1" i="1" u="sng" dirty="0">
                <a:solidFill>
                  <a:schemeClr val="accent2"/>
                </a:solidFill>
              </a:rPr>
              <a:t>our presentation is in two segments</a:t>
            </a:r>
          </a:p>
          <a:p>
            <a:endParaRPr lang="en-US" sz="2800" dirty="0"/>
          </a:p>
          <a:p>
            <a:r>
              <a:rPr lang="en-US" sz="3000" b="1" dirty="0"/>
              <a:t>1st one </a:t>
            </a:r>
            <a:r>
              <a:rPr lang="en-US" sz="3000" dirty="0"/>
              <a:t>: effects of various types of impact 			   load on bridge</a:t>
            </a:r>
          </a:p>
          <a:p>
            <a:r>
              <a:rPr lang="en-US" sz="3000" b="1" dirty="0"/>
              <a:t>2</a:t>
            </a:r>
            <a:r>
              <a:rPr lang="en-US" sz="3000" b="1" baseline="30000" dirty="0"/>
              <a:t>nd</a:t>
            </a:r>
            <a:r>
              <a:rPr lang="en-US" sz="3000" b="1" dirty="0"/>
              <a:t> one </a:t>
            </a:r>
            <a:r>
              <a:rPr lang="en-US" sz="3000" dirty="0"/>
              <a:t>: various types of construction 					   methods all over  the world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105835"/>
            <a:ext cx="8077200" cy="1200329"/>
          </a:xfrm>
          <a:prstGeom prst="rect">
            <a:avLst/>
          </a:prstGeom>
        </p:spPr>
        <p:txBody>
          <a:bodyPr wrap="square">
            <a:spAutoFit/>
          </a:bodyPr>
          <a:lstStyle/>
          <a:p>
            <a:pPr algn="ctr"/>
            <a:r>
              <a:rPr lang="en-US" sz="3600" dirty="0">
                <a:solidFill>
                  <a:schemeClr val="accent2"/>
                </a:solidFill>
              </a:rPr>
              <a:t>  various types of construction methods all over  the world</a:t>
            </a:r>
          </a:p>
        </p:txBody>
      </p:sp>
      <p:sp>
        <p:nvSpPr>
          <p:cNvPr id="3" name="TextBox 2"/>
          <p:cNvSpPr txBox="1"/>
          <p:nvPr/>
        </p:nvSpPr>
        <p:spPr>
          <a:xfrm>
            <a:off x="1933182" y="1600200"/>
            <a:ext cx="4972836" cy="923330"/>
          </a:xfrm>
          <a:prstGeom prst="rect">
            <a:avLst/>
          </a:prstGeom>
          <a:noFill/>
        </p:spPr>
        <p:txBody>
          <a:bodyPr wrap="none" rtlCol="0">
            <a:spAutoFit/>
          </a:bodyPr>
          <a:lstStyle/>
          <a:p>
            <a:r>
              <a:rPr lang="en-US" sz="5400" dirty="0">
                <a:solidFill>
                  <a:srgbClr val="00B050"/>
                </a:solidFill>
              </a:rPr>
              <a:t>Second segment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4572000" cy="3108543"/>
          </a:xfrm>
          <a:prstGeom prst="rect">
            <a:avLst/>
          </a:prstGeom>
        </p:spPr>
        <p:txBody>
          <a:bodyPr>
            <a:spAutoFit/>
          </a:bodyPr>
          <a:lstStyle/>
          <a:p>
            <a:r>
              <a:rPr lang="en-US" sz="2800" dirty="0"/>
              <a:t>Bridge Construction Methods</a:t>
            </a:r>
          </a:p>
          <a:p>
            <a:pPr marL="400050" indent="-400050">
              <a:buAutoNum type="romanLcPeriod"/>
            </a:pPr>
            <a:r>
              <a:rPr lang="en-US" sz="2400" dirty="0"/>
              <a:t>Pre-cast</a:t>
            </a:r>
          </a:p>
          <a:p>
            <a:r>
              <a:rPr lang="en-US" sz="2400" dirty="0"/>
              <a:t>     1. I Beams &amp; Super Tee’s</a:t>
            </a:r>
          </a:p>
          <a:p>
            <a:r>
              <a:rPr lang="en-US" sz="2400" dirty="0"/>
              <a:t>     2. Segmental</a:t>
            </a:r>
          </a:p>
          <a:p>
            <a:r>
              <a:rPr lang="en-US" sz="2400" dirty="0"/>
              <a:t>     3. Full Span</a:t>
            </a:r>
          </a:p>
          <a:p>
            <a:pPr marL="400050" indent="-400050">
              <a:buAutoNum type="romanLcPeriod"/>
            </a:pPr>
            <a:endParaRPr lang="en-US" sz="2400" dirty="0"/>
          </a:p>
          <a:p>
            <a:r>
              <a:rPr lang="en-US" sz="2400" dirty="0"/>
              <a:t>ii. Cast in-situ</a:t>
            </a:r>
          </a:p>
          <a:p>
            <a:r>
              <a:rPr lang="en-US" sz="2400" dirty="0"/>
              <a:t>iii. Others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0" y="78180"/>
            <a:ext cx="4636891" cy="2971800"/>
          </a:xfrm>
          <a:prstGeom prst="rect">
            <a:avLst/>
          </a:prstGeom>
          <a:blipFill>
            <a:blip r:embed="rId2" cstate="print"/>
            <a:stretch>
              <a:fillRect/>
            </a:stretch>
          </a:blipFill>
        </p:spPr>
        <p:txBody>
          <a:bodyPr wrap="square" lIns="0" tIns="0" rIns="0" bIns="0" rtlCol="0"/>
          <a:lstStyle/>
          <a:p>
            <a:endParaRPr/>
          </a:p>
        </p:txBody>
      </p:sp>
      <p:sp>
        <p:nvSpPr>
          <p:cNvPr id="3" name="object 2"/>
          <p:cNvSpPr/>
          <p:nvPr/>
        </p:nvSpPr>
        <p:spPr>
          <a:xfrm>
            <a:off x="423666" y="3586802"/>
            <a:ext cx="7794625" cy="3257550"/>
          </a:xfrm>
          <a:prstGeom prst="rect">
            <a:avLst/>
          </a:prstGeom>
          <a:blipFill>
            <a:blip r:embed="rId3" cstate="print"/>
            <a:stretch>
              <a:fillRect/>
            </a:stretch>
          </a:blipFill>
        </p:spPr>
        <p:txBody>
          <a:bodyPr wrap="square" lIns="0" tIns="0" rIns="0" bIns="0" rtlCol="0"/>
          <a:lstStyle/>
          <a:p>
            <a:endParaRPr/>
          </a:p>
        </p:txBody>
      </p:sp>
      <p:sp>
        <p:nvSpPr>
          <p:cNvPr id="4" name="Rectangle 3"/>
          <p:cNvSpPr/>
          <p:nvPr/>
        </p:nvSpPr>
        <p:spPr>
          <a:xfrm>
            <a:off x="1" y="533400"/>
            <a:ext cx="3581400" cy="954107"/>
          </a:xfrm>
          <a:prstGeom prst="rect">
            <a:avLst/>
          </a:prstGeom>
        </p:spPr>
        <p:txBody>
          <a:bodyPr wrap="square">
            <a:spAutoFit/>
          </a:bodyPr>
          <a:lstStyle/>
          <a:p>
            <a:r>
              <a:rPr lang="en-US" sz="2800" b="1" i="1" spc="-5" dirty="0">
                <a:solidFill>
                  <a:srgbClr val="FF0000"/>
                </a:solidFill>
                <a:latin typeface="Arial"/>
                <a:cs typeface="Arial"/>
              </a:rPr>
              <a:t>Precast </a:t>
            </a:r>
            <a:r>
              <a:rPr lang="en-US" sz="2800" b="1" i="1" dirty="0">
                <a:solidFill>
                  <a:srgbClr val="FF0000"/>
                </a:solidFill>
                <a:latin typeface="Arial"/>
                <a:cs typeface="Arial"/>
              </a:rPr>
              <a:t>I </a:t>
            </a:r>
            <a:r>
              <a:rPr lang="en-US" sz="2800" b="1" i="1" spc="-5" dirty="0">
                <a:solidFill>
                  <a:srgbClr val="FF0000"/>
                </a:solidFill>
                <a:latin typeface="Arial"/>
                <a:cs typeface="Arial"/>
              </a:rPr>
              <a:t>Beams &amp; Super</a:t>
            </a:r>
            <a:r>
              <a:rPr lang="en-US" sz="2800" b="1" i="1" spc="15" dirty="0">
                <a:solidFill>
                  <a:srgbClr val="FF0000"/>
                </a:solidFill>
                <a:latin typeface="Arial"/>
                <a:cs typeface="Arial"/>
              </a:rPr>
              <a:t> </a:t>
            </a:r>
            <a:r>
              <a:rPr lang="en-US" sz="2800" b="1" i="1" spc="-5" dirty="0">
                <a:solidFill>
                  <a:srgbClr val="FF0000"/>
                </a:solidFill>
                <a:latin typeface="Arial"/>
                <a:cs typeface="Arial"/>
              </a:rPr>
              <a:t>Tee’s</a:t>
            </a:r>
            <a:endParaRPr lang="en-US" sz="2800" b="1" i="1" dirty="0">
              <a:solidFill>
                <a:srgbClr val="FF0000"/>
              </a:solidFill>
            </a:endParaRPr>
          </a:p>
        </p:txBody>
      </p:sp>
      <p:sp>
        <p:nvSpPr>
          <p:cNvPr id="5" name="Rectangle 4"/>
          <p:cNvSpPr/>
          <p:nvPr/>
        </p:nvSpPr>
        <p:spPr>
          <a:xfrm>
            <a:off x="3809999" y="3134862"/>
            <a:ext cx="4408291" cy="369332"/>
          </a:xfrm>
          <a:prstGeom prst="rect">
            <a:avLst/>
          </a:prstGeom>
        </p:spPr>
        <p:txBody>
          <a:bodyPr wrap="square">
            <a:spAutoFit/>
          </a:bodyPr>
          <a:lstStyle/>
          <a:p>
            <a:r>
              <a:rPr lang="en-US" b="1" dirty="0">
                <a:solidFill>
                  <a:srgbClr val="FFC000"/>
                </a:solidFill>
                <a:effectLst>
                  <a:outerShdw blurRad="50800" dist="38100" algn="tr" rotWithShape="0">
                    <a:prstClr val="black">
                      <a:alpha val="40000"/>
                    </a:prstClr>
                  </a:outerShdw>
                </a:effectLst>
              </a:rPr>
              <a:t>Cebu South Coastal Road -Philippines</a:t>
            </a:r>
            <a:endParaRPr lang="en-US" dirty="0">
              <a:solidFill>
                <a:srgbClr val="FFC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5078313"/>
          </a:xfrm>
          <a:prstGeom prst="rect">
            <a:avLst/>
          </a:prstGeom>
        </p:spPr>
        <p:txBody>
          <a:bodyPr wrap="square">
            <a:spAutoFit/>
          </a:bodyPr>
          <a:lstStyle/>
          <a:p>
            <a:r>
              <a:rPr lang="en-US" b="1" i="1" dirty="0"/>
              <a:t>           </a:t>
            </a:r>
            <a:r>
              <a:rPr lang="en-US" sz="3200" b="1" i="1" dirty="0">
                <a:solidFill>
                  <a:srgbClr val="FFFF00"/>
                </a:solidFill>
              </a:rPr>
              <a:t>Precast Segmental Techniques</a:t>
            </a:r>
            <a:endParaRPr lang="en-US" sz="2800" b="1" i="1" dirty="0">
              <a:solidFill>
                <a:srgbClr val="FFFF00"/>
              </a:solidFill>
            </a:endParaRPr>
          </a:p>
          <a:p>
            <a:endParaRPr lang="en-US" sz="3200" dirty="0">
              <a:solidFill>
                <a:srgbClr val="FFFF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 </a:t>
            </a:r>
            <a:r>
              <a:rPr lang="en-US" sz="3200" u="sng" dirty="0">
                <a:latin typeface="Times New Roman" panose="02020603050405020304" pitchFamily="18" charset="0"/>
                <a:cs typeface="Times New Roman" panose="02020603050405020304" pitchFamily="18" charset="0"/>
              </a:rPr>
              <a:t>Description</a:t>
            </a:r>
          </a:p>
          <a:p>
            <a:r>
              <a:rPr lang="en-US" sz="2800" dirty="0">
                <a:latin typeface="Times New Roman" panose="02020603050405020304" pitchFamily="18" charset="0"/>
                <a:cs typeface="Times New Roman" panose="02020603050405020304" pitchFamily="18" charset="0"/>
              </a:rPr>
              <a:t>    • Complete deck cast, delivered &amp; erected in unique cells</a:t>
            </a:r>
          </a:p>
          <a:p>
            <a:r>
              <a:rPr lang="en-US" sz="2800" dirty="0">
                <a:latin typeface="Times New Roman" panose="02020603050405020304" pitchFamily="18" charset="0"/>
                <a:cs typeface="Times New Roman" panose="02020603050405020304" pitchFamily="18" charset="0"/>
              </a:rPr>
              <a:t>    • Segments are </a:t>
            </a:r>
            <a:r>
              <a:rPr lang="en-US" sz="2800" dirty="0" err="1">
                <a:latin typeface="Times New Roman" panose="02020603050405020304" pitchFamily="18" charset="0"/>
                <a:cs typeface="Times New Roman" panose="02020603050405020304" pitchFamily="18" charset="0"/>
              </a:rPr>
              <a:t>prestressed</a:t>
            </a:r>
            <a:r>
              <a:rPr lang="en-US" sz="2800" dirty="0">
                <a:latin typeface="Times New Roman" panose="02020603050405020304" pitchFamily="18" charset="0"/>
                <a:cs typeface="Times New Roman" panose="02020603050405020304" pitchFamily="18" charset="0"/>
              </a:rPr>
              <a:t> together using external and </a:t>
            </a:r>
          </a:p>
          <a:p>
            <a:r>
              <a:rPr lang="en-US" sz="2800" dirty="0">
                <a:latin typeface="Times New Roman" panose="02020603050405020304" pitchFamily="18" charset="0"/>
                <a:cs typeface="Times New Roman" panose="02020603050405020304" pitchFamily="18" charset="0"/>
              </a:rPr>
              <a:t>        or internal tendons. Joints can be “dry” or “wet”.</a:t>
            </a:r>
          </a:p>
          <a:p>
            <a:r>
              <a:rPr lang="en-US" sz="2800" dirty="0">
                <a:latin typeface="Times New Roman" panose="02020603050405020304" pitchFamily="18" charset="0"/>
                <a:cs typeface="Times New Roman" panose="02020603050405020304" pitchFamily="18" charset="0"/>
              </a:rPr>
              <a:t>    • Typically in Span by Span or Balanced Cantilever mode</a:t>
            </a:r>
          </a:p>
          <a:p>
            <a:r>
              <a:rPr lang="en-US" sz="2800" dirty="0">
                <a:latin typeface="Times New Roman" panose="02020603050405020304" pitchFamily="18" charset="0"/>
                <a:cs typeface="Times New Roman" panose="02020603050405020304" pitchFamily="18" charset="0"/>
              </a:rPr>
              <a:t>2. </a:t>
            </a:r>
            <a:r>
              <a:rPr lang="en-US" sz="3200" u="sng" dirty="0">
                <a:latin typeface="Times New Roman" panose="02020603050405020304" pitchFamily="18" charset="0"/>
                <a:cs typeface="Times New Roman" panose="02020603050405020304" pitchFamily="18" charset="0"/>
              </a:rPr>
              <a:t>Advantages</a:t>
            </a:r>
          </a:p>
          <a:p>
            <a:r>
              <a:rPr lang="en-US" sz="2800" dirty="0">
                <a:latin typeface="Times New Roman" panose="02020603050405020304" pitchFamily="18" charset="0"/>
                <a:cs typeface="Times New Roman" panose="02020603050405020304" pitchFamily="18" charset="0"/>
              </a:rPr>
              <a:t>     •Structurally efficient and aesthetic</a:t>
            </a:r>
          </a:p>
          <a:p>
            <a:r>
              <a:rPr lang="en-US" sz="2800" dirty="0">
                <a:latin typeface="Times New Roman" panose="02020603050405020304" pitchFamily="18" charset="0"/>
                <a:cs typeface="Times New Roman" panose="02020603050405020304" pitchFamily="18" charset="0"/>
              </a:rPr>
              <a:t>     •Complete with deck when erected I.e. rapid &amp; safe</a:t>
            </a:r>
          </a:p>
          <a:p>
            <a:r>
              <a:rPr lang="en-US" sz="2800" dirty="0">
                <a:latin typeface="Times New Roman" panose="02020603050405020304" pitchFamily="18" charset="0"/>
                <a:cs typeface="Times New Roman" panose="02020603050405020304" pitchFamily="18" charset="0"/>
              </a:rPr>
              <a:t>     •Cast during substructure works – overlap of </a:t>
            </a:r>
            <a:r>
              <a:rPr lang="en-US" sz="2800" dirty="0" smtClean="0">
                <a:latin typeface="Times New Roman" panose="02020603050405020304" pitchFamily="18" charset="0"/>
                <a:cs typeface="Times New Roman" panose="02020603050405020304" pitchFamily="18" charset="0"/>
              </a:rPr>
              <a:t>activities</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14400"/>
            <a:ext cx="6324600" cy="1200329"/>
          </a:xfrm>
          <a:prstGeom prst="rect">
            <a:avLst/>
          </a:prstGeom>
        </p:spPr>
        <p:txBody>
          <a:bodyPr wrap="square">
            <a:spAutoFit/>
          </a:bodyPr>
          <a:lstStyle/>
          <a:p>
            <a:pPr algn="ctr"/>
            <a:r>
              <a:rPr lang="en-US" sz="3600" spc="-5" dirty="0">
                <a:solidFill>
                  <a:srgbClr val="FFFF00"/>
                </a:solidFill>
                <a:latin typeface="Arial"/>
                <a:cs typeface="Arial"/>
              </a:rPr>
              <a:t>PRECAST SEGMENTAL  ERECTION</a:t>
            </a:r>
            <a:r>
              <a:rPr lang="en-US" sz="3600" spc="-35" dirty="0">
                <a:solidFill>
                  <a:srgbClr val="FFFF00"/>
                </a:solidFill>
                <a:latin typeface="Arial"/>
                <a:cs typeface="Arial"/>
              </a:rPr>
              <a:t> </a:t>
            </a:r>
            <a:r>
              <a:rPr lang="en-US" sz="3600" spc="-5" dirty="0">
                <a:solidFill>
                  <a:srgbClr val="FFFF00"/>
                </a:solidFill>
                <a:latin typeface="Arial"/>
                <a:cs typeface="Arial"/>
              </a:rPr>
              <a:t>TECHNIQUES</a:t>
            </a:r>
            <a:endParaRPr lang="en-US" sz="3600" dirty="0">
              <a:solidFill>
                <a:srgbClr val="FFFF00"/>
              </a:solidFill>
            </a:endParaRPr>
          </a:p>
        </p:txBody>
      </p:sp>
      <p:sp>
        <p:nvSpPr>
          <p:cNvPr id="3" name="Rectangle 2"/>
          <p:cNvSpPr/>
          <p:nvPr/>
        </p:nvSpPr>
        <p:spPr>
          <a:xfrm>
            <a:off x="0" y="2362200"/>
            <a:ext cx="9111018" cy="2708434"/>
          </a:xfrm>
          <a:prstGeom prst="rect">
            <a:avLst/>
          </a:prstGeom>
        </p:spPr>
        <p:txBody>
          <a:bodyPr wrap="square">
            <a:spAutoFit/>
          </a:bodyPr>
          <a:lstStyle/>
          <a:p>
            <a:pPr marL="2392045" indent="-342900">
              <a:lnSpc>
                <a:spcPct val="100000"/>
              </a:lnSpc>
              <a:buAutoNum type="arabicPeriod"/>
              <a:tabLst>
                <a:tab pos="2392680" algn="l"/>
              </a:tabLst>
            </a:pPr>
            <a:r>
              <a:rPr lang="en-US" sz="3200" b="1" spc="-5" dirty="0">
                <a:latin typeface="Times New Roman" panose="02020603050405020304" pitchFamily="18" charset="0"/>
                <a:cs typeface="Times New Roman" panose="02020603050405020304" pitchFamily="18" charset="0"/>
              </a:rPr>
              <a:t>Erection on</a:t>
            </a:r>
            <a:r>
              <a:rPr lang="en-US" sz="3200" b="1" spc="-95" dirty="0">
                <a:latin typeface="Times New Roman" panose="02020603050405020304" pitchFamily="18" charset="0"/>
                <a:cs typeface="Times New Roman" panose="02020603050405020304" pitchFamily="18" charset="0"/>
              </a:rPr>
              <a:t> </a:t>
            </a:r>
            <a:r>
              <a:rPr lang="en-US" sz="3200" b="1" spc="-5" dirty="0" err="1">
                <a:latin typeface="Times New Roman" panose="02020603050405020304" pitchFamily="18" charset="0"/>
                <a:cs typeface="Times New Roman" panose="02020603050405020304" pitchFamily="18" charset="0"/>
              </a:rPr>
              <a:t>Falsework</a:t>
            </a:r>
            <a:endParaRPr lang="en-US" sz="3200" dirty="0">
              <a:latin typeface="Times New Roman" panose="02020603050405020304" pitchFamily="18" charset="0"/>
              <a:cs typeface="Times New Roman" panose="02020603050405020304" pitchFamily="18" charset="0"/>
            </a:endParaRPr>
          </a:p>
          <a:p>
            <a:pPr marL="2392045" indent="-342900">
              <a:lnSpc>
                <a:spcPct val="100000"/>
              </a:lnSpc>
              <a:spcBef>
                <a:spcPts val="280"/>
              </a:spcBef>
              <a:buAutoNum type="arabicPeriod"/>
              <a:tabLst>
                <a:tab pos="2392680" algn="l"/>
              </a:tabLst>
            </a:pPr>
            <a:r>
              <a:rPr lang="en-US" sz="3200" b="1" spc="-5" dirty="0">
                <a:latin typeface="Times New Roman" panose="02020603050405020304" pitchFamily="18" charset="0"/>
                <a:cs typeface="Times New Roman" panose="02020603050405020304" pitchFamily="18" charset="0"/>
              </a:rPr>
              <a:t>Erection by</a:t>
            </a:r>
            <a:r>
              <a:rPr lang="en-US" sz="3200" b="1" spc="-95" dirty="0">
                <a:latin typeface="Times New Roman" panose="02020603050405020304" pitchFamily="18" charset="0"/>
                <a:cs typeface="Times New Roman" panose="02020603050405020304" pitchFamily="18" charset="0"/>
              </a:rPr>
              <a:t> </a:t>
            </a:r>
            <a:r>
              <a:rPr lang="en-US" sz="3200" b="1" spc="-5" dirty="0">
                <a:latin typeface="Times New Roman" panose="02020603050405020304" pitchFamily="18" charset="0"/>
                <a:cs typeface="Times New Roman" panose="02020603050405020304" pitchFamily="18" charset="0"/>
              </a:rPr>
              <a:t>Gantry</a:t>
            </a:r>
            <a:endParaRPr lang="en-US" sz="3200" dirty="0">
              <a:latin typeface="Times New Roman" panose="02020603050405020304" pitchFamily="18" charset="0"/>
              <a:cs typeface="Times New Roman" panose="02020603050405020304" pitchFamily="18" charset="0"/>
            </a:endParaRPr>
          </a:p>
          <a:p>
            <a:pPr marL="2392045" indent="-342900">
              <a:lnSpc>
                <a:spcPct val="100000"/>
              </a:lnSpc>
              <a:spcBef>
                <a:spcPts val="280"/>
              </a:spcBef>
              <a:buAutoNum type="arabicPeriod"/>
              <a:tabLst>
                <a:tab pos="2392680" algn="l"/>
              </a:tabLst>
            </a:pPr>
            <a:r>
              <a:rPr lang="en-US" sz="3200" b="1" spc="-5" dirty="0">
                <a:latin typeface="Times New Roman" panose="02020603050405020304" pitchFamily="18" charset="0"/>
                <a:cs typeface="Times New Roman" panose="02020603050405020304" pitchFamily="18" charset="0"/>
              </a:rPr>
              <a:t>Erection by</a:t>
            </a:r>
            <a:r>
              <a:rPr lang="en-US" sz="3200" b="1" spc="-75" dirty="0">
                <a:latin typeface="Times New Roman" panose="02020603050405020304" pitchFamily="18" charset="0"/>
                <a:cs typeface="Times New Roman" panose="02020603050405020304" pitchFamily="18" charset="0"/>
              </a:rPr>
              <a:t> </a:t>
            </a:r>
            <a:r>
              <a:rPr lang="en-US" sz="3200" b="1" spc="-10" dirty="0">
                <a:latin typeface="Times New Roman" panose="02020603050405020304" pitchFamily="18" charset="0"/>
                <a:cs typeface="Times New Roman" panose="02020603050405020304" pitchFamily="18" charset="0"/>
              </a:rPr>
              <a:t>Crane</a:t>
            </a:r>
            <a:endParaRPr lang="en-US" sz="3200" dirty="0">
              <a:latin typeface="Times New Roman" panose="02020603050405020304" pitchFamily="18" charset="0"/>
              <a:cs typeface="Times New Roman" panose="02020603050405020304" pitchFamily="18" charset="0"/>
            </a:endParaRPr>
          </a:p>
          <a:p>
            <a:pPr marL="2392045" indent="-342900">
              <a:lnSpc>
                <a:spcPct val="100000"/>
              </a:lnSpc>
              <a:spcBef>
                <a:spcPts val="280"/>
              </a:spcBef>
              <a:buAutoNum type="arabicPeriod"/>
              <a:tabLst>
                <a:tab pos="2392680" algn="l"/>
              </a:tabLst>
            </a:pPr>
            <a:r>
              <a:rPr lang="en-US" sz="3200" b="1" spc="-5" dirty="0">
                <a:latin typeface="Times New Roman" panose="02020603050405020304" pitchFamily="18" charset="0"/>
                <a:cs typeface="Times New Roman" panose="02020603050405020304" pitchFamily="18" charset="0"/>
              </a:rPr>
              <a:t>Erection by Lifting</a:t>
            </a:r>
            <a:r>
              <a:rPr lang="en-US" sz="3200" b="1" spc="-65" dirty="0">
                <a:latin typeface="Times New Roman" panose="02020603050405020304" pitchFamily="18" charset="0"/>
                <a:cs typeface="Times New Roman" panose="02020603050405020304" pitchFamily="18" charset="0"/>
              </a:rPr>
              <a:t> </a:t>
            </a:r>
            <a:r>
              <a:rPr lang="en-US" sz="3200" b="1" spc="-10" dirty="0">
                <a:latin typeface="Times New Roman" panose="02020603050405020304" pitchFamily="18" charset="0"/>
                <a:cs typeface="Times New Roman" panose="02020603050405020304" pitchFamily="18" charset="0"/>
              </a:rPr>
              <a:t>Frame</a:t>
            </a:r>
            <a:endParaRPr lang="en-US" sz="3200" dirty="0">
              <a:latin typeface="Times New Roman" panose="02020603050405020304" pitchFamily="18" charset="0"/>
              <a:cs typeface="Times New Roman" panose="02020603050405020304" pitchFamily="18" charset="0"/>
            </a:endParaRPr>
          </a:p>
          <a:p>
            <a:pPr marL="2392045" indent="-342900">
              <a:lnSpc>
                <a:spcPct val="100000"/>
              </a:lnSpc>
              <a:spcBef>
                <a:spcPts val="280"/>
              </a:spcBef>
              <a:buAutoNum type="arabicPeriod"/>
              <a:tabLst>
                <a:tab pos="2392680" algn="l"/>
              </a:tabLst>
            </a:pPr>
            <a:r>
              <a:rPr lang="en-US" sz="3200" b="1" spc="-5" dirty="0">
                <a:latin typeface="Times New Roman" panose="02020603050405020304" pitchFamily="18" charset="0"/>
                <a:cs typeface="Times New Roman" panose="02020603050405020304" pitchFamily="18" charset="0"/>
              </a:rPr>
              <a:t>Full Span Erection</a:t>
            </a:r>
            <a:r>
              <a:rPr lang="en-US" sz="3200" b="1" spc="-105" dirty="0">
                <a:latin typeface="Times New Roman" panose="02020603050405020304" pitchFamily="18" charset="0"/>
                <a:cs typeface="Times New Roman" panose="02020603050405020304" pitchFamily="18" charset="0"/>
              </a:rPr>
              <a:t> </a:t>
            </a:r>
            <a:r>
              <a:rPr lang="en-US" sz="3200" b="1" spc="-5" dirty="0">
                <a:latin typeface="Times New Roman" panose="02020603050405020304" pitchFamily="18" charset="0"/>
                <a:cs typeface="Times New Roman" panose="02020603050405020304" pitchFamily="18" charset="0"/>
              </a:rPr>
              <a:t>Techniques</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1" y="2667000"/>
            <a:ext cx="5410200" cy="3987545"/>
          </a:xfrm>
          <a:prstGeom prst="rect">
            <a:avLst/>
          </a:prstGeom>
          <a:blipFill>
            <a:blip r:embed="rId2" cstate="print"/>
            <a:stretch>
              <a:fillRect/>
            </a:stretch>
          </a:blipFill>
        </p:spPr>
        <p:txBody>
          <a:bodyPr wrap="square" lIns="0" tIns="0" rIns="0" bIns="0" rtlCol="0"/>
          <a:lstStyle/>
          <a:p>
            <a:endParaRPr/>
          </a:p>
        </p:txBody>
      </p:sp>
      <p:sp>
        <p:nvSpPr>
          <p:cNvPr id="3" name="object 2"/>
          <p:cNvSpPr/>
          <p:nvPr/>
        </p:nvSpPr>
        <p:spPr>
          <a:xfrm>
            <a:off x="5105400" y="228600"/>
            <a:ext cx="3805306" cy="3745990"/>
          </a:xfrm>
          <a:prstGeom prst="rect">
            <a:avLst/>
          </a:prstGeom>
          <a:blipFill>
            <a:blip r:embed="rId3" cstate="print"/>
            <a:stretch>
              <a:fillRect/>
            </a:stretch>
          </a:blipFill>
        </p:spPr>
        <p:txBody>
          <a:bodyPr wrap="square" lIns="0" tIns="0" rIns="0" bIns="0" rtlCol="0"/>
          <a:lstStyle/>
          <a:p>
            <a:endParaRPr/>
          </a:p>
        </p:txBody>
      </p:sp>
      <p:sp>
        <p:nvSpPr>
          <p:cNvPr id="4" name="Rectangle 3"/>
          <p:cNvSpPr/>
          <p:nvPr/>
        </p:nvSpPr>
        <p:spPr>
          <a:xfrm>
            <a:off x="-98320" y="762000"/>
            <a:ext cx="5454442" cy="523220"/>
          </a:xfrm>
          <a:prstGeom prst="rect">
            <a:avLst/>
          </a:prstGeom>
        </p:spPr>
        <p:txBody>
          <a:bodyPr wrap="none">
            <a:spAutoFit/>
          </a:bodyPr>
          <a:lstStyle/>
          <a:p>
            <a:r>
              <a:rPr lang="en-US" sz="2800" b="1" spc="-5" dirty="0">
                <a:solidFill>
                  <a:schemeClr val="accent3">
                    <a:lumMod val="75000"/>
                  </a:schemeClr>
                </a:solidFill>
                <a:latin typeface="Arial"/>
                <a:cs typeface="Arial"/>
              </a:rPr>
              <a:t>1. </a:t>
            </a:r>
            <a:r>
              <a:rPr lang="en-US" sz="2700" b="1" spc="-5" dirty="0">
                <a:solidFill>
                  <a:schemeClr val="accent3">
                    <a:lumMod val="75000"/>
                  </a:schemeClr>
                </a:solidFill>
                <a:latin typeface="Arial"/>
                <a:cs typeface="Arial"/>
              </a:rPr>
              <a:t>ERECTION ON</a:t>
            </a:r>
            <a:r>
              <a:rPr lang="en-US" sz="2700" b="1" dirty="0">
                <a:solidFill>
                  <a:schemeClr val="accent3">
                    <a:lumMod val="75000"/>
                  </a:schemeClr>
                </a:solidFill>
                <a:latin typeface="Arial"/>
                <a:cs typeface="Arial"/>
              </a:rPr>
              <a:t> </a:t>
            </a:r>
            <a:r>
              <a:rPr lang="en-US" sz="2700" b="1" spc="-5" dirty="0">
                <a:solidFill>
                  <a:schemeClr val="accent3">
                    <a:lumMod val="75000"/>
                  </a:schemeClr>
                </a:solidFill>
                <a:latin typeface="Arial"/>
                <a:cs typeface="Arial"/>
              </a:rPr>
              <a:t>FALSEWORK</a:t>
            </a:r>
            <a:endParaRPr lang="en-US" sz="2700" b="1" dirty="0">
              <a:solidFill>
                <a:schemeClr val="accent3">
                  <a:lumMod val="7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a:spLocks/>
          </p:cNvSpPr>
          <p:nvPr/>
        </p:nvSpPr>
        <p:spPr>
          <a:xfrm>
            <a:off x="533400" y="990600"/>
            <a:ext cx="7772400" cy="510540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2438400" y="304800"/>
            <a:ext cx="4525791" cy="523220"/>
          </a:xfrm>
          <a:prstGeom prst="rect">
            <a:avLst/>
          </a:prstGeom>
        </p:spPr>
        <p:txBody>
          <a:bodyPr wrap="none">
            <a:spAutoFit/>
          </a:bodyPr>
          <a:lstStyle/>
          <a:p>
            <a:r>
              <a:rPr lang="en-US" sz="2400" b="1" spc="-5" dirty="0">
                <a:solidFill>
                  <a:schemeClr val="accent2"/>
                </a:solidFill>
                <a:latin typeface="Arial"/>
                <a:cs typeface="Arial"/>
              </a:rPr>
              <a:t>2. </a:t>
            </a:r>
            <a:r>
              <a:rPr lang="en-US" sz="2800" b="1" spc="-5" dirty="0">
                <a:solidFill>
                  <a:schemeClr val="accent2"/>
                </a:solidFill>
                <a:latin typeface="Arial"/>
                <a:cs typeface="Arial"/>
              </a:rPr>
              <a:t>ERECTION BY</a:t>
            </a:r>
            <a:r>
              <a:rPr lang="en-US" sz="2800" b="1" spc="-10" dirty="0">
                <a:solidFill>
                  <a:schemeClr val="accent2"/>
                </a:solidFill>
                <a:latin typeface="Arial"/>
                <a:cs typeface="Arial"/>
              </a:rPr>
              <a:t> </a:t>
            </a:r>
            <a:r>
              <a:rPr lang="en-US" sz="2800" b="1" spc="-5" dirty="0">
                <a:solidFill>
                  <a:schemeClr val="accent2"/>
                </a:solidFill>
                <a:latin typeface="Arial"/>
                <a:cs typeface="Arial"/>
              </a:rPr>
              <a:t>GANTRY</a:t>
            </a:r>
            <a:endParaRPr lang="en-US" sz="2400" b="1" dirty="0">
              <a:solidFill>
                <a:schemeClr val="accent2"/>
              </a:solidFill>
            </a:endParaRPr>
          </a:p>
        </p:txBody>
      </p:sp>
      <p:sp>
        <p:nvSpPr>
          <p:cNvPr id="4" name="Rectangle 3"/>
          <p:cNvSpPr/>
          <p:nvPr/>
        </p:nvSpPr>
        <p:spPr>
          <a:xfrm>
            <a:off x="2057400" y="6248400"/>
            <a:ext cx="4800600" cy="369332"/>
          </a:xfrm>
          <a:prstGeom prst="rect">
            <a:avLst/>
          </a:prstGeom>
        </p:spPr>
        <p:txBody>
          <a:bodyPr wrap="square">
            <a:spAutoFit/>
          </a:bodyPr>
          <a:lstStyle/>
          <a:p>
            <a:r>
              <a:rPr lang="en-US" b="1" spc="-5" dirty="0">
                <a:solidFill>
                  <a:schemeClr val="accent1"/>
                </a:solidFill>
                <a:latin typeface="Arial"/>
                <a:cs typeface="Arial"/>
              </a:rPr>
              <a:t>A. Span By Span – “Simply</a:t>
            </a:r>
            <a:r>
              <a:rPr lang="en-US" b="1" spc="-440" dirty="0">
                <a:solidFill>
                  <a:schemeClr val="accent1"/>
                </a:solidFill>
                <a:latin typeface="Arial"/>
                <a:cs typeface="Arial"/>
              </a:rPr>
              <a:t> </a:t>
            </a:r>
            <a:r>
              <a:rPr lang="en-US" b="1" spc="-5" dirty="0">
                <a:solidFill>
                  <a:schemeClr val="accent1"/>
                </a:solidFill>
                <a:latin typeface="Arial"/>
                <a:cs typeface="Arial"/>
              </a:rPr>
              <a:t>Supported</a:t>
            </a:r>
            <a:endParaRPr lang="en-US" dirty="0">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654932"/>
            <a:ext cx="3017641" cy="2546605"/>
          </a:xfrm>
          <a:prstGeom prst="rect">
            <a:avLst/>
          </a:prstGeom>
          <a:blipFill>
            <a:blip r:embed="rId2" cstate="print"/>
            <a:stretch>
              <a:fillRect/>
            </a:stretch>
          </a:blipFill>
        </p:spPr>
        <p:txBody>
          <a:bodyPr wrap="square" lIns="0" tIns="0" rIns="0" bIns="0" rtlCol="0"/>
          <a:lstStyle/>
          <a:p>
            <a:endParaRPr/>
          </a:p>
        </p:txBody>
      </p:sp>
      <p:sp>
        <p:nvSpPr>
          <p:cNvPr id="3" name="object 2"/>
          <p:cNvSpPr/>
          <p:nvPr/>
        </p:nvSpPr>
        <p:spPr>
          <a:xfrm>
            <a:off x="4038600" y="669717"/>
            <a:ext cx="4670176" cy="2286000"/>
          </a:xfrm>
          <a:prstGeom prst="rect">
            <a:avLst/>
          </a:prstGeom>
          <a:blipFill>
            <a:blip r:embed="rId3" cstate="print"/>
            <a:stretch>
              <a:fillRect/>
            </a:stretch>
          </a:blipFill>
        </p:spPr>
        <p:txBody>
          <a:bodyPr wrap="square" lIns="0" tIns="0" rIns="0" bIns="0" rtlCol="0"/>
          <a:lstStyle/>
          <a:p>
            <a:endParaRPr/>
          </a:p>
        </p:txBody>
      </p:sp>
      <p:sp>
        <p:nvSpPr>
          <p:cNvPr id="4" name="object 2"/>
          <p:cNvSpPr/>
          <p:nvPr/>
        </p:nvSpPr>
        <p:spPr>
          <a:xfrm>
            <a:off x="2438400" y="3200400"/>
            <a:ext cx="6425945" cy="3254502"/>
          </a:xfrm>
          <a:prstGeom prst="rect">
            <a:avLst/>
          </a:prstGeom>
          <a:blipFill>
            <a:blip r:embed="rId4" cstate="print"/>
            <a:stretch>
              <a:fillRect/>
            </a:stretch>
          </a:blipFill>
        </p:spPr>
        <p:txBody>
          <a:bodyPr wrap="square" lIns="0" tIns="0" rIns="0" bIns="0" rtlCol="0"/>
          <a:lstStyle/>
          <a:p>
            <a:endParaRPr/>
          </a:p>
        </p:txBody>
      </p:sp>
      <p:sp>
        <p:nvSpPr>
          <p:cNvPr id="5" name="Rectangle 4"/>
          <p:cNvSpPr/>
          <p:nvPr/>
        </p:nvSpPr>
        <p:spPr>
          <a:xfrm>
            <a:off x="2403143" y="70157"/>
            <a:ext cx="4576894" cy="584775"/>
          </a:xfrm>
          <a:prstGeom prst="rect">
            <a:avLst/>
          </a:prstGeom>
        </p:spPr>
        <p:txBody>
          <a:bodyPr wrap="none">
            <a:spAutoFit/>
          </a:bodyPr>
          <a:lstStyle/>
          <a:p>
            <a:pPr marL="12700">
              <a:lnSpc>
                <a:spcPct val="100000"/>
              </a:lnSpc>
              <a:spcBef>
                <a:spcPts val="1425"/>
              </a:spcBef>
            </a:pPr>
            <a:r>
              <a:rPr lang="en-US" sz="3200" b="1" i="1" dirty="0">
                <a:solidFill>
                  <a:schemeClr val="accent3">
                    <a:lumMod val="75000"/>
                  </a:schemeClr>
                </a:solidFill>
                <a:latin typeface="Arial"/>
                <a:cs typeface="Arial"/>
              </a:rPr>
              <a:t>B.</a:t>
            </a:r>
            <a:r>
              <a:rPr lang="en-US" sz="3200" b="1" i="1" spc="-475" dirty="0">
                <a:solidFill>
                  <a:schemeClr val="accent3">
                    <a:lumMod val="75000"/>
                  </a:schemeClr>
                </a:solidFill>
                <a:latin typeface="Arial"/>
                <a:cs typeface="Arial"/>
              </a:rPr>
              <a:t> </a:t>
            </a:r>
            <a:r>
              <a:rPr lang="en-US" sz="3200" b="1" i="1" dirty="0">
                <a:solidFill>
                  <a:schemeClr val="accent3">
                    <a:lumMod val="75000"/>
                  </a:schemeClr>
                </a:solidFill>
                <a:latin typeface="Arial"/>
                <a:cs typeface="Arial"/>
              </a:rPr>
              <a:t>Balanced Cantilever</a:t>
            </a:r>
            <a:endParaRPr lang="en-US" sz="3200" i="1" dirty="0">
              <a:solidFill>
                <a:schemeClr val="accent3">
                  <a:lumMod val="75000"/>
                </a:schemeClr>
              </a:solidFill>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95800" y="2971800"/>
            <a:ext cx="4648200" cy="3719321"/>
          </a:xfrm>
          <a:prstGeom prst="rect">
            <a:avLst/>
          </a:prstGeom>
          <a:blipFill>
            <a:blip r:embed="rId2" cstate="print"/>
            <a:stretch>
              <a:fillRect/>
            </a:stretch>
          </a:blipFill>
        </p:spPr>
        <p:txBody>
          <a:bodyPr wrap="square" lIns="0" tIns="0" rIns="0" bIns="0" rtlCol="0"/>
          <a:lstStyle/>
          <a:p>
            <a:endParaRPr/>
          </a:p>
        </p:txBody>
      </p:sp>
      <p:sp>
        <p:nvSpPr>
          <p:cNvPr id="3" name="object 2"/>
          <p:cNvSpPr/>
          <p:nvPr/>
        </p:nvSpPr>
        <p:spPr>
          <a:xfrm>
            <a:off x="228600" y="762000"/>
            <a:ext cx="4343400" cy="3200400"/>
          </a:xfrm>
          <a:prstGeom prst="rect">
            <a:avLst/>
          </a:prstGeom>
          <a:blipFill>
            <a:blip r:embed="rId3" cstate="print"/>
            <a:stretch>
              <a:fillRect/>
            </a:stretch>
          </a:blipFill>
        </p:spPr>
        <p:txBody>
          <a:bodyPr wrap="square" lIns="0" tIns="0" rIns="0" bIns="0" rtlCol="0"/>
          <a:lstStyle/>
          <a:p>
            <a:endParaRPr/>
          </a:p>
        </p:txBody>
      </p:sp>
      <p:sp>
        <p:nvSpPr>
          <p:cNvPr id="4" name="Rectangle 3"/>
          <p:cNvSpPr/>
          <p:nvPr/>
        </p:nvSpPr>
        <p:spPr>
          <a:xfrm>
            <a:off x="4765081" y="1587093"/>
            <a:ext cx="4350486" cy="523220"/>
          </a:xfrm>
          <a:prstGeom prst="rect">
            <a:avLst/>
          </a:prstGeom>
        </p:spPr>
        <p:txBody>
          <a:bodyPr wrap="none">
            <a:spAutoFit/>
          </a:bodyPr>
          <a:lstStyle/>
          <a:p>
            <a:r>
              <a:rPr lang="en-US" sz="2800" spc="-5" dirty="0">
                <a:solidFill>
                  <a:schemeClr val="accent2"/>
                </a:solidFill>
                <a:latin typeface="Arial"/>
                <a:cs typeface="Arial"/>
              </a:rPr>
              <a:t>3. ERECTION BY</a:t>
            </a:r>
            <a:r>
              <a:rPr lang="en-US" sz="2800" spc="-20" dirty="0">
                <a:solidFill>
                  <a:schemeClr val="accent2"/>
                </a:solidFill>
                <a:latin typeface="Arial"/>
                <a:cs typeface="Arial"/>
              </a:rPr>
              <a:t> </a:t>
            </a:r>
            <a:r>
              <a:rPr lang="en-US" sz="2800" spc="-5" dirty="0">
                <a:solidFill>
                  <a:schemeClr val="accent2"/>
                </a:solidFill>
                <a:latin typeface="Arial"/>
                <a:cs typeface="Arial"/>
              </a:rPr>
              <a:t>CRANE</a:t>
            </a:r>
            <a:endParaRPr lang="en-US" sz="2800" dirty="0">
              <a:solidFill>
                <a:schemeClr val="accen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95800" y="2667000"/>
            <a:ext cx="4341754" cy="3733800"/>
          </a:xfrm>
          <a:prstGeom prst="rect">
            <a:avLst/>
          </a:prstGeom>
          <a:blipFill>
            <a:blip r:embed="rId2" cstate="print"/>
            <a:stretch>
              <a:fillRect/>
            </a:stretch>
          </a:blipFill>
        </p:spPr>
        <p:txBody>
          <a:bodyPr wrap="square" lIns="0" tIns="0" rIns="0" bIns="0" rtlCol="0"/>
          <a:lstStyle/>
          <a:p>
            <a:endParaRPr/>
          </a:p>
        </p:txBody>
      </p:sp>
      <p:sp>
        <p:nvSpPr>
          <p:cNvPr id="3" name="object 2"/>
          <p:cNvSpPr/>
          <p:nvPr/>
        </p:nvSpPr>
        <p:spPr>
          <a:xfrm>
            <a:off x="381000" y="304800"/>
            <a:ext cx="3994403" cy="6096000"/>
          </a:xfrm>
          <a:prstGeom prst="rect">
            <a:avLst/>
          </a:prstGeom>
          <a:blipFill>
            <a:blip r:embed="rId3" cstate="print"/>
            <a:stretch>
              <a:fillRect/>
            </a:stretch>
          </a:blipFill>
        </p:spPr>
        <p:txBody>
          <a:bodyPr wrap="square" lIns="0" tIns="0" rIns="0" bIns="0" rtlCol="0"/>
          <a:lstStyle/>
          <a:p>
            <a:endParaRPr/>
          </a:p>
        </p:txBody>
      </p:sp>
      <p:sp>
        <p:nvSpPr>
          <p:cNvPr id="4" name="Rectangle 3"/>
          <p:cNvSpPr/>
          <p:nvPr/>
        </p:nvSpPr>
        <p:spPr>
          <a:xfrm>
            <a:off x="4343400" y="1143000"/>
            <a:ext cx="4800600" cy="1363515"/>
          </a:xfrm>
          <a:prstGeom prst="rect">
            <a:avLst/>
          </a:prstGeom>
        </p:spPr>
        <p:txBody>
          <a:bodyPr wrap="square">
            <a:spAutoFit/>
          </a:bodyPr>
          <a:lstStyle/>
          <a:p>
            <a:pPr marL="12700" algn="ctr">
              <a:lnSpc>
                <a:spcPts val="5275"/>
              </a:lnSpc>
            </a:pPr>
            <a:r>
              <a:rPr lang="en-US" sz="2800" b="1" spc="-5" dirty="0">
                <a:solidFill>
                  <a:schemeClr val="accent2"/>
                </a:solidFill>
                <a:latin typeface="Arial"/>
                <a:cs typeface="Arial"/>
              </a:rPr>
              <a:t>4. ERECTION BY</a:t>
            </a:r>
            <a:r>
              <a:rPr lang="en-US" sz="2800" b="1" dirty="0">
                <a:solidFill>
                  <a:schemeClr val="accent2"/>
                </a:solidFill>
                <a:latin typeface="Arial"/>
                <a:cs typeface="Arial"/>
              </a:rPr>
              <a:t> </a:t>
            </a:r>
            <a:r>
              <a:rPr lang="en-US" sz="2800" b="1" spc="-5" dirty="0">
                <a:solidFill>
                  <a:schemeClr val="accent2"/>
                </a:solidFill>
                <a:latin typeface="Arial"/>
                <a:cs typeface="Arial"/>
              </a:rPr>
              <a:t>LIFTING </a:t>
            </a:r>
            <a:r>
              <a:rPr lang="en-US" sz="2800" b="1" spc="-10" dirty="0">
                <a:solidFill>
                  <a:schemeClr val="accent2"/>
                </a:solidFill>
                <a:latin typeface="Arial"/>
                <a:cs typeface="Arial"/>
              </a:rPr>
              <a:t>FRAME</a:t>
            </a:r>
            <a:endParaRPr lang="en-US" sz="2800" dirty="0">
              <a:solidFill>
                <a:schemeClr val="accent2"/>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133600"/>
            <a:ext cx="8641080" cy="4247317"/>
          </a:xfrm>
          <a:prstGeom prst="rect">
            <a:avLst/>
          </a:prstGeom>
          <a:noFill/>
        </p:spPr>
        <p:txBody>
          <a:bodyPr wrap="square" rtlCol="0">
            <a:spAutoFit/>
          </a:bodyPr>
          <a:lstStyle/>
          <a:p>
            <a:r>
              <a:rPr lang="en-US" sz="2800" b="1" i="1" u="sng" dirty="0"/>
              <a:t>Impact load:</a:t>
            </a:r>
          </a:p>
          <a:p>
            <a:r>
              <a:rPr lang="en-US" dirty="0"/>
              <a:t> </a:t>
            </a:r>
            <a:r>
              <a:rPr lang="en-US" sz="2800" dirty="0"/>
              <a:t>The dynamic effect on a structure, either moving or at rest, of a forcible momentary contact of another moving body in a short time.</a:t>
            </a:r>
          </a:p>
          <a:p>
            <a:endParaRPr lang="en-US" dirty="0"/>
          </a:p>
          <a:p>
            <a:r>
              <a:rPr lang="en-US" sz="2800" b="1" i="1" u="sng" dirty="0"/>
              <a:t>types of Impact load on bridge:</a:t>
            </a:r>
            <a:endParaRPr lang="en-US" sz="2000" b="1" i="1" u="sng" dirty="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a:t>  earthquake</a:t>
            </a:r>
          </a:p>
          <a:p>
            <a:pPr marL="285750" indent="-285750">
              <a:buFont typeface="Wingdings" panose="05000000000000000000" pitchFamily="2" charset="2"/>
              <a:buChar char="Ø"/>
            </a:pPr>
            <a:r>
              <a:rPr lang="en-US" sz="2800" dirty="0"/>
              <a:t>  wind effect</a:t>
            </a:r>
          </a:p>
          <a:p>
            <a:pPr marL="285750" indent="-285750">
              <a:buFont typeface="Wingdings" panose="05000000000000000000" pitchFamily="2" charset="2"/>
              <a:buChar char="Ø"/>
            </a:pPr>
            <a:r>
              <a:rPr lang="en-US" sz="2800" dirty="0"/>
              <a:t>   live load</a:t>
            </a:r>
          </a:p>
        </p:txBody>
      </p:sp>
      <p:sp>
        <p:nvSpPr>
          <p:cNvPr id="3" name="TextBox 2"/>
          <p:cNvSpPr txBox="1"/>
          <p:nvPr/>
        </p:nvSpPr>
        <p:spPr>
          <a:xfrm>
            <a:off x="762000" y="838200"/>
            <a:ext cx="6960870" cy="1200329"/>
          </a:xfrm>
          <a:prstGeom prst="rect">
            <a:avLst/>
          </a:prstGeom>
          <a:noFill/>
        </p:spPr>
        <p:txBody>
          <a:bodyPr wrap="square" rtlCol="0">
            <a:spAutoFit/>
          </a:bodyPr>
          <a:lstStyle/>
          <a:p>
            <a:pPr algn="ctr"/>
            <a:r>
              <a:rPr lang="en-US" sz="3600" dirty="0">
                <a:solidFill>
                  <a:schemeClr val="accent2"/>
                </a:solidFill>
              </a:rPr>
              <a:t>Effects of various types of impact load on bridge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p:nvPr/>
        </p:nvSpPr>
        <p:spPr>
          <a:xfrm>
            <a:off x="4343400" y="3352800"/>
            <a:ext cx="4373758" cy="3193540"/>
          </a:xfrm>
          <a:prstGeom prst="rect">
            <a:avLst/>
          </a:prstGeom>
          <a:blipFill>
            <a:blip r:embed="rId2" cstate="print"/>
            <a:stretch>
              <a:fillRect/>
            </a:stretch>
          </a:blipFill>
        </p:spPr>
        <p:txBody>
          <a:bodyPr wrap="square" lIns="0" tIns="0" rIns="0" bIns="0" rtlCol="0"/>
          <a:lstStyle/>
          <a:p>
            <a:endParaRPr/>
          </a:p>
        </p:txBody>
      </p:sp>
      <p:sp>
        <p:nvSpPr>
          <p:cNvPr id="3" name="object 2"/>
          <p:cNvSpPr/>
          <p:nvPr/>
        </p:nvSpPr>
        <p:spPr>
          <a:xfrm>
            <a:off x="228600" y="533400"/>
            <a:ext cx="4191000" cy="3657600"/>
          </a:xfrm>
          <a:prstGeom prst="rect">
            <a:avLst/>
          </a:prstGeom>
          <a:blipFill>
            <a:blip r:embed="rId3" cstate="print"/>
            <a:stretch>
              <a:fillRect/>
            </a:stretch>
          </a:blipFill>
        </p:spPr>
        <p:txBody>
          <a:bodyPr wrap="square" lIns="0" tIns="0" rIns="0" bIns="0" rtlCol="0"/>
          <a:lstStyle/>
          <a:p>
            <a:endParaRPr/>
          </a:p>
        </p:txBody>
      </p:sp>
      <p:sp>
        <p:nvSpPr>
          <p:cNvPr id="4" name="Rectangle 3"/>
          <p:cNvSpPr/>
          <p:nvPr/>
        </p:nvSpPr>
        <p:spPr>
          <a:xfrm>
            <a:off x="4438934" y="1466047"/>
            <a:ext cx="4572000" cy="954107"/>
          </a:xfrm>
          <a:prstGeom prst="rect">
            <a:avLst/>
          </a:prstGeom>
        </p:spPr>
        <p:txBody>
          <a:bodyPr>
            <a:spAutoFit/>
          </a:bodyPr>
          <a:lstStyle/>
          <a:p>
            <a:r>
              <a:rPr lang="en-US" sz="2800" b="1" spc="-5" dirty="0">
                <a:solidFill>
                  <a:schemeClr val="accent2"/>
                </a:solidFill>
                <a:latin typeface="Times New Roman"/>
                <a:cs typeface="Times New Roman"/>
              </a:rPr>
              <a:t>5.</a:t>
            </a:r>
            <a:r>
              <a:rPr lang="en-US" sz="2800" spc="-5" dirty="0">
                <a:solidFill>
                  <a:schemeClr val="accent2"/>
                </a:solidFill>
                <a:latin typeface="Times New Roman"/>
                <a:cs typeface="Times New Roman"/>
              </a:rPr>
              <a:t> </a:t>
            </a:r>
            <a:r>
              <a:rPr lang="en-US" sz="2800" spc="-5" dirty="0">
                <a:solidFill>
                  <a:schemeClr val="accent2"/>
                </a:solidFill>
                <a:latin typeface="Arial"/>
                <a:cs typeface="Arial"/>
              </a:rPr>
              <a:t>FULL SPAN PRECAST  ERECTION</a:t>
            </a:r>
            <a:r>
              <a:rPr lang="en-US" sz="2800" spc="-40" dirty="0">
                <a:solidFill>
                  <a:schemeClr val="accent2"/>
                </a:solidFill>
                <a:latin typeface="Arial"/>
                <a:cs typeface="Arial"/>
              </a:rPr>
              <a:t> </a:t>
            </a:r>
            <a:r>
              <a:rPr lang="en-US" sz="2800" spc="-5" dirty="0">
                <a:solidFill>
                  <a:schemeClr val="accent2"/>
                </a:solidFill>
                <a:latin typeface="Arial"/>
                <a:cs typeface="Arial"/>
              </a:rPr>
              <a:t>TECHNIQUES</a:t>
            </a:r>
            <a:endParaRPr lang="en-US" sz="2800" dirty="0">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391400" cy="1175706"/>
          </a:xfrm>
          <a:prstGeom prst="rect">
            <a:avLst/>
          </a:prstGeom>
        </p:spPr>
        <p:txBody>
          <a:bodyPr wrap="square">
            <a:spAutoFit/>
          </a:bodyPr>
          <a:lstStyle/>
          <a:p>
            <a:pPr marL="12700" marR="5080" indent="232410" algn="ctr">
              <a:lnSpc>
                <a:spcPct val="109900"/>
              </a:lnSpc>
            </a:pPr>
            <a:r>
              <a:rPr lang="fr-FR" sz="3200" b="1" spc="-5" dirty="0">
                <a:solidFill>
                  <a:srgbClr val="FFFF00"/>
                </a:solidFill>
                <a:latin typeface="Arial"/>
                <a:cs typeface="Arial"/>
              </a:rPr>
              <a:t>IN-SITU CONCRETE BRIDGES  CONSTRUCTION</a:t>
            </a:r>
            <a:r>
              <a:rPr lang="fr-FR" sz="3200" b="1" spc="-20" dirty="0">
                <a:solidFill>
                  <a:srgbClr val="FFFF00"/>
                </a:solidFill>
                <a:latin typeface="Arial"/>
                <a:cs typeface="Arial"/>
              </a:rPr>
              <a:t> </a:t>
            </a:r>
            <a:r>
              <a:rPr lang="fr-FR" sz="3200" b="1" spc="-5" dirty="0">
                <a:solidFill>
                  <a:srgbClr val="FFFF00"/>
                </a:solidFill>
                <a:latin typeface="Arial"/>
                <a:cs typeface="Arial"/>
              </a:rPr>
              <a:t>TECHNIQUES</a:t>
            </a:r>
            <a:r>
              <a:rPr lang="fr-FR" sz="2800" b="1" spc="-5" dirty="0">
                <a:solidFill>
                  <a:srgbClr val="FFFF00"/>
                </a:solidFill>
                <a:latin typeface="Arial"/>
                <a:cs typeface="Arial"/>
              </a:rPr>
              <a:t>.</a:t>
            </a:r>
            <a:endParaRPr lang="fr-FR" sz="2800" dirty="0">
              <a:solidFill>
                <a:srgbClr val="FFFF00"/>
              </a:solidFill>
              <a:latin typeface="Arial"/>
              <a:cs typeface="Arial"/>
            </a:endParaRPr>
          </a:p>
        </p:txBody>
      </p:sp>
      <p:sp>
        <p:nvSpPr>
          <p:cNvPr id="3" name="Rectangle 2"/>
          <p:cNvSpPr/>
          <p:nvPr/>
        </p:nvSpPr>
        <p:spPr>
          <a:xfrm>
            <a:off x="1905000" y="2819400"/>
            <a:ext cx="5181600" cy="2462213"/>
          </a:xfrm>
          <a:prstGeom prst="rect">
            <a:avLst/>
          </a:prstGeom>
        </p:spPr>
        <p:txBody>
          <a:bodyPr wrap="square">
            <a:spAutoFit/>
          </a:bodyPr>
          <a:lstStyle/>
          <a:p>
            <a:pPr marL="12700" marR="5080">
              <a:lnSpc>
                <a:spcPct val="110200"/>
              </a:lnSpc>
            </a:pPr>
            <a:r>
              <a:rPr lang="en-US" sz="2800" b="1" spc="-5" dirty="0">
                <a:solidFill>
                  <a:schemeClr val="accent2"/>
                </a:solidFill>
                <a:latin typeface="Arial"/>
                <a:cs typeface="Arial"/>
              </a:rPr>
              <a:t>1.Cast in-situ Post Tensioned  </a:t>
            </a:r>
          </a:p>
          <a:p>
            <a:pPr marL="12700" marR="5080">
              <a:lnSpc>
                <a:spcPct val="110200"/>
              </a:lnSpc>
            </a:pPr>
            <a:endParaRPr lang="en-US" sz="2800" b="1" spc="-5" dirty="0">
              <a:solidFill>
                <a:schemeClr val="accent2"/>
              </a:solidFill>
              <a:latin typeface="Arial"/>
              <a:cs typeface="Arial"/>
            </a:endParaRPr>
          </a:p>
          <a:p>
            <a:pPr marL="12700" marR="5080">
              <a:lnSpc>
                <a:spcPct val="110200"/>
              </a:lnSpc>
            </a:pPr>
            <a:r>
              <a:rPr lang="en-US" sz="2800" b="1" spc="-5" dirty="0">
                <a:solidFill>
                  <a:schemeClr val="accent2"/>
                </a:solidFill>
                <a:latin typeface="Arial"/>
                <a:cs typeface="Arial"/>
              </a:rPr>
              <a:t>2.Balanced Cantilever </a:t>
            </a:r>
          </a:p>
          <a:p>
            <a:pPr marL="12700" marR="5080">
              <a:lnSpc>
                <a:spcPct val="110200"/>
              </a:lnSpc>
            </a:pPr>
            <a:endParaRPr lang="en-US" sz="2800" b="1" spc="-5" dirty="0">
              <a:solidFill>
                <a:schemeClr val="accent2"/>
              </a:solidFill>
              <a:latin typeface="Arial"/>
              <a:cs typeface="Arial"/>
            </a:endParaRPr>
          </a:p>
          <a:p>
            <a:pPr marL="12700" marR="5080">
              <a:lnSpc>
                <a:spcPct val="110200"/>
              </a:lnSpc>
            </a:pPr>
            <a:r>
              <a:rPr lang="en-US" sz="2800" b="1" spc="-5" dirty="0">
                <a:solidFill>
                  <a:schemeClr val="accent2"/>
                </a:solidFill>
                <a:latin typeface="Arial"/>
                <a:cs typeface="Arial"/>
              </a:rPr>
              <a:t>3.Incrementally</a:t>
            </a:r>
            <a:r>
              <a:rPr lang="en-US" sz="2800" b="1" spc="-20" dirty="0">
                <a:solidFill>
                  <a:schemeClr val="accent2"/>
                </a:solidFill>
                <a:latin typeface="Arial"/>
                <a:cs typeface="Arial"/>
              </a:rPr>
              <a:t> </a:t>
            </a:r>
            <a:r>
              <a:rPr lang="en-US" sz="2800" b="1" spc="-5" dirty="0">
                <a:solidFill>
                  <a:schemeClr val="accent2"/>
                </a:solidFill>
                <a:latin typeface="Arial"/>
                <a:cs typeface="Arial"/>
              </a:rPr>
              <a:t>Launched</a:t>
            </a:r>
            <a:endParaRPr lang="en-US" sz="2800" dirty="0">
              <a:solidFill>
                <a:schemeClr val="accent2"/>
              </a:solidFill>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0" y="1676400"/>
            <a:ext cx="9144000" cy="5181599"/>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1613033" y="914400"/>
            <a:ext cx="6858000" cy="584775"/>
          </a:xfrm>
          <a:prstGeom prst="rect">
            <a:avLst/>
          </a:prstGeom>
        </p:spPr>
        <p:txBody>
          <a:bodyPr wrap="square">
            <a:spAutoFit/>
          </a:bodyPr>
          <a:lstStyle/>
          <a:p>
            <a:pPr marL="514350" indent="-514350">
              <a:buAutoNum type="arabicPeriod"/>
            </a:pPr>
            <a:r>
              <a:rPr lang="en-US" sz="3200" b="1" spc="-5" dirty="0">
                <a:solidFill>
                  <a:schemeClr val="accent2"/>
                </a:solidFill>
                <a:latin typeface="Arial"/>
                <a:cs typeface="Arial"/>
              </a:rPr>
              <a:t>Cast in-situ Post</a:t>
            </a:r>
            <a:r>
              <a:rPr lang="en-US" sz="3200" b="1" spc="40" dirty="0">
                <a:solidFill>
                  <a:schemeClr val="accent2"/>
                </a:solidFill>
                <a:latin typeface="Arial"/>
                <a:cs typeface="Arial"/>
              </a:rPr>
              <a:t> </a:t>
            </a:r>
            <a:r>
              <a:rPr lang="en-US" sz="3200" b="1" spc="-5" dirty="0">
                <a:solidFill>
                  <a:schemeClr val="accent2"/>
                </a:solidFill>
                <a:latin typeface="Arial"/>
                <a:cs typeface="Arial"/>
              </a:rPr>
              <a:t>tensioned</a:t>
            </a:r>
            <a:endParaRPr lang="en-US" sz="3200" b="1" dirty="0">
              <a:solidFill>
                <a:schemeClr val="accen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67200" y="2895600"/>
            <a:ext cx="4673224" cy="3735323"/>
          </a:xfrm>
          <a:prstGeom prst="rect">
            <a:avLst/>
          </a:prstGeom>
          <a:blipFill>
            <a:blip r:embed="rId2" cstate="print"/>
            <a:stretch>
              <a:fillRect/>
            </a:stretch>
          </a:blipFill>
        </p:spPr>
        <p:txBody>
          <a:bodyPr wrap="square" lIns="0" tIns="0" rIns="0" bIns="0" rtlCol="0"/>
          <a:lstStyle/>
          <a:p>
            <a:endParaRPr/>
          </a:p>
        </p:txBody>
      </p:sp>
      <p:sp>
        <p:nvSpPr>
          <p:cNvPr id="3" name="object 5"/>
          <p:cNvSpPr/>
          <p:nvPr/>
        </p:nvSpPr>
        <p:spPr>
          <a:xfrm>
            <a:off x="152400" y="228600"/>
            <a:ext cx="4800600" cy="3810000"/>
          </a:xfrm>
          <a:prstGeom prst="rect">
            <a:avLst/>
          </a:prstGeom>
          <a:blipFill>
            <a:blip r:embed="rId3" cstate="print"/>
            <a:stretch>
              <a:fillRect/>
            </a:stretch>
          </a:blipFill>
        </p:spPr>
        <p:txBody>
          <a:bodyPr wrap="square" lIns="0" tIns="0" rIns="0" bIns="0" rtlCol="0"/>
          <a:lstStyle/>
          <a:p>
            <a:endParaRPr/>
          </a:p>
        </p:txBody>
      </p:sp>
      <p:sp>
        <p:nvSpPr>
          <p:cNvPr id="4" name="Rectangle 3"/>
          <p:cNvSpPr/>
          <p:nvPr/>
        </p:nvSpPr>
        <p:spPr>
          <a:xfrm>
            <a:off x="4572000" y="1600200"/>
            <a:ext cx="4953000" cy="830997"/>
          </a:xfrm>
          <a:prstGeom prst="rect">
            <a:avLst/>
          </a:prstGeom>
        </p:spPr>
        <p:txBody>
          <a:bodyPr wrap="square">
            <a:spAutoFit/>
          </a:bodyPr>
          <a:lstStyle/>
          <a:p>
            <a:pPr algn="ctr"/>
            <a:r>
              <a:rPr lang="en-US" sz="2400" b="1" spc="-5" dirty="0">
                <a:solidFill>
                  <a:schemeClr val="accent2"/>
                </a:solidFill>
                <a:latin typeface="Arial"/>
                <a:cs typeface="Arial"/>
              </a:rPr>
              <a:t>2. BALANCED CANTILEVER</a:t>
            </a:r>
          </a:p>
          <a:p>
            <a:pPr algn="ctr"/>
            <a:r>
              <a:rPr lang="en-US" sz="2400" b="1" spc="-5" dirty="0">
                <a:solidFill>
                  <a:schemeClr val="accent2"/>
                </a:solidFill>
                <a:latin typeface="Arial"/>
                <a:cs typeface="Arial"/>
              </a:rPr>
              <a:t>Cast</a:t>
            </a:r>
            <a:r>
              <a:rPr lang="en-US" sz="2400" b="1" spc="-55" dirty="0">
                <a:solidFill>
                  <a:schemeClr val="accent2"/>
                </a:solidFill>
                <a:latin typeface="Arial"/>
                <a:cs typeface="Arial"/>
              </a:rPr>
              <a:t> </a:t>
            </a:r>
            <a:r>
              <a:rPr lang="en-US" sz="2400" b="1" spc="-5" dirty="0">
                <a:solidFill>
                  <a:schemeClr val="accent2"/>
                </a:solidFill>
                <a:latin typeface="Arial"/>
                <a:cs typeface="Arial"/>
              </a:rPr>
              <a:t>In-situ</a:t>
            </a:r>
            <a:endParaRPr lang="en-US" sz="2400" b="1" dirty="0">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286000"/>
            <a:ext cx="9144000" cy="4572000"/>
          </a:xfrm>
          <a:prstGeom prst="rect">
            <a:avLst/>
          </a:prstGeom>
          <a:blipFill>
            <a:blip r:embed="rId2" cstate="print"/>
            <a:stretch>
              <a:fillRect/>
            </a:stretch>
          </a:blipFill>
        </p:spPr>
        <p:txBody>
          <a:bodyPr wrap="square" lIns="0" tIns="0" rIns="0" bIns="0" rtlCol="0"/>
          <a:lstStyle/>
          <a:p>
            <a:endParaRPr/>
          </a:p>
        </p:txBody>
      </p:sp>
      <p:sp>
        <p:nvSpPr>
          <p:cNvPr id="3" name="Rectangle 2"/>
          <p:cNvSpPr/>
          <p:nvPr/>
        </p:nvSpPr>
        <p:spPr>
          <a:xfrm>
            <a:off x="1162050" y="1066800"/>
            <a:ext cx="6705600" cy="954107"/>
          </a:xfrm>
          <a:prstGeom prst="rect">
            <a:avLst/>
          </a:prstGeom>
        </p:spPr>
        <p:txBody>
          <a:bodyPr wrap="square">
            <a:spAutoFit/>
          </a:bodyPr>
          <a:lstStyle/>
          <a:p>
            <a:pPr algn="ctr"/>
            <a:r>
              <a:rPr lang="en-US" sz="2800" b="1" spc="-5" dirty="0">
                <a:solidFill>
                  <a:schemeClr val="accent2"/>
                </a:solidFill>
                <a:latin typeface="Arial"/>
                <a:cs typeface="Arial"/>
              </a:rPr>
              <a:t>3. INCREMENTAL LAUNCHED  Cast</a:t>
            </a:r>
            <a:r>
              <a:rPr lang="en-US" sz="2800" b="1" spc="-55" dirty="0">
                <a:solidFill>
                  <a:schemeClr val="accent2"/>
                </a:solidFill>
                <a:latin typeface="Arial"/>
                <a:cs typeface="Arial"/>
              </a:rPr>
              <a:t> </a:t>
            </a:r>
            <a:r>
              <a:rPr lang="en-US" sz="2800" b="1" spc="-5" dirty="0">
                <a:solidFill>
                  <a:schemeClr val="accent2"/>
                </a:solidFill>
                <a:latin typeface="Arial"/>
                <a:cs typeface="Arial"/>
              </a:rPr>
              <a:t>In-situ</a:t>
            </a:r>
            <a:endParaRPr lang="en-US" sz="2800" b="1" dirty="0">
              <a:solidFill>
                <a:schemeClr val="accent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533400"/>
            <a:ext cx="1875193" cy="769441"/>
          </a:xfrm>
          <a:prstGeom prst="rect">
            <a:avLst/>
          </a:prstGeom>
        </p:spPr>
        <p:txBody>
          <a:bodyPr wrap="none">
            <a:spAutoFit/>
          </a:bodyPr>
          <a:lstStyle/>
          <a:p>
            <a:r>
              <a:rPr lang="en-US" sz="4400" spc="-5" dirty="0">
                <a:solidFill>
                  <a:srgbClr val="FFFF00"/>
                </a:solidFill>
                <a:latin typeface="Arial"/>
                <a:cs typeface="Arial"/>
              </a:rPr>
              <a:t>Others</a:t>
            </a:r>
            <a:endParaRPr lang="en-US" sz="4400" dirty="0">
              <a:solidFill>
                <a:srgbClr val="FFFF00"/>
              </a:solidFill>
            </a:endParaRPr>
          </a:p>
        </p:txBody>
      </p:sp>
      <p:sp>
        <p:nvSpPr>
          <p:cNvPr id="3" name="Rectangle 2"/>
          <p:cNvSpPr/>
          <p:nvPr/>
        </p:nvSpPr>
        <p:spPr>
          <a:xfrm>
            <a:off x="2286000" y="2133600"/>
            <a:ext cx="4572000" cy="4147289"/>
          </a:xfrm>
          <a:prstGeom prst="rect">
            <a:avLst/>
          </a:prstGeom>
        </p:spPr>
        <p:txBody>
          <a:bodyPr>
            <a:spAutoFit/>
          </a:bodyPr>
          <a:lstStyle/>
          <a:p>
            <a:pPr marL="12700">
              <a:lnSpc>
                <a:spcPct val="100000"/>
              </a:lnSpc>
            </a:pPr>
            <a:r>
              <a:rPr lang="en-US" sz="3600" spc="-10" dirty="0">
                <a:solidFill>
                  <a:schemeClr val="accent2"/>
                </a:solidFill>
                <a:latin typeface="Arial"/>
                <a:cs typeface="Arial"/>
              </a:rPr>
              <a:t>•glass bridge</a:t>
            </a:r>
          </a:p>
          <a:p>
            <a:pPr marL="12700">
              <a:lnSpc>
                <a:spcPct val="100000"/>
              </a:lnSpc>
            </a:pPr>
            <a:endParaRPr lang="en-US" sz="3600" spc="-10" dirty="0">
              <a:solidFill>
                <a:schemeClr val="accent2"/>
              </a:solidFill>
              <a:latin typeface="Arial"/>
              <a:cs typeface="Arial"/>
            </a:endParaRPr>
          </a:p>
          <a:p>
            <a:pPr marL="12700">
              <a:lnSpc>
                <a:spcPct val="100000"/>
              </a:lnSpc>
            </a:pPr>
            <a:r>
              <a:rPr lang="en-US" sz="3600" spc="-10" dirty="0">
                <a:solidFill>
                  <a:schemeClr val="accent2"/>
                </a:solidFill>
                <a:latin typeface="Arial"/>
                <a:cs typeface="Arial"/>
              </a:rPr>
              <a:t>•Pier Head</a:t>
            </a:r>
            <a:r>
              <a:rPr lang="en-US" sz="3600" spc="-30" dirty="0">
                <a:solidFill>
                  <a:schemeClr val="accent2"/>
                </a:solidFill>
                <a:latin typeface="Arial"/>
                <a:cs typeface="Arial"/>
              </a:rPr>
              <a:t> </a:t>
            </a:r>
            <a:r>
              <a:rPr lang="en-US" sz="3600" spc="-10" dirty="0">
                <a:solidFill>
                  <a:schemeClr val="accent2"/>
                </a:solidFill>
                <a:latin typeface="Arial"/>
                <a:cs typeface="Arial"/>
              </a:rPr>
              <a:t>Rotation</a:t>
            </a:r>
            <a:endParaRPr lang="en-US" sz="3600" dirty="0">
              <a:solidFill>
                <a:schemeClr val="accent2"/>
              </a:solidFill>
              <a:latin typeface="Arial"/>
              <a:cs typeface="Arial"/>
            </a:endParaRPr>
          </a:p>
          <a:p>
            <a:pPr marL="12700">
              <a:lnSpc>
                <a:spcPct val="100000"/>
              </a:lnSpc>
              <a:spcBef>
                <a:spcPts val="1920"/>
              </a:spcBef>
            </a:pPr>
            <a:r>
              <a:rPr lang="en-US" sz="3600" spc="-10" dirty="0">
                <a:solidFill>
                  <a:schemeClr val="accent2"/>
                </a:solidFill>
                <a:latin typeface="Arial"/>
                <a:cs typeface="Arial"/>
              </a:rPr>
              <a:t>•Arch</a:t>
            </a:r>
            <a:r>
              <a:rPr lang="en-US" sz="3600" spc="-55" dirty="0">
                <a:solidFill>
                  <a:schemeClr val="accent2"/>
                </a:solidFill>
                <a:latin typeface="Arial"/>
                <a:cs typeface="Arial"/>
              </a:rPr>
              <a:t> </a:t>
            </a:r>
            <a:r>
              <a:rPr lang="en-US" sz="3600" spc="-10" dirty="0">
                <a:solidFill>
                  <a:schemeClr val="accent2"/>
                </a:solidFill>
                <a:latin typeface="Arial"/>
                <a:cs typeface="Arial"/>
              </a:rPr>
              <a:t>Lowering</a:t>
            </a:r>
            <a:endParaRPr lang="en-US" sz="3600" dirty="0">
              <a:solidFill>
                <a:schemeClr val="accent2"/>
              </a:solidFill>
              <a:latin typeface="Arial"/>
              <a:cs typeface="Arial"/>
            </a:endParaRPr>
          </a:p>
          <a:p>
            <a:pPr marL="12700">
              <a:lnSpc>
                <a:spcPct val="100000"/>
              </a:lnSpc>
              <a:spcBef>
                <a:spcPts val="1925"/>
              </a:spcBef>
            </a:pPr>
            <a:r>
              <a:rPr lang="en-US" sz="3600" spc="-10" dirty="0">
                <a:solidFill>
                  <a:schemeClr val="accent2"/>
                </a:solidFill>
                <a:latin typeface="Arial"/>
                <a:cs typeface="Arial"/>
              </a:rPr>
              <a:t>•Main Span</a:t>
            </a:r>
            <a:r>
              <a:rPr lang="en-US" sz="3600" spc="-30" dirty="0">
                <a:solidFill>
                  <a:schemeClr val="accent2"/>
                </a:solidFill>
                <a:latin typeface="Arial"/>
                <a:cs typeface="Arial"/>
              </a:rPr>
              <a:t> </a:t>
            </a:r>
            <a:r>
              <a:rPr lang="en-US" sz="3600" spc="-10" dirty="0">
                <a:solidFill>
                  <a:schemeClr val="accent2"/>
                </a:solidFill>
                <a:latin typeface="Arial"/>
                <a:cs typeface="Arial"/>
              </a:rPr>
              <a:t>Lifting</a:t>
            </a:r>
            <a:endParaRPr lang="en-US" sz="3600" dirty="0">
              <a:solidFill>
                <a:schemeClr val="accent2"/>
              </a:solidFill>
              <a:latin typeface="Arial"/>
              <a:cs typeface="Arial"/>
            </a:endParaRPr>
          </a:p>
          <a:p>
            <a:pPr marL="12700">
              <a:lnSpc>
                <a:spcPct val="100000"/>
              </a:lnSpc>
              <a:spcBef>
                <a:spcPts val="1920"/>
              </a:spcBef>
            </a:pPr>
            <a:r>
              <a:rPr lang="en-US" sz="3600" spc="-5" dirty="0">
                <a:solidFill>
                  <a:schemeClr val="accent2"/>
                </a:solidFill>
                <a:latin typeface="Arial"/>
                <a:cs typeface="Arial"/>
              </a:rPr>
              <a:t>•</a:t>
            </a:r>
            <a:r>
              <a:rPr lang="en-US" sz="3600" spc="-5" dirty="0" err="1">
                <a:solidFill>
                  <a:schemeClr val="accent2"/>
                </a:solidFill>
                <a:latin typeface="Arial"/>
                <a:cs typeface="Arial"/>
              </a:rPr>
              <a:t>Skybridge</a:t>
            </a:r>
            <a:endParaRPr lang="en-US" sz="3600" dirty="0">
              <a:solidFill>
                <a:schemeClr val="accent2"/>
              </a:solidFill>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304800"/>
            <a:ext cx="2613216" cy="646331"/>
          </a:xfrm>
          <a:prstGeom prst="rect">
            <a:avLst/>
          </a:prstGeom>
          <a:noFill/>
        </p:spPr>
        <p:txBody>
          <a:bodyPr wrap="none" rtlCol="0">
            <a:spAutoFit/>
          </a:bodyPr>
          <a:lstStyle/>
          <a:p>
            <a:r>
              <a:rPr lang="en-US" sz="3600" dirty="0">
                <a:solidFill>
                  <a:srgbClr val="FFFF00"/>
                </a:solidFill>
              </a:rPr>
              <a:t>Glass bridge </a:t>
            </a:r>
          </a:p>
        </p:txBody>
      </p:sp>
      <p:pic>
        <p:nvPicPr>
          <p:cNvPr id="3" name="Picture 2" descr="w.jpg"/>
          <p:cNvPicPr>
            <a:picLocks noChangeAspect="1"/>
          </p:cNvPicPr>
          <p:nvPr/>
        </p:nvPicPr>
        <p:blipFill>
          <a:blip r:embed="rId2"/>
          <a:stretch>
            <a:fillRect/>
          </a:stretch>
        </p:blipFill>
        <p:spPr>
          <a:xfrm>
            <a:off x="152400" y="1066800"/>
            <a:ext cx="4252210" cy="2819400"/>
          </a:xfrm>
          <a:prstGeom prst="rect">
            <a:avLst/>
          </a:prstGeom>
        </p:spPr>
      </p:pic>
      <p:pic>
        <p:nvPicPr>
          <p:cNvPr id="4" name="Picture 3" descr="ap.jpg"/>
          <p:cNvPicPr>
            <a:picLocks noChangeAspect="1"/>
          </p:cNvPicPr>
          <p:nvPr/>
        </p:nvPicPr>
        <p:blipFill>
          <a:blip r:embed="rId3"/>
          <a:stretch>
            <a:fillRect/>
          </a:stretch>
        </p:blipFill>
        <p:spPr>
          <a:xfrm>
            <a:off x="4572000" y="1143000"/>
            <a:ext cx="4572000" cy="2667000"/>
          </a:xfrm>
          <a:prstGeom prst="rect">
            <a:avLst/>
          </a:prstGeom>
        </p:spPr>
      </p:pic>
      <p:pic>
        <p:nvPicPr>
          <p:cNvPr id="5" name="Picture 4" descr="160128102532-01-zhangjiajie-glass-bridge-construction-0127-exlarge-169.jpg"/>
          <p:cNvPicPr>
            <a:picLocks noChangeAspect="1"/>
          </p:cNvPicPr>
          <p:nvPr/>
        </p:nvPicPr>
        <p:blipFill>
          <a:blip r:embed="rId4"/>
          <a:stretch>
            <a:fillRect/>
          </a:stretch>
        </p:blipFill>
        <p:spPr>
          <a:xfrm>
            <a:off x="2286000" y="3959030"/>
            <a:ext cx="5162550" cy="289897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425946"/>
            <a:ext cx="4343399" cy="6463308"/>
          </a:xfrm>
          <a:prstGeom prst="rect">
            <a:avLst/>
          </a:prstGeom>
          <a:noFill/>
        </p:spPr>
        <p:txBody>
          <a:bodyPr wrap="square" rtlCol="0">
            <a:spAutoFit/>
          </a:bodyPr>
          <a:lstStyle/>
          <a:p>
            <a:endParaRPr lang="en-US" sz="3200" dirty="0">
              <a:solidFill>
                <a:schemeClr val="accent2"/>
              </a:solidFill>
            </a:endParaRPr>
          </a:p>
          <a:p>
            <a:r>
              <a:rPr lang="en-US" sz="2800" dirty="0">
                <a:solidFill>
                  <a:srgbClr val="00B050"/>
                </a:solidFill>
                <a:latin typeface="Times New Roman" panose="02020603050405020304" pitchFamily="18" charset="0"/>
                <a:cs typeface="Times New Roman" panose="02020603050405020304" pitchFamily="18" charset="0"/>
              </a:rPr>
              <a:t>Location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Zhangjiajie</a:t>
            </a:r>
            <a:r>
              <a:rPr lang="en-US" sz="2800" dirty="0">
                <a:latin typeface="Times New Roman" panose="02020603050405020304" pitchFamily="18" charset="0"/>
                <a:cs typeface="Times New Roman" panose="02020603050405020304" pitchFamily="18" charset="0"/>
              </a:rPr>
              <a:t> Grand Canyon in Hunan’s picturesque, </a:t>
            </a:r>
            <a:r>
              <a:rPr lang="en-US" sz="2800" dirty="0" err="1">
                <a:latin typeface="Times New Roman" panose="02020603050405020304" pitchFamily="18" charset="0"/>
                <a:cs typeface="Times New Roman" panose="02020603050405020304" pitchFamily="18" charset="0"/>
              </a:rPr>
              <a:t>Zhangjiajie</a:t>
            </a:r>
            <a:r>
              <a:rPr lang="en-US" sz="2800" dirty="0">
                <a:latin typeface="Times New Roman" panose="02020603050405020304" pitchFamily="18" charset="0"/>
                <a:cs typeface="Times New Roman" panose="02020603050405020304" pitchFamily="18" charset="0"/>
              </a:rPr>
              <a:t> National </a:t>
            </a:r>
            <a:r>
              <a:rPr lang="en-US" sz="2800" dirty="0" err="1">
                <a:latin typeface="Times New Roman" panose="02020603050405020304" pitchFamily="18" charset="0"/>
                <a:cs typeface="Times New Roman" panose="02020603050405020304" pitchFamily="18" charset="0"/>
              </a:rPr>
              <a:t>Park,chaina</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solidFill>
                  <a:srgbClr val="00B050"/>
                </a:solidFill>
                <a:latin typeface="Times New Roman" panose="02020603050405020304" pitchFamily="18" charset="0"/>
                <a:cs typeface="Times New Roman" panose="02020603050405020304" pitchFamily="18" charset="0"/>
              </a:rPr>
              <a:t>Construction duration</a:t>
            </a:r>
            <a:r>
              <a:rPr lang="en-US" sz="2800" dirty="0">
                <a:latin typeface="Times New Roman" panose="02020603050405020304" pitchFamily="18" charset="0"/>
                <a:cs typeface="Times New Roman" panose="02020603050405020304" pitchFamily="18" charset="0"/>
              </a:rPr>
              <a:t>: 2009-2016</a:t>
            </a:r>
          </a:p>
          <a:p>
            <a:r>
              <a:rPr lang="en-US" sz="2800" dirty="0">
                <a:solidFill>
                  <a:srgbClr val="00B050"/>
                </a:solidFill>
                <a:latin typeface="Times New Roman" panose="02020603050405020304" pitchFamily="18" charset="0"/>
                <a:cs typeface="Times New Roman" panose="02020603050405020304" pitchFamily="18" charset="0"/>
              </a:rPr>
              <a:t>Architect: </a:t>
            </a:r>
            <a:r>
              <a:rPr lang="en-US" sz="2800" dirty="0" err="1">
                <a:latin typeface="Times New Roman" panose="02020603050405020304" pitchFamily="18" charset="0"/>
                <a:cs typeface="Times New Roman" panose="02020603050405020304" pitchFamily="18" charset="0"/>
              </a:rPr>
              <a:t>Haim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Dotan</a:t>
            </a:r>
            <a:r>
              <a:rPr lang="en-US" sz="2800" dirty="0">
                <a:latin typeface="Times New Roman" panose="02020603050405020304" pitchFamily="18" charset="0"/>
                <a:cs typeface="Times New Roman" panose="02020603050405020304" pitchFamily="18" charset="0"/>
              </a:rPr>
              <a:t>, Israel</a:t>
            </a:r>
          </a:p>
          <a:p>
            <a:r>
              <a:rPr lang="en-US" sz="2800" dirty="0">
                <a:solidFill>
                  <a:srgbClr val="00B050"/>
                </a:solidFill>
                <a:latin typeface="Times New Roman" panose="02020603050405020304" pitchFamily="18" charset="0"/>
                <a:cs typeface="Times New Roman" panose="02020603050405020304" pitchFamily="18" charset="0"/>
              </a:rPr>
              <a:t>Length</a:t>
            </a:r>
            <a:r>
              <a:rPr lang="en-US" sz="2800" dirty="0">
                <a:latin typeface="Times New Roman" panose="02020603050405020304" pitchFamily="18" charset="0"/>
                <a:cs typeface="Times New Roman" panose="02020603050405020304" pitchFamily="18" charset="0"/>
              </a:rPr>
              <a:t>: 1411ft</a:t>
            </a:r>
          </a:p>
          <a:p>
            <a:r>
              <a:rPr lang="en-US" sz="2800" dirty="0">
                <a:solidFill>
                  <a:srgbClr val="00B050"/>
                </a:solidFill>
                <a:latin typeface="Times New Roman" panose="02020603050405020304" pitchFamily="18" charset="0"/>
                <a:cs typeface="Times New Roman" panose="02020603050405020304" pitchFamily="18" charset="0"/>
              </a:rPr>
              <a:t>Height</a:t>
            </a:r>
            <a:r>
              <a:rPr lang="en-US" sz="2800" dirty="0">
                <a:latin typeface="Times New Roman" panose="02020603050405020304" pitchFamily="18" charset="0"/>
                <a:cs typeface="Times New Roman" panose="02020603050405020304" pitchFamily="18" charset="0"/>
              </a:rPr>
              <a:t>: 984ft</a:t>
            </a:r>
          </a:p>
          <a:p>
            <a:r>
              <a:rPr lang="en-US" sz="2800" dirty="0" err="1">
                <a:solidFill>
                  <a:srgbClr val="00B050"/>
                </a:solidFill>
                <a:latin typeface="Times New Roman" panose="02020603050405020304" pitchFamily="18" charset="0"/>
                <a:cs typeface="Times New Roman" panose="02020603050405020304" pitchFamily="18" charset="0"/>
              </a:rPr>
              <a:t>Carring</a:t>
            </a:r>
            <a:r>
              <a:rPr lang="en-US" sz="2800" dirty="0">
                <a:solidFill>
                  <a:srgbClr val="00B050"/>
                </a:solidFill>
                <a:latin typeface="Times New Roman" panose="02020603050405020304" pitchFamily="18" charset="0"/>
                <a:cs typeface="Times New Roman" panose="02020603050405020304" pitchFamily="18" charset="0"/>
              </a:rPr>
              <a:t> capacity:</a:t>
            </a:r>
            <a:r>
              <a:rPr lang="en-US" sz="2800" dirty="0">
                <a:latin typeface="Times New Roman" panose="02020603050405020304" pitchFamily="18" charset="0"/>
                <a:cs typeface="Times New Roman" panose="02020603050405020304" pitchFamily="18" charset="0"/>
              </a:rPr>
              <a:t>800 people at a time</a:t>
            </a:r>
          </a:p>
          <a:p>
            <a:endParaRPr lang="en-US" dirty="0"/>
          </a:p>
        </p:txBody>
      </p:sp>
      <p:pic>
        <p:nvPicPr>
          <p:cNvPr id="3" name="Picture 2" descr="zhangjiajie-grand-canyon-glass-bridge-haim-dotan_dezeen_2364_col_2-1024x764.jpg"/>
          <p:cNvPicPr>
            <a:picLocks noChangeAspect="1"/>
          </p:cNvPicPr>
          <p:nvPr/>
        </p:nvPicPr>
        <p:blipFill>
          <a:blip r:embed="rId2"/>
          <a:stretch>
            <a:fillRect/>
          </a:stretch>
        </p:blipFill>
        <p:spPr>
          <a:xfrm>
            <a:off x="4495800" y="1295400"/>
            <a:ext cx="4648200" cy="4724400"/>
          </a:xfrm>
          <a:prstGeom prst="rect">
            <a:avLst/>
          </a:prstGeom>
        </p:spPr>
      </p:pic>
      <p:sp>
        <p:nvSpPr>
          <p:cNvPr id="4" name="TextBox 3"/>
          <p:cNvSpPr txBox="1"/>
          <p:nvPr/>
        </p:nvSpPr>
        <p:spPr>
          <a:xfrm>
            <a:off x="381000" y="164336"/>
            <a:ext cx="7348487" cy="523220"/>
          </a:xfrm>
          <a:prstGeom prst="rect">
            <a:avLst/>
          </a:prstGeom>
          <a:noFill/>
        </p:spPr>
        <p:txBody>
          <a:bodyPr wrap="none" rtlCol="0">
            <a:spAutoFit/>
          </a:bodyPr>
          <a:lstStyle/>
          <a:p>
            <a:r>
              <a:rPr lang="en-US" sz="2800" b="1" i="1" dirty="0">
                <a:solidFill>
                  <a:schemeClr val="accent2"/>
                </a:solidFill>
              </a:rPr>
              <a:t>Some information about this glass bridge: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514600"/>
            <a:ext cx="4766048" cy="1200329"/>
          </a:xfrm>
          <a:prstGeom prst="rect">
            <a:avLst/>
          </a:prstGeom>
          <a:noFill/>
        </p:spPr>
        <p:txBody>
          <a:bodyPr wrap="none" rtlCol="0">
            <a:spAutoFit/>
          </a:bodyPr>
          <a:lstStyle/>
          <a:p>
            <a:r>
              <a:rPr lang="en-US" sz="7200" b="1" i="1" dirty="0">
                <a:solidFill>
                  <a:schemeClr val="accent2"/>
                </a:solidFill>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2352675"/>
            <a:ext cx="6677026" cy="495300"/>
          </a:xfrm>
        </p:spPr>
        <p:txBody>
          <a:bodyPr>
            <a:noAutofit/>
          </a:bodyPr>
          <a:lstStyle/>
          <a:p>
            <a:r>
              <a:rPr lang="en-US" dirty="0"/>
              <a:t>     </a:t>
            </a:r>
            <a:br>
              <a:rPr lang="en-US" dirty="0"/>
            </a:br>
            <a:r>
              <a:rPr lang="en-US" dirty="0"/>
              <a:t/>
            </a:r>
            <a:br>
              <a:rPr lang="en-US" dirty="0"/>
            </a:br>
            <a:r>
              <a:rPr lang="en-US" dirty="0"/>
              <a:t/>
            </a:r>
            <a:br>
              <a:rPr lang="en-US" dirty="0"/>
            </a:br>
            <a:r>
              <a:rPr lang="en-US" dirty="0"/>
              <a:t/>
            </a:r>
            <a:br>
              <a:rPr lang="en-US" dirty="0"/>
            </a:br>
            <a:r>
              <a:rPr lang="en-US" b="1" u="sng" dirty="0">
                <a:solidFill>
                  <a:srgbClr val="FFFF00"/>
                </a:solidFill>
              </a:rPr>
              <a:t>How do earthquakes affect </a:t>
            </a:r>
            <a:br>
              <a:rPr lang="en-US" b="1" u="sng" dirty="0">
                <a:solidFill>
                  <a:srgbClr val="FFFF00"/>
                </a:solidFill>
              </a:rPr>
            </a:br>
            <a:r>
              <a:rPr lang="en-US" b="1" dirty="0">
                <a:solidFill>
                  <a:srgbClr val="FFFF00"/>
                </a:solidFill>
              </a:rPr>
              <a:t>          </a:t>
            </a:r>
            <a:r>
              <a:rPr lang="en-US" b="1" u="sng" dirty="0">
                <a:solidFill>
                  <a:srgbClr val="FFFF00"/>
                </a:solidFill>
              </a:rPr>
              <a:t>on bridges</a:t>
            </a:r>
            <a:r>
              <a:rPr lang="en-US" b="1" u="sng" dirty="0"/>
              <a:t/>
            </a:r>
            <a:br>
              <a:rPr lang="en-US" b="1" u="sng" dirty="0"/>
            </a:br>
            <a:r>
              <a:rPr lang="en-US" sz="3000" b="1" u="sng" dirty="0">
                <a:solidFill>
                  <a:srgbClr val="00B0F0"/>
                </a:solidFill>
                <a:latin typeface="Times New Roman" panose="02020603050405020304" pitchFamily="18" charset="0"/>
                <a:cs typeface="Times New Roman" panose="02020603050405020304" pitchFamily="18" charset="0"/>
              </a:rPr>
              <a:t> </a:t>
            </a:r>
            <a:endParaRPr lang="en-US" sz="3000" b="1" u="sng" dirty="0">
              <a:solidFill>
                <a:srgbClr val="7030A0"/>
              </a:solidFill>
              <a:latin typeface="Times New Roman" panose="02020603050405020304" pitchFamily="18" charset="0"/>
              <a:cs typeface="Times New Roman" panose="02020603050405020304" pitchFamily="18" charset="0"/>
            </a:endParaRPr>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5814" b="5814"/>
          <a:stretch>
            <a:fillRect/>
          </a:stretch>
        </p:blipFill>
        <p:spPr>
          <a:xfrm>
            <a:off x="0" y="2600325"/>
            <a:ext cx="9144000" cy="3400425"/>
          </a:xfrm>
        </p:spPr>
      </p:pic>
    </p:spTree>
    <p:extLst>
      <p:ext uri="{BB962C8B-B14F-4D97-AF65-F5344CB8AC3E}">
        <p14:creationId xmlns:p14="http://schemas.microsoft.com/office/powerpoint/2010/main" val="238204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1695450"/>
            <a:ext cx="9144000" cy="4305300"/>
          </a:xfrm>
        </p:spPr>
        <p:txBody>
          <a:bodyPr>
            <a:normAutofit/>
          </a:bodyPr>
          <a:lstStyle/>
          <a:p>
            <a:pPr marL="428625" indent="-428625">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In the last few years in the Indian subcontinent, we have been experiencing a significant increase in the </a:t>
            </a:r>
            <a:r>
              <a:rPr lang="en-US" sz="2700" dirty="0">
                <a:solidFill>
                  <a:srgbClr val="FFC000"/>
                </a:solidFill>
                <a:latin typeface="Times New Roman" panose="02020603050405020304" pitchFamily="18" charset="0"/>
                <a:cs typeface="Times New Roman" panose="02020603050405020304" pitchFamily="18" charset="0"/>
              </a:rPr>
              <a:t>frequency</a:t>
            </a:r>
            <a:r>
              <a:rPr lang="en-US" sz="2700" dirty="0">
                <a:latin typeface="Times New Roman" panose="02020603050405020304" pitchFamily="18" charset="0"/>
                <a:cs typeface="Times New Roman" panose="02020603050405020304" pitchFamily="18" charset="0"/>
              </a:rPr>
              <a:t> and </a:t>
            </a:r>
            <a:r>
              <a:rPr lang="en-US" sz="2700" dirty="0">
                <a:solidFill>
                  <a:srgbClr val="FFC000"/>
                </a:solidFill>
                <a:latin typeface="Times New Roman" panose="02020603050405020304" pitchFamily="18" charset="0"/>
                <a:cs typeface="Times New Roman" panose="02020603050405020304" pitchFamily="18" charset="0"/>
              </a:rPr>
              <a:t>magnitude</a:t>
            </a:r>
            <a:r>
              <a:rPr lang="en-US" sz="2700" dirty="0">
                <a:latin typeface="Times New Roman" panose="02020603050405020304" pitchFamily="18" charset="0"/>
                <a:cs typeface="Times New Roman" panose="02020603050405020304" pitchFamily="18" charset="0"/>
              </a:rPr>
              <a:t> of earthquakes.</a:t>
            </a:r>
          </a:p>
          <a:p>
            <a:pPr marL="428625" indent="-428625">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There are many who say that this is the result of the exploration for underground gas reserves, which has become widespread in this area.</a:t>
            </a:r>
          </a:p>
          <a:p>
            <a:pPr marL="428625" indent="-428625">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No matter the root cause, the subject of how earthquakes affect bridges is now on the minds of many.</a:t>
            </a:r>
          </a:p>
        </p:txBody>
      </p:sp>
    </p:spTree>
    <p:extLst>
      <p:ext uri="{BB962C8B-B14F-4D97-AF65-F5344CB8AC3E}">
        <p14:creationId xmlns:p14="http://schemas.microsoft.com/office/powerpoint/2010/main" val="382940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1743076"/>
            <a:ext cx="9144000" cy="4257674"/>
          </a:xfrm>
        </p:spPr>
        <p:txBody>
          <a:bodyPr>
            <a:normAutofit/>
          </a:bodyPr>
          <a:lstStyle/>
          <a:p>
            <a:pPr marL="428625" indent="-428625">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When evaluating the affects of earthquakes the most important factors to take into account are the </a:t>
            </a:r>
            <a:r>
              <a:rPr lang="en-US" sz="2700" dirty="0">
                <a:solidFill>
                  <a:srgbClr val="FFC000"/>
                </a:solidFill>
                <a:latin typeface="Times New Roman" panose="02020603050405020304" pitchFamily="18" charset="0"/>
                <a:cs typeface="Times New Roman" panose="02020603050405020304" pitchFamily="18" charset="0"/>
              </a:rPr>
              <a:t>magnitude</a:t>
            </a:r>
            <a:r>
              <a:rPr lang="en-US" sz="2700" dirty="0">
                <a:latin typeface="Times New Roman" panose="02020603050405020304" pitchFamily="18" charset="0"/>
                <a:cs typeface="Times New Roman" panose="02020603050405020304" pitchFamily="18" charset="0"/>
              </a:rPr>
              <a:t> of the earthquake, the </a:t>
            </a:r>
            <a:r>
              <a:rPr lang="en-US" sz="2700" dirty="0">
                <a:solidFill>
                  <a:srgbClr val="FFC000"/>
                </a:solidFill>
                <a:latin typeface="Times New Roman" panose="02020603050405020304" pitchFamily="18" charset="0"/>
                <a:cs typeface="Times New Roman" panose="02020603050405020304" pitchFamily="18" charset="0"/>
              </a:rPr>
              <a:t>distance</a:t>
            </a:r>
            <a:r>
              <a:rPr lang="en-US" sz="2700" dirty="0">
                <a:latin typeface="Times New Roman" panose="02020603050405020304" pitchFamily="18" charset="0"/>
                <a:cs typeface="Times New Roman" panose="02020603050405020304" pitchFamily="18" charset="0"/>
              </a:rPr>
              <a:t> from the epicenter of the earthquake and the </a:t>
            </a:r>
            <a:r>
              <a:rPr lang="en-US" sz="2700" dirty="0">
                <a:solidFill>
                  <a:srgbClr val="FFC000"/>
                </a:solidFill>
                <a:latin typeface="Times New Roman" panose="02020603050405020304" pitchFamily="18" charset="0"/>
                <a:cs typeface="Times New Roman" panose="02020603050405020304" pitchFamily="18" charset="0"/>
              </a:rPr>
              <a:t>geologic conditions </a:t>
            </a:r>
            <a:r>
              <a:rPr lang="en-US" sz="2700" dirty="0">
                <a:latin typeface="Times New Roman" panose="02020603050405020304" pitchFamily="18" charset="0"/>
                <a:cs typeface="Times New Roman" panose="02020603050405020304" pitchFamily="18" charset="0"/>
              </a:rPr>
              <a:t>at the site of the earthquake itself.</a:t>
            </a:r>
          </a:p>
          <a:p>
            <a:pPr marL="428625" indent="-428625">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When it comes to how earthquakes can affect bridges, the main concern is the damage that can be caused by the ground motion that the earthquake creates.</a:t>
            </a:r>
          </a:p>
        </p:txBody>
      </p:sp>
    </p:spTree>
    <p:extLst>
      <p:ext uri="{BB962C8B-B14F-4D97-AF65-F5344CB8AC3E}">
        <p14:creationId xmlns:p14="http://schemas.microsoft.com/office/powerpoint/2010/main" val="3467250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body" sz="half" idx="2"/>
          </p:nvPr>
        </p:nvSpPr>
        <p:spPr>
          <a:xfrm>
            <a:off x="0" y="1752600"/>
            <a:ext cx="9144000" cy="4248150"/>
          </a:xfrm>
        </p:spPr>
        <p:txBody>
          <a:bodyPr>
            <a:normAutofit/>
          </a:bodyPr>
          <a:lstStyle/>
          <a:p>
            <a:pPr marL="428625" indent="-428625">
              <a:buFont typeface="Wingdings" panose="05000000000000000000" pitchFamily="2" charset="2"/>
              <a:buChar char="Ø"/>
              <a:tabLst>
                <a:tab pos="383381" algn="l"/>
              </a:tabLst>
            </a:pPr>
            <a:r>
              <a:rPr lang="en-US" sz="2700" dirty="0">
                <a:latin typeface="Times New Roman" panose="02020603050405020304" pitchFamily="18" charset="0"/>
                <a:cs typeface="Times New Roman" panose="02020603050405020304" pitchFamily="18" charset="0"/>
              </a:rPr>
              <a:t>When soft soil lies on top of hard bedrock the ground motion is amplified, this is known as </a:t>
            </a:r>
            <a:r>
              <a:rPr lang="en-US" sz="2700" dirty="0">
                <a:solidFill>
                  <a:srgbClr val="FFC000"/>
                </a:solidFill>
                <a:latin typeface="Times New Roman" panose="02020603050405020304" pitchFamily="18" charset="0"/>
                <a:cs typeface="Times New Roman" panose="02020603050405020304" pitchFamily="18" charset="0"/>
              </a:rPr>
              <a:t>ground-motion amplification</a:t>
            </a:r>
            <a:r>
              <a:rPr lang="en-US" sz="2700" dirty="0">
                <a:latin typeface="Times New Roman" panose="02020603050405020304" pitchFamily="18" charset="0"/>
                <a:cs typeface="Times New Roman" panose="02020603050405020304" pitchFamily="18" charset="0"/>
              </a:rPr>
              <a:t>.</a:t>
            </a:r>
          </a:p>
          <a:p>
            <a:pPr marL="428625" indent="-428625">
              <a:buFont typeface="Wingdings" panose="05000000000000000000" pitchFamily="2" charset="2"/>
              <a:buChar char="Ø"/>
              <a:tabLst>
                <a:tab pos="383381" algn="l"/>
              </a:tabLst>
            </a:pPr>
            <a:r>
              <a:rPr lang="en-US" sz="2700" dirty="0">
                <a:latin typeface="Times New Roman" panose="02020603050405020304" pitchFamily="18" charset="0"/>
                <a:cs typeface="Times New Roman" panose="02020603050405020304" pitchFamily="18" charset="0"/>
              </a:rPr>
              <a:t>This type of amplification can result in much greater damage, even from bridges that are quit a distance from the epicenter of the earthquake itself.</a:t>
            </a:r>
          </a:p>
          <a:p>
            <a:pPr marL="428625" indent="-428625">
              <a:buFont typeface="Wingdings" panose="05000000000000000000" pitchFamily="2" charset="2"/>
              <a:buChar char="Ø"/>
              <a:tabLst>
                <a:tab pos="383381" algn="l"/>
              </a:tabLst>
            </a:pPr>
            <a:r>
              <a:rPr lang="en-US" sz="2700" dirty="0">
                <a:latin typeface="Times New Roman" panose="02020603050405020304" pitchFamily="18" charset="0"/>
                <a:cs typeface="Times New Roman" panose="02020603050405020304" pitchFamily="18" charset="0"/>
              </a:rPr>
              <a:t>In fact, soft sandy soils can actually be liquefied by strong ground motion in a process call </a:t>
            </a:r>
            <a:r>
              <a:rPr lang="en-US" sz="2700" dirty="0">
                <a:solidFill>
                  <a:srgbClr val="FFC000"/>
                </a:solidFill>
                <a:latin typeface="Times New Roman" panose="02020603050405020304" pitchFamily="18" charset="0"/>
                <a:cs typeface="Times New Roman" panose="02020603050405020304" pitchFamily="18" charset="0"/>
              </a:rPr>
              <a:t>liquefaction.</a:t>
            </a:r>
          </a:p>
          <a:p>
            <a:pPr>
              <a:tabLst>
                <a:tab pos="383381" algn="l"/>
              </a:tabLst>
            </a:pP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0" y="1694330"/>
            <a:ext cx="9144000" cy="4306420"/>
          </a:xfrm>
        </p:spPr>
        <p:txBody>
          <a:bodyPr>
            <a:normAutofit/>
          </a:bodyPr>
          <a:lstStyle/>
          <a:p>
            <a:pPr marL="428625" indent="-428625">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When liquefaction occurs, the foundation of structures, like bridges, can be completely compromised.</a:t>
            </a:r>
          </a:p>
          <a:p>
            <a:pPr marL="428625" indent="-428625">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Whether Earthquakes Affect Bridges Depends Greatly On the </a:t>
            </a:r>
            <a:r>
              <a:rPr lang="en-US" sz="2700" dirty="0">
                <a:solidFill>
                  <a:srgbClr val="FFC000"/>
                </a:solidFill>
                <a:latin typeface="Times New Roman" panose="02020603050405020304" pitchFamily="18" charset="0"/>
                <a:cs typeface="Times New Roman" panose="02020603050405020304" pitchFamily="18" charset="0"/>
              </a:rPr>
              <a:t>Magnitude</a:t>
            </a:r>
            <a:r>
              <a:rPr lang="en-US" sz="2700" dirty="0">
                <a:latin typeface="Times New Roman" panose="02020603050405020304" pitchFamily="18" charset="0"/>
                <a:cs typeface="Times New Roman" panose="02020603050405020304" pitchFamily="18" charset="0"/>
              </a:rPr>
              <a:t>.</a:t>
            </a:r>
          </a:p>
          <a:p>
            <a:pPr marL="428625" indent="-428625">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The general rule of thumb is that earthquakes below a magnitude of </a:t>
            </a:r>
            <a:r>
              <a:rPr lang="en-US" sz="2700" dirty="0">
                <a:solidFill>
                  <a:srgbClr val="FFC000"/>
                </a:solidFill>
                <a:latin typeface="Times New Roman" panose="02020603050405020304" pitchFamily="18" charset="0"/>
                <a:cs typeface="Times New Roman" panose="02020603050405020304" pitchFamily="18" charset="0"/>
              </a:rPr>
              <a:t>4.0 </a:t>
            </a:r>
            <a:r>
              <a:rPr lang="en-US" sz="2700" dirty="0">
                <a:latin typeface="Times New Roman" panose="02020603050405020304" pitchFamily="18" charset="0"/>
                <a:cs typeface="Times New Roman" panose="02020603050405020304" pitchFamily="18" charset="0"/>
              </a:rPr>
              <a:t>do not cause infrastructure damage.</a:t>
            </a:r>
          </a:p>
          <a:p>
            <a:pPr marL="428625" indent="-428625">
              <a:buFont typeface="Wingdings" panose="05000000000000000000" pitchFamily="2" charset="2"/>
              <a:buChar char="Ø"/>
            </a:pPr>
            <a:r>
              <a:rPr lang="en-US" sz="2700" dirty="0">
                <a:latin typeface="Times New Roman" panose="02020603050405020304" pitchFamily="18" charset="0"/>
                <a:cs typeface="Times New Roman" panose="02020603050405020304" pitchFamily="18" charset="0"/>
              </a:rPr>
              <a:t>Highway engineers have devised standards in an attempt to </a:t>
            </a:r>
            <a:r>
              <a:rPr lang="en-US" sz="2700" dirty="0">
                <a:solidFill>
                  <a:srgbClr val="FFC000"/>
                </a:solidFill>
                <a:latin typeface="Times New Roman" panose="02020603050405020304" pitchFamily="18" charset="0"/>
                <a:cs typeface="Times New Roman" panose="02020603050405020304" pitchFamily="18" charset="0"/>
              </a:rPr>
              <a:t>earthquake-proof bridges</a:t>
            </a:r>
            <a:r>
              <a:rPr lang="en-US" sz="2700" dirty="0">
                <a:latin typeface="Times New Roman" panose="02020603050405020304" pitchFamily="18" charset="0"/>
                <a:cs typeface="Times New Roman" panose="02020603050405020304" pitchFamily="18" charset="0"/>
              </a:rPr>
              <a:t> that have been built since the early 1990's</a:t>
            </a:r>
            <a:r>
              <a:rPr lang="en-US" dirty="0"/>
              <a:t>.</a:t>
            </a:r>
            <a:endParaRPr lang="en-US" sz="2700" dirty="0">
              <a:latin typeface="Times New Roman" panose="02020603050405020304" pitchFamily="18" charset="0"/>
              <a:cs typeface="Times New Roman" panose="02020603050405020304" pitchFamily="18" charset="0"/>
            </a:endParaRPr>
          </a:p>
          <a:p>
            <a:pPr marL="428625" indent="-428625">
              <a:buFont typeface="Wingdings" panose="05000000000000000000" pitchFamily="2" charset="2"/>
              <a:buChar char="Ø"/>
            </a:pPr>
            <a:endParaRPr lang="en-US" sz="2700" dirty="0">
              <a:latin typeface="Times New Roman" panose="02020603050405020304" pitchFamily="18" charset="0"/>
              <a:cs typeface="Times New Roman" panose="02020603050405020304" pitchFamily="18" charset="0"/>
            </a:endParaRPr>
          </a:p>
          <a:p>
            <a:pPr marL="428625" indent="-428625">
              <a:buFont typeface="Wingdings" panose="05000000000000000000" pitchFamily="2" charset="2"/>
              <a:buChar char="Ø"/>
            </a:pP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88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0" y="6425803"/>
            <a:ext cx="4419600" cy="432197"/>
          </a:xfrm>
        </p:spPr>
        <p:txBody>
          <a:bodyPr/>
          <a:lstStyle/>
          <a:p>
            <a:r>
              <a:rPr lang="en-US" sz="2800" b="1" i="1" u="sng" dirty="0">
                <a:solidFill>
                  <a:srgbClr val="FFFF00"/>
                </a:solidFill>
                <a:latin typeface="Times New Roman" panose="02020603050405020304" pitchFamily="18" charset="0"/>
                <a:cs typeface="Times New Roman" panose="02020603050405020304" pitchFamily="18" charset="0"/>
              </a:rPr>
              <a:t>TONGJI BRIDGE, CHINA</a:t>
            </a:r>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1877" y="1815353"/>
            <a:ext cx="4024032" cy="2806304"/>
          </a:xfrm>
        </p:spPr>
      </p:pic>
      <p:sp>
        <p:nvSpPr>
          <p:cNvPr id="5" name="Text Placeholder 4"/>
          <p:cNvSpPr>
            <a:spLocks noGrp="1"/>
          </p:cNvSpPr>
          <p:nvPr>
            <p:ph type="body" sz="quarter" idx="3"/>
          </p:nvPr>
        </p:nvSpPr>
        <p:spPr>
          <a:xfrm>
            <a:off x="4549" y="4621657"/>
            <a:ext cx="8915400" cy="867843"/>
          </a:xfrm>
        </p:spPr>
        <p:txBody>
          <a:bodyPr/>
          <a:lstStyle/>
          <a:p>
            <a:r>
              <a:rPr lang="en-US" b="1" dirty="0"/>
              <a:t>             Overview       		        Pounding Damage at Railing 														Joints 			</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381500" y="1815354"/>
            <a:ext cx="4271682" cy="2806303"/>
          </a:xfrm>
        </p:spPr>
      </p:pic>
    </p:spTree>
    <p:extLst>
      <p:ext uri="{BB962C8B-B14F-4D97-AF65-F5344CB8AC3E}">
        <p14:creationId xmlns:p14="http://schemas.microsoft.com/office/powerpoint/2010/main" val="1384478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652</TotalTime>
  <Words>1036</Words>
  <Application>Microsoft Office PowerPoint</Application>
  <PresentationFormat>On-screen Show (4:3)</PresentationFormat>
  <Paragraphs>146</Paragraphs>
  <Slides>38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Cambria Math</vt:lpstr>
      <vt:lpstr>Centaur</vt:lpstr>
      <vt:lpstr>Century Gothic</vt:lpstr>
      <vt:lpstr>Times New Roman</vt:lpstr>
      <vt:lpstr>Wingdings</vt:lpstr>
      <vt:lpstr>Wingdings 3</vt:lpstr>
      <vt:lpstr>Ion</vt:lpstr>
      <vt:lpstr>PowerPoint Presentation</vt:lpstr>
      <vt:lpstr>PowerPoint Presentation</vt:lpstr>
      <vt:lpstr>PowerPoint Presentation</vt:lpstr>
      <vt:lpstr>         How do earthquakes affect            on bridges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Bridge aerodynamics and wind induced vibrations: </vt:lpstr>
      <vt:lpstr>PowerPoint Presentation</vt:lpstr>
      <vt:lpstr>PowerPoint Presentation</vt:lpstr>
      <vt:lpstr>Major characteristics of impact factor:</vt:lpstr>
      <vt:lpstr>   Impact percentage curve:                                                                                                         Impact factors are specified by different authorities for different types of bridges.                                                                                                                The following curve shows the relationship between impact factor and span of the bridge…</vt:lpstr>
      <vt:lpstr>PowerPoint Presentation</vt:lpstr>
      <vt:lpstr>Effect of impact load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emon</dc:creator>
  <cp:lastModifiedBy>Md. Al - Amin Hosen</cp:lastModifiedBy>
  <cp:revision>45</cp:revision>
  <dcterms:created xsi:type="dcterms:W3CDTF">2006-08-16T00:00:00Z</dcterms:created>
  <dcterms:modified xsi:type="dcterms:W3CDTF">2017-04-30T05:00:08Z</dcterms:modified>
</cp:coreProperties>
</file>