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920" r:id="rId3"/>
  </p:sldMasterIdLst>
  <p:sldIdLst>
    <p:sldId id="256" r:id="rId4"/>
    <p:sldId id="257" r:id="rId5"/>
    <p:sldId id="258" r:id="rId6"/>
    <p:sldId id="265" r:id="rId7"/>
    <p:sldId id="290" r:id="rId8"/>
    <p:sldId id="262" r:id="rId9"/>
    <p:sldId id="263" r:id="rId10"/>
    <p:sldId id="270" r:id="rId11"/>
    <p:sldId id="259" r:id="rId12"/>
    <p:sldId id="269" r:id="rId13"/>
    <p:sldId id="260" r:id="rId14"/>
    <p:sldId id="271" r:id="rId15"/>
    <p:sldId id="261" r:id="rId16"/>
    <p:sldId id="272" r:id="rId17"/>
    <p:sldId id="264" r:id="rId18"/>
    <p:sldId id="288" r:id="rId19"/>
    <p:sldId id="266" r:id="rId20"/>
    <p:sldId id="287" r:id="rId21"/>
    <p:sldId id="267" r:id="rId22"/>
    <p:sldId id="284" r:id="rId23"/>
    <p:sldId id="268" r:id="rId24"/>
    <p:sldId id="274" r:id="rId25"/>
    <p:sldId id="280" r:id="rId26"/>
    <p:sldId id="283"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16A370B-437A-439B-92AC-02820DF5D8F4}" type="datetimeFigureOut">
              <a:rPr lang="en-US" smtClean="0"/>
              <a:t>4/29/2017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52B207B-8DFF-474D-9722-1D61B0691AA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52B207B-8DFF-474D-9722-1D61B0691AA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6A370B-437A-439B-92AC-02820DF5D8F4}"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6A370B-437A-439B-92AC-02820DF5D8F4}"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6A370B-437A-439B-92AC-02820DF5D8F4}"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A370B-437A-439B-92AC-02820DF5D8F4}" type="datetimeFigureOut">
              <a:rPr lang="en-US" smtClean="0"/>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6A370B-437A-439B-92AC-02820DF5D8F4}"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6A370B-437A-439B-92AC-02820DF5D8F4}"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2164182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2419852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141511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6A370B-437A-439B-92AC-02820DF5D8F4}"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213256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A370B-437A-439B-92AC-02820DF5D8F4}"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3881848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6A370B-437A-439B-92AC-02820DF5D8F4}"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3346782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A370B-437A-439B-92AC-02820DF5D8F4}" type="datetimeFigureOut">
              <a:rPr lang="en-US" smtClean="0"/>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66894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16A370B-437A-439B-92AC-02820DF5D8F4}"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3151729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6A370B-437A-439B-92AC-02820DF5D8F4}"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1451707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2010988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77480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2528609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0965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2981209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3706397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A370B-437A-439B-92AC-02820DF5D8F4}"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07B-8DFF-474D-9722-1D61B0691AA8}" type="slidenum">
              <a:rPr lang="en-US" smtClean="0"/>
              <a:t>‹#›</a:t>
            </a:fld>
            <a:endParaRPr lang="en-US"/>
          </a:p>
        </p:txBody>
      </p:sp>
    </p:spTree>
    <p:extLst>
      <p:ext uri="{BB962C8B-B14F-4D97-AF65-F5344CB8AC3E}">
        <p14:creationId xmlns:p14="http://schemas.microsoft.com/office/powerpoint/2010/main" val="373288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6A370B-437A-439B-92AC-02820DF5D8F4}"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07B-8DFF-474D-9722-1D61B0691AA8}"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A370B-437A-439B-92AC-02820DF5D8F4}"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6A370B-437A-439B-92AC-02820DF5D8F4}"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B207B-8DFF-474D-9722-1D61B0691AA8}"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16A370B-437A-439B-92AC-02820DF5D8F4}"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A370B-437A-439B-92AC-02820DF5D8F4}"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07B-8DFF-474D-9722-1D61B0691AA8}"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A370B-437A-439B-92AC-02820DF5D8F4}"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07B-8DFF-474D-9722-1D61B0691A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16A370B-437A-439B-92AC-02820DF5D8F4}" type="datetimeFigureOut">
              <a:rPr lang="en-US" smtClean="0"/>
              <a:t>4/29/2017</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52B207B-8DFF-474D-9722-1D61B0691A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6A370B-437A-439B-92AC-02820DF5D8F4}" type="datetimeFigureOut">
              <a:rPr lang="en-US" smtClean="0"/>
              <a:t>4/29/2017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52B207B-8DFF-474D-9722-1D61B0691AA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A370B-437A-439B-92AC-02820DF5D8F4}" type="datetimeFigureOut">
              <a:rPr lang="en-US" smtClean="0"/>
              <a:t>4/29/2017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52B207B-8DFF-474D-9722-1D61B0691AA8}" type="slidenum">
              <a:rPr lang="en-US" smtClean="0"/>
              <a:t>‹#›</a:t>
            </a:fld>
            <a:endParaRPr lang="en-US"/>
          </a:p>
        </p:txBody>
      </p:sp>
    </p:spTree>
    <p:extLst>
      <p:ext uri="{BB962C8B-B14F-4D97-AF65-F5344CB8AC3E}">
        <p14:creationId xmlns:p14="http://schemas.microsoft.com/office/powerpoint/2010/main" val="135608410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9.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9.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9.xml"/><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9.xml"/><Relationship Id="rId4" Type="http://schemas.openxmlformats.org/officeDocument/2006/relationships/image" Target="../media/image4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9.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normAutofit/>
          </a:bodyPr>
          <a:lstStyle/>
          <a:p>
            <a:r>
              <a:rPr lang="en-US" dirty="0" smtClean="0"/>
              <a:t>Presentation On </a:t>
            </a:r>
            <a:br>
              <a:rPr lang="en-US" dirty="0" smtClean="0"/>
            </a:br>
            <a:r>
              <a:rPr lang="en-US" dirty="0" smtClean="0"/>
              <a:t>Types of Bridge</a:t>
            </a:r>
            <a:endParaRPr lang="en-US" dirty="0"/>
          </a:p>
        </p:txBody>
      </p:sp>
      <p:sp>
        <p:nvSpPr>
          <p:cNvPr id="3" name="Subtitle 2"/>
          <p:cNvSpPr>
            <a:spLocks noGrp="1"/>
          </p:cNvSpPr>
          <p:nvPr>
            <p:ph type="subTitle" idx="1"/>
          </p:nvPr>
        </p:nvSpPr>
        <p:spPr>
          <a:xfrm>
            <a:off x="1371600" y="4876800"/>
            <a:ext cx="6400800" cy="762000"/>
          </a:xfrm>
        </p:spPr>
        <p:txBody>
          <a:bodyPr/>
          <a:lstStyle/>
          <a:p>
            <a:r>
              <a:rPr lang="en-US" dirty="0" smtClean="0"/>
              <a:t>Roll no-130041 to 130050</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3581400"/>
            <a:ext cx="1790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586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67745" y="2031264"/>
            <a:ext cx="32004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TYPES OF BRIDGES</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cxnSp>
        <p:nvCxnSpPr>
          <p:cNvPr id="3" name="Straight Arrow Connector 2"/>
          <p:cNvCxnSpPr>
            <a:stCxn id="2" idx="6"/>
          </p:cNvCxnSpPr>
          <p:nvPr/>
        </p:nvCxnSpPr>
        <p:spPr>
          <a:xfrm>
            <a:off x="6168145" y="2983764"/>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2" idx="5"/>
          </p:cNvCxnSpPr>
          <p:nvPr/>
        </p:nvCxnSpPr>
        <p:spPr>
          <a:xfrm>
            <a:off x="5699457" y="3657283"/>
            <a:ext cx="697288" cy="888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2" idx="4"/>
          </p:cNvCxnSpPr>
          <p:nvPr/>
        </p:nvCxnSpPr>
        <p:spPr>
          <a:xfrm>
            <a:off x="4567945" y="3936264"/>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3"/>
          </p:cNvCxnSpPr>
          <p:nvPr/>
        </p:nvCxnSpPr>
        <p:spPr>
          <a:xfrm flipH="1">
            <a:off x="2662945" y="3657283"/>
            <a:ext cx="773488" cy="81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2"/>
          </p:cNvCxnSpPr>
          <p:nvPr/>
        </p:nvCxnSpPr>
        <p:spPr>
          <a:xfrm flipH="1">
            <a:off x="1977145" y="2983764"/>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1"/>
          </p:cNvCxnSpPr>
          <p:nvPr/>
        </p:nvCxnSpPr>
        <p:spPr>
          <a:xfrm flipH="1" flipV="1">
            <a:off x="2527863" y="1690255"/>
            <a:ext cx="908570" cy="619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7"/>
          </p:cNvCxnSpPr>
          <p:nvPr/>
        </p:nvCxnSpPr>
        <p:spPr>
          <a:xfrm flipV="1">
            <a:off x="5699457" y="1738746"/>
            <a:ext cx="925888" cy="571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933407" y="775855"/>
            <a:ext cx="15944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SLAB</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Rounded Rectangle 10"/>
          <p:cNvSpPr/>
          <p:nvPr/>
        </p:nvSpPr>
        <p:spPr>
          <a:xfrm>
            <a:off x="326679" y="2513654"/>
            <a:ext cx="15944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BEAM</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Rounded Rectangle 11"/>
          <p:cNvSpPr/>
          <p:nvPr/>
        </p:nvSpPr>
        <p:spPr>
          <a:xfrm>
            <a:off x="6425637" y="4546809"/>
            <a:ext cx="15944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ARCH</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3" name="Rounded Rectangle 12"/>
          <p:cNvSpPr/>
          <p:nvPr/>
        </p:nvSpPr>
        <p:spPr>
          <a:xfrm>
            <a:off x="7222865" y="2581981"/>
            <a:ext cx="15944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SUSPENSION</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4" name="Rounded Rectangle 13"/>
          <p:cNvSpPr/>
          <p:nvPr/>
        </p:nvSpPr>
        <p:spPr>
          <a:xfrm>
            <a:off x="6680763" y="824346"/>
            <a:ext cx="15944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CABLE-STAYED</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5" name="Rounded Rectangle 14"/>
          <p:cNvSpPr/>
          <p:nvPr/>
        </p:nvSpPr>
        <p:spPr>
          <a:xfrm>
            <a:off x="1123907" y="4532954"/>
            <a:ext cx="15944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GIRDER</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6" name="Rounded Rectangle 15"/>
          <p:cNvSpPr/>
          <p:nvPr/>
        </p:nvSpPr>
        <p:spPr>
          <a:xfrm>
            <a:off x="3826135" y="5167745"/>
            <a:ext cx="15944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TRUSS</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7" name="TextBox 16"/>
          <p:cNvSpPr txBox="1"/>
          <p:nvPr/>
        </p:nvSpPr>
        <p:spPr>
          <a:xfrm>
            <a:off x="2646903" y="24614"/>
            <a:ext cx="5943600" cy="523220"/>
          </a:xfrm>
          <a:prstGeom prst="rect">
            <a:avLst/>
          </a:prstGeom>
          <a:noFill/>
        </p:spPr>
        <p:txBody>
          <a:bodyPr wrap="square" rtlCol="0">
            <a:spAutoFit/>
          </a:bodyPr>
          <a:lstStyle/>
          <a:p>
            <a:r>
              <a:rPr lang="en-IN" sz="2800" dirty="0" smtClean="0"/>
              <a:t>From Structural Point of View</a:t>
            </a:r>
            <a:endParaRPr lang="en-IN" sz="2800" dirty="0"/>
          </a:p>
        </p:txBody>
      </p:sp>
      <p:sp>
        <p:nvSpPr>
          <p:cNvPr id="18" name="Rectangle 17"/>
          <p:cNvSpPr/>
          <p:nvPr/>
        </p:nvSpPr>
        <p:spPr>
          <a:xfrm>
            <a:off x="7050461" y="6094177"/>
            <a:ext cx="4572000" cy="369332"/>
          </a:xfrm>
          <a:prstGeom prst="rect">
            <a:avLst/>
          </a:prstGeom>
        </p:spPr>
        <p:txBody>
          <a:bodyPr>
            <a:spAutoFit/>
          </a:bodyPr>
          <a:lstStyle/>
          <a:p>
            <a:r>
              <a:rPr lang="en-IN" dirty="0"/>
              <a:t>Source: </a:t>
            </a:r>
            <a:r>
              <a:rPr lang="en-IN" dirty="0" smtClean="0"/>
              <a:t>Google</a:t>
            </a:r>
            <a:endParaRPr lang="en-IN" dirty="0"/>
          </a:p>
        </p:txBody>
      </p:sp>
    </p:spTree>
    <p:extLst>
      <p:ext uri="{BB962C8B-B14F-4D97-AF65-F5344CB8AC3E}">
        <p14:creationId xmlns:p14="http://schemas.microsoft.com/office/powerpoint/2010/main" val="284302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26"/>
          <p:cNvSpPr txBox="1">
            <a:spLocks noChangeArrowheads="1"/>
          </p:cNvSpPr>
          <p:nvPr/>
        </p:nvSpPr>
        <p:spPr bwMode="auto">
          <a:xfrm>
            <a:off x="838200" y="3886200"/>
            <a:ext cx="73152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000" dirty="0"/>
              <a:t>The type of bridge used  depends on various features of the obstacle. The main feature that controls the bridge type is the size of the obstacle. How far is it from one side to the other? This is a major factor in determining what type of bridge to use.</a:t>
            </a:r>
          </a:p>
          <a:p>
            <a:pPr>
              <a:spcBef>
                <a:spcPct val="50000"/>
              </a:spcBef>
            </a:pPr>
            <a:r>
              <a:rPr lang="en-US" sz="2000" dirty="0"/>
              <a:t>The biggest difference between the three is the distances they can each cross in a single span. </a:t>
            </a:r>
          </a:p>
        </p:txBody>
      </p:sp>
      <p:sp>
        <p:nvSpPr>
          <p:cNvPr id="4" name="Text Box 1027"/>
          <p:cNvSpPr txBox="1">
            <a:spLocks noChangeArrowheads="1"/>
          </p:cNvSpPr>
          <p:nvPr/>
        </p:nvSpPr>
        <p:spPr bwMode="auto">
          <a:xfrm>
            <a:off x="5486400" y="373062"/>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800" b="1" i="1">
                <a:effectLst>
                  <a:outerShdw blurRad="38100" dist="38100" dir="2700000" algn="tl">
                    <a:srgbClr val="C0C0C0"/>
                  </a:outerShdw>
                </a:effectLst>
              </a:rPr>
              <a:t>Types of Bridges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1790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45" y="1523999"/>
            <a:ext cx="1790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1517072"/>
            <a:ext cx="1143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3124200"/>
            <a:ext cx="1524000" cy="369332"/>
          </a:xfrm>
          <a:prstGeom prst="rect">
            <a:avLst/>
          </a:prstGeom>
          <a:noFill/>
        </p:spPr>
        <p:txBody>
          <a:bodyPr wrap="square" rtlCol="0">
            <a:spAutoFit/>
          </a:bodyPr>
          <a:lstStyle/>
          <a:p>
            <a:r>
              <a:rPr lang="en-IN" dirty="0" smtClean="0"/>
              <a:t>Beam bridge</a:t>
            </a:r>
            <a:endParaRPr lang="en-IN" dirty="0"/>
          </a:p>
        </p:txBody>
      </p:sp>
      <p:sp>
        <p:nvSpPr>
          <p:cNvPr id="5" name="TextBox 4"/>
          <p:cNvSpPr txBox="1"/>
          <p:nvPr/>
        </p:nvSpPr>
        <p:spPr>
          <a:xfrm>
            <a:off x="3186545" y="3276600"/>
            <a:ext cx="2147455" cy="369332"/>
          </a:xfrm>
          <a:prstGeom prst="rect">
            <a:avLst/>
          </a:prstGeom>
          <a:noFill/>
        </p:spPr>
        <p:txBody>
          <a:bodyPr wrap="square" rtlCol="0">
            <a:spAutoFit/>
          </a:bodyPr>
          <a:lstStyle/>
          <a:p>
            <a:r>
              <a:rPr lang="en-IN" dirty="0" smtClean="0"/>
              <a:t>Suspension bridge</a:t>
            </a:r>
            <a:endParaRPr lang="en-IN" dirty="0"/>
          </a:p>
        </p:txBody>
      </p:sp>
      <p:sp>
        <p:nvSpPr>
          <p:cNvPr id="9" name="TextBox 8"/>
          <p:cNvSpPr txBox="1"/>
          <p:nvPr/>
        </p:nvSpPr>
        <p:spPr>
          <a:xfrm>
            <a:off x="6370720" y="3441622"/>
            <a:ext cx="1630279" cy="373118"/>
          </a:xfrm>
          <a:prstGeom prst="rect">
            <a:avLst/>
          </a:prstGeom>
          <a:noFill/>
        </p:spPr>
        <p:txBody>
          <a:bodyPr wrap="square" rtlCol="0">
            <a:spAutoFit/>
          </a:bodyPr>
          <a:lstStyle/>
          <a:p>
            <a:r>
              <a:rPr lang="en-IN" dirty="0" smtClean="0"/>
              <a:t>Arch bridge</a:t>
            </a:r>
            <a:endParaRPr lang="en-IN" dirty="0"/>
          </a:p>
        </p:txBody>
      </p:sp>
      <p:sp>
        <p:nvSpPr>
          <p:cNvPr id="10" name="Rectangle 9"/>
          <p:cNvSpPr/>
          <p:nvPr/>
        </p:nvSpPr>
        <p:spPr>
          <a:xfrm>
            <a:off x="7086600" y="6092931"/>
            <a:ext cx="4572000" cy="646331"/>
          </a:xfrm>
          <a:prstGeom prst="rect">
            <a:avLst/>
          </a:prstGeom>
        </p:spPr>
        <p:txBody>
          <a:bodyPr>
            <a:spAutoFit/>
          </a:bodyPr>
          <a:lstStyle/>
          <a:p>
            <a:r>
              <a:rPr lang="en-IN" dirty="0"/>
              <a:t>Source: Google &amp;</a:t>
            </a:r>
          </a:p>
          <a:p>
            <a:r>
              <a:rPr lang="en-IN" dirty="0"/>
              <a:t>            Wikipedia</a:t>
            </a:r>
          </a:p>
        </p:txBody>
      </p:sp>
    </p:spTree>
    <p:extLst>
      <p:ext uri="{BB962C8B-B14F-4D97-AF65-F5344CB8AC3E}">
        <p14:creationId xmlns:p14="http://schemas.microsoft.com/office/powerpoint/2010/main" val="1755956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90600"/>
            <a:ext cx="6172200" cy="523220"/>
          </a:xfrm>
          <a:prstGeom prst="rect">
            <a:avLst/>
          </a:prstGeom>
          <a:noFill/>
        </p:spPr>
        <p:txBody>
          <a:bodyPr wrap="square" rtlCol="0">
            <a:spAutoFit/>
          </a:bodyPr>
          <a:lstStyle/>
          <a:p>
            <a:r>
              <a:rPr lang="en-US" sz="2800" dirty="0" smtClean="0"/>
              <a:t>Slab Bridge</a:t>
            </a:r>
            <a:endParaRPr lang="en-US" sz="2800" dirty="0"/>
          </a:p>
        </p:txBody>
      </p:sp>
      <p:sp>
        <p:nvSpPr>
          <p:cNvPr id="3" name="TextBox 2"/>
          <p:cNvSpPr txBox="1"/>
          <p:nvPr/>
        </p:nvSpPr>
        <p:spPr>
          <a:xfrm>
            <a:off x="1295400" y="2362200"/>
            <a:ext cx="2743200" cy="369332"/>
          </a:xfrm>
          <a:prstGeom prst="rect">
            <a:avLst/>
          </a:prstGeom>
          <a:noFill/>
        </p:spPr>
        <p:txBody>
          <a:bodyPr wrap="square" rtlCol="0">
            <a:spAutoFit/>
          </a:bodyPr>
          <a:lstStyle/>
          <a:p>
            <a:pPr marL="285750" indent="-285750">
              <a:buFont typeface="Wingdings" pitchFamily="2" charset="2"/>
              <a:buChar char="Ø"/>
            </a:pPr>
            <a:r>
              <a:rPr lang="en-US" dirty="0" smtClean="0"/>
              <a:t>9 m span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718072"/>
            <a:ext cx="3619500" cy="2026920"/>
          </a:xfrm>
          <a:prstGeom prst="rect">
            <a:avLst/>
          </a:prstGeom>
        </p:spPr>
      </p:pic>
      <p:sp>
        <p:nvSpPr>
          <p:cNvPr id="5" name="TextBox 4"/>
          <p:cNvSpPr txBox="1"/>
          <p:nvPr/>
        </p:nvSpPr>
        <p:spPr>
          <a:xfrm>
            <a:off x="1066800" y="4648200"/>
            <a:ext cx="6096000" cy="1200329"/>
          </a:xfrm>
          <a:prstGeom prst="rect">
            <a:avLst/>
          </a:prstGeom>
          <a:noFill/>
        </p:spPr>
        <p:txBody>
          <a:bodyPr wrap="square" rtlCol="0">
            <a:spAutoFit/>
          </a:bodyPr>
          <a:lstStyle/>
          <a:p>
            <a:r>
              <a:rPr lang="en-IN" sz="2400" b="1" dirty="0"/>
              <a:t>S</a:t>
            </a:r>
            <a:r>
              <a:rPr lang="en-IN" sz="2400" b="1" dirty="0" smtClean="0"/>
              <a:t>lab bridge</a:t>
            </a:r>
            <a:r>
              <a:rPr lang="en-IN" sz="2400" b="1" dirty="0"/>
              <a:t> </a:t>
            </a:r>
            <a:r>
              <a:rPr lang="en-IN" sz="2400" dirty="0" smtClean="0"/>
              <a:t>is a </a:t>
            </a:r>
            <a:r>
              <a:rPr lang="en-IN" sz="2400" dirty="0"/>
              <a:t>short-span </a:t>
            </a:r>
            <a:r>
              <a:rPr lang="en-IN" sz="2400" dirty="0" smtClean="0"/>
              <a:t>bridge</a:t>
            </a:r>
            <a:r>
              <a:rPr lang="en-IN" sz="2400" b="1" dirty="0" smtClean="0"/>
              <a:t> </a:t>
            </a:r>
            <a:r>
              <a:rPr lang="en-IN" sz="2400" dirty="0" smtClean="0"/>
              <a:t>consisting </a:t>
            </a:r>
            <a:r>
              <a:rPr lang="en-IN" sz="2400" dirty="0"/>
              <a:t>of a reinforced-concrete slab resting on abutments.</a:t>
            </a:r>
            <a:endParaRPr lang="en-US" sz="2400" dirty="0"/>
          </a:p>
        </p:txBody>
      </p:sp>
      <p:sp>
        <p:nvSpPr>
          <p:cNvPr id="6" name="Rectangle 5"/>
          <p:cNvSpPr/>
          <p:nvPr/>
        </p:nvSpPr>
        <p:spPr>
          <a:xfrm>
            <a:off x="6858000" y="6133480"/>
            <a:ext cx="4572000" cy="646331"/>
          </a:xfrm>
          <a:prstGeom prst="rect">
            <a:avLst/>
          </a:prstGeom>
        </p:spPr>
        <p:txBody>
          <a:bodyPr>
            <a:spAutoFit/>
          </a:bodyPr>
          <a:lstStyle/>
          <a:p>
            <a:r>
              <a:rPr lang="en-IN" dirty="0"/>
              <a:t>Source: Google &amp;</a:t>
            </a:r>
          </a:p>
          <a:p>
            <a:r>
              <a:rPr lang="en-IN" dirty="0"/>
              <a:t>            Wikipedia</a:t>
            </a:r>
          </a:p>
        </p:txBody>
      </p:sp>
    </p:spTree>
    <p:extLst>
      <p:ext uri="{BB962C8B-B14F-4D97-AF65-F5344CB8AC3E}">
        <p14:creationId xmlns:p14="http://schemas.microsoft.com/office/powerpoint/2010/main" val="3846049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448300" y="4191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800" b="1" i="1">
                <a:effectLst>
                  <a:outerShdw blurRad="38100" dist="38100" dir="2700000" algn="tl">
                    <a:srgbClr val="C0C0C0"/>
                  </a:outerShdw>
                </a:effectLst>
              </a:rPr>
              <a:t>Types of Bridges</a:t>
            </a:r>
          </a:p>
        </p:txBody>
      </p:sp>
      <p:sp>
        <p:nvSpPr>
          <p:cNvPr id="3" name="Text Box 5"/>
          <p:cNvSpPr txBox="1">
            <a:spLocks noChangeArrowheads="1"/>
          </p:cNvSpPr>
          <p:nvPr/>
        </p:nvSpPr>
        <p:spPr bwMode="auto">
          <a:xfrm>
            <a:off x="495300" y="1241425"/>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b="1" i="1">
                <a:effectLst>
                  <a:outerShdw blurRad="38100" dist="38100" dir="2700000" algn="tl">
                    <a:srgbClr val="C0C0C0"/>
                  </a:outerShdw>
                </a:effectLst>
              </a:rPr>
              <a:t>Beam Bridge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36154" b="11786"/>
          <a:stretch>
            <a:fillRect/>
          </a:stretch>
        </p:blipFill>
        <p:spPr bwMode="auto">
          <a:xfrm>
            <a:off x="5143500" y="1333500"/>
            <a:ext cx="2619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495300" y="2781300"/>
            <a:ext cx="7315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000"/>
              <a:t>Consists of a horizontal beam supported at each end by piers. The weight of the beam pushes straight down on the piers. The farther apart its piers, the weaker the beam becomes. This is why beam bridges rarely span more than 250 feet.</a:t>
            </a:r>
          </a:p>
        </p:txBody>
      </p:sp>
      <p:grpSp>
        <p:nvGrpSpPr>
          <p:cNvPr id="6" name="Group 5"/>
          <p:cNvGrpSpPr>
            <a:grpSpLocks/>
          </p:cNvGrpSpPr>
          <p:nvPr/>
        </p:nvGrpSpPr>
        <p:grpSpPr bwMode="auto">
          <a:xfrm>
            <a:off x="1524000" y="4653125"/>
            <a:ext cx="2438400" cy="1828800"/>
            <a:chOff x="768" y="2832"/>
            <a:chExt cx="1536" cy="1152"/>
          </a:xfrm>
        </p:grpSpPr>
        <p:pic>
          <p:nvPicPr>
            <p:cNvPr id="10" name="Picture 9"/>
            <p:cNvPicPr>
              <a:picLocks noChangeAspect="1" noChangeArrowheads="1"/>
            </p:cNvPicPr>
            <p:nvPr/>
          </p:nvPicPr>
          <p:blipFill>
            <a:blip r:embed="rId3" cstate="print">
              <a:lum contrast="12000"/>
              <a:grayscl/>
              <a:extLst>
                <a:ext uri="{28A0092B-C50C-407E-A947-70E740481C1C}">
                  <a14:useLocalDpi xmlns:a14="http://schemas.microsoft.com/office/drawing/2010/main" val="0"/>
                </a:ext>
              </a:extLst>
            </a:blip>
            <a:srcRect/>
            <a:stretch>
              <a:fillRect/>
            </a:stretch>
          </p:blipFill>
          <p:spPr bwMode="auto">
            <a:xfrm>
              <a:off x="768" y="2832"/>
              <a:ext cx="1536"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p:nvSpPr>
          <p:spPr bwMode="auto">
            <a:xfrm>
              <a:off x="768" y="2832"/>
              <a:ext cx="1536" cy="115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grpSp>
        <p:nvGrpSpPr>
          <p:cNvPr id="7" name="Group 6"/>
          <p:cNvGrpSpPr>
            <a:grpSpLocks/>
          </p:cNvGrpSpPr>
          <p:nvPr/>
        </p:nvGrpSpPr>
        <p:grpSpPr bwMode="auto">
          <a:xfrm>
            <a:off x="4610100" y="4653124"/>
            <a:ext cx="2438400" cy="1828801"/>
            <a:chOff x="3408" y="2784"/>
            <a:chExt cx="1536" cy="1152"/>
          </a:xfrm>
        </p:grpSpPr>
        <p:pic>
          <p:nvPicPr>
            <p:cNvPr id="8" name="Picture 7"/>
            <p:cNvPicPr>
              <a:picLocks noChangeAspect="1" noChangeArrowheads="1"/>
            </p:cNvPicPr>
            <p:nvPr/>
          </p:nvPicPr>
          <p:blipFill>
            <a:blip r:embed="rId4" cstate="print">
              <a:lum contrast="24000"/>
              <a:grayscl/>
              <a:extLst>
                <a:ext uri="{28A0092B-C50C-407E-A947-70E740481C1C}">
                  <a14:useLocalDpi xmlns:a14="http://schemas.microsoft.com/office/drawing/2010/main" val="0"/>
                </a:ext>
              </a:extLst>
            </a:blip>
            <a:srcRect/>
            <a:stretch>
              <a:fillRect/>
            </a:stretch>
          </p:blipFill>
          <p:spPr bwMode="auto">
            <a:xfrm>
              <a:off x="3408" y="2784"/>
              <a:ext cx="1536" cy="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3408" y="2784"/>
              <a:ext cx="1536" cy="115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grpSp>
      <p:sp>
        <p:nvSpPr>
          <p:cNvPr id="12" name="Rectangle 11"/>
          <p:cNvSpPr/>
          <p:nvPr/>
        </p:nvSpPr>
        <p:spPr>
          <a:xfrm>
            <a:off x="7162800" y="6131771"/>
            <a:ext cx="4572000" cy="646331"/>
          </a:xfrm>
          <a:prstGeom prst="rect">
            <a:avLst/>
          </a:prstGeom>
        </p:spPr>
        <p:txBody>
          <a:bodyPr>
            <a:spAutoFit/>
          </a:bodyPr>
          <a:lstStyle/>
          <a:p>
            <a:r>
              <a:rPr lang="en-IN" dirty="0"/>
              <a:t>Source: Google &amp;</a:t>
            </a:r>
          </a:p>
          <a:p>
            <a:r>
              <a:rPr lang="en-IN" dirty="0"/>
              <a:t>            Wikipedia</a:t>
            </a:r>
          </a:p>
        </p:txBody>
      </p:sp>
    </p:spTree>
    <p:extLst>
      <p:ext uri="{BB962C8B-B14F-4D97-AF65-F5344CB8AC3E}">
        <p14:creationId xmlns:p14="http://schemas.microsoft.com/office/powerpoint/2010/main" val="33438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066800"/>
            <a:ext cx="2743200" cy="461665"/>
          </a:xfrm>
          <a:prstGeom prst="rect">
            <a:avLst/>
          </a:prstGeom>
          <a:noFill/>
        </p:spPr>
        <p:txBody>
          <a:bodyPr wrap="square" rtlCol="0">
            <a:spAutoFit/>
          </a:bodyPr>
          <a:lstStyle/>
          <a:p>
            <a:r>
              <a:rPr lang="en-US" sz="2400" dirty="0" smtClean="0"/>
              <a:t>Girder Bridge</a:t>
            </a:r>
            <a:endParaRPr lang="en-US" sz="2400" dirty="0"/>
          </a:p>
        </p:txBody>
      </p:sp>
      <p:sp>
        <p:nvSpPr>
          <p:cNvPr id="3" name="TextBox 2"/>
          <p:cNvSpPr txBox="1"/>
          <p:nvPr/>
        </p:nvSpPr>
        <p:spPr>
          <a:xfrm>
            <a:off x="914400" y="2286000"/>
            <a:ext cx="2590800" cy="923330"/>
          </a:xfrm>
          <a:prstGeom prst="rect">
            <a:avLst/>
          </a:prstGeom>
          <a:noFill/>
        </p:spPr>
        <p:txBody>
          <a:bodyPr wrap="square" rtlCol="0">
            <a:spAutoFit/>
          </a:bodyPr>
          <a:lstStyle/>
          <a:p>
            <a:pPr marL="285750" indent="-285750">
              <a:buFont typeface="Wingdings" pitchFamily="2" charset="2"/>
              <a:buChar char="Ø"/>
            </a:pPr>
            <a:r>
              <a:rPr lang="en-US" dirty="0" smtClean="0"/>
              <a:t>Generally span length varies between10m to 60 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09600"/>
            <a:ext cx="3954162" cy="2438400"/>
          </a:xfrm>
          <a:prstGeom prst="rect">
            <a:avLst/>
          </a:prstGeom>
        </p:spPr>
      </p:pic>
      <p:sp>
        <p:nvSpPr>
          <p:cNvPr id="5" name="TextBox 4"/>
          <p:cNvSpPr txBox="1"/>
          <p:nvPr/>
        </p:nvSpPr>
        <p:spPr>
          <a:xfrm>
            <a:off x="914400" y="3777916"/>
            <a:ext cx="7772400" cy="2308324"/>
          </a:xfrm>
          <a:prstGeom prst="rect">
            <a:avLst/>
          </a:prstGeom>
          <a:noFill/>
        </p:spPr>
        <p:txBody>
          <a:bodyPr wrap="square" rtlCol="0">
            <a:spAutoFit/>
          </a:bodyPr>
          <a:lstStyle/>
          <a:p>
            <a:r>
              <a:rPr lang="en-IN" sz="2400" dirty="0"/>
              <a:t>A </a:t>
            </a:r>
            <a:r>
              <a:rPr lang="en-IN" sz="2400" b="1" dirty="0"/>
              <a:t>girder bridge</a:t>
            </a:r>
            <a:r>
              <a:rPr lang="en-IN" sz="2400" dirty="0"/>
              <a:t>, in general, is a </a:t>
            </a:r>
            <a:r>
              <a:rPr lang="en-IN" sz="2400" dirty="0" smtClean="0"/>
              <a:t>bridge</a:t>
            </a:r>
            <a:r>
              <a:rPr lang="en-IN" sz="2400" dirty="0"/>
              <a:t> that uses </a:t>
            </a:r>
            <a:r>
              <a:rPr lang="en-IN" sz="2400" dirty="0" smtClean="0"/>
              <a:t>girder</a:t>
            </a:r>
            <a:r>
              <a:rPr lang="en-IN" sz="2400" dirty="0"/>
              <a:t> as the means of supporting the deck</a:t>
            </a:r>
            <a:r>
              <a:rPr lang="en-IN" sz="2400" dirty="0" smtClean="0"/>
              <a:t>.</a:t>
            </a:r>
            <a:r>
              <a:rPr lang="en-IN" sz="2400" dirty="0"/>
              <a:t> A bridge consists of three parts: the foundation (abutments and piers), the superstructure (girder, truss, or arch), and the deck. A girder bridge is very likely the most commonly built and utilized bridge in the world.</a:t>
            </a:r>
            <a:endParaRPr lang="en-US" sz="2400" dirty="0"/>
          </a:p>
        </p:txBody>
      </p:sp>
      <p:sp>
        <p:nvSpPr>
          <p:cNvPr id="6" name="Rectangle 5"/>
          <p:cNvSpPr/>
          <p:nvPr/>
        </p:nvSpPr>
        <p:spPr>
          <a:xfrm>
            <a:off x="6400800" y="6153783"/>
            <a:ext cx="4572000" cy="646331"/>
          </a:xfrm>
          <a:prstGeom prst="rect">
            <a:avLst/>
          </a:prstGeom>
        </p:spPr>
        <p:txBody>
          <a:bodyPr>
            <a:spAutoFit/>
          </a:bodyPr>
          <a:lstStyle/>
          <a:p>
            <a:r>
              <a:rPr lang="en-IN" dirty="0"/>
              <a:t>Source: Google &amp;</a:t>
            </a:r>
          </a:p>
          <a:p>
            <a:r>
              <a:rPr lang="en-IN" dirty="0"/>
              <a:t>            Wikipedia</a:t>
            </a:r>
          </a:p>
        </p:txBody>
      </p:sp>
    </p:spTree>
    <p:extLst>
      <p:ext uri="{BB962C8B-B14F-4D97-AF65-F5344CB8AC3E}">
        <p14:creationId xmlns:p14="http://schemas.microsoft.com/office/powerpoint/2010/main" val="3828542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95300" y="1424781"/>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b="1" i="1">
                <a:effectLst>
                  <a:outerShdw blurRad="38100" dist="38100" dir="2700000" algn="tl">
                    <a:srgbClr val="C0C0C0"/>
                  </a:outerShdw>
                </a:effectLst>
              </a:rPr>
              <a:t>Arch Bridges</a:t>
            </a:r>
          </a:p>
        </p:txBody>
      </p:sp>
      <p:sp>
        <p:nvSpPr>
          <p:cNvPr id="3" name="Rectangle 2"/>
          <p:cNvSpPr>
            <a:spLocks noChangeArrowheads="1"/>
          </p:cNvSpPr>
          <p:nvPr/>
        </p:nvSpPr>
        <p:spPr bwMode="auto">
          <a:xfrm>
            <a:off x="495300" y="2110581"/>
            <a:ext cx="7162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000"/>
              <a:t>The arch has great natural strength. Thousands of years ago, Romans built arches out of stone. Today, most arch bridges are made of steel or concrete, and they can span up to 800 feet.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57600"/>
            <a:ext cx="3276600"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9"/>
          <p:cNvSpPr txBox="1">
            <a:spLocks noChangeArrowheads="1"/>
          </p:cNvSpPr>
          <p:nvPr/>
        </p:nvSpPr>
        <p:spPr bwMode="auto">
          <a:xfrm>
            <a:off x="5448300" y="586581"/>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800" b="1" i="1">
                <a:effectLst>
                  <a:outerShdw blurRad="38100" dist="38100" dir="2700000" algn="tl">
                    <a:srgbClr val="C0C0C0"/>
                  </a:outerShdw>
                </a:effectLst>
              </a:rPr>
              <a:t>Types of Bridges</a:t>
            </a:r>
          </a:p>
        </p:txBody>
      </p:sp>
      <p:sp>
        <p:nvSpPr>
          <p:cNvPr id="7" name="Rectangle 6"/>
          <p:cNvSpPr/>
          <p:nvPr/>
        </p:nvSpPr>
        <p:spPr>
          <a:xfrm>
            <a:off x="495300" y="4419600"/>
            <a:ext cx="4572000" cy="923330"/>
          </a:xfrm>
          <a:prstGeom prst="rect">
            <a:avLst/>
          </a:prstGeom>
        </p:spPr>
        <p:txBody>
          <a:bodyPr>
            <a:spAutoFit/>
          </a:bodyPr>
          <a:lstStyle/>
          <a:p>
            <a:pPr marL="342900" indent="-342900">
              <a:buFont typeface="Wingdings" pitchFamily="2" charset="2"/>
              <a:buChar char="Ø"/>
            </a:pPr>
            <a:r>
              <a:rPr lang="en-US" dirty="0" smtClean="0">
                <a:latin typeface="Garamond" panose="02020404030301010803" pitchFamily="18" charset="0"/>
              </a:rPr>
              <a:t>Small Spans  (3 To 15m)</a:t>
            </a:r>
          </a:p>
          <a:p>
            <a:pPr marL="342900" indent="-342900">
              <a:buFont typeface="Wingdings" pitchFamily="2" charset="2"/>
              <a:buChar char="Ø"/>
            </a:pPr>
            <a:r>
              <a:rPr lang="en-US" dirty="0" smtClean="0">
                <a:latin typeface="Garamond" panose="02020404030301010803" pitchFamily="18" charset="0"/>
              </a:rPr>
              <a:t>Steel Arch  (519m) </a:t>
            </a:r>
          </a:p>
          <a:p>
            <a:pPr marL="342900" indent="-342900">
              <a:buFont typeface="Wingdings" pitchFamily="2" charset="2"/>
              <a:buChar char="Ø"/>
            </a:pPr>
            <a:r>
              <a:rPr lang="en-US" dirty="0" smtClean="0">
                <a:latin typeface="Garamond" panose="02020404030301010803" pitchFamily="18" charset="0"/>
              </a:rPr>
              <a:t>Concrete Arches (305m)</a:t>
            </a:r>
            <a:endParaRPr lang="en-US" dirty="0">
              <a:latin typeface="Garamond" panose="02020404030301010803" pitchFamily="18" charset="0"/>
            </a:endParaRPr>
          </a:p>
        </p:txBody>
      </p:sp>
      <p:sp>
        <p:nvSpPr>
          <p:cNvPr id="6" name="Rectangle 5"/>
          <p:cNvSpPr/>
          <p:nvPr/>
        </p:nvSpPr>
        <p:spPr>
          <a:xfrm>
            <a:off x="6629400" y="6211669"/>
            <a:ext cx="2628900" cy="646331"/>
          </a:xfrm>
          <a:prstGeom prst="rect">
            <a:avLst/>
          </a:prstGeom>
        </p:spPr>
        <p:txBody>
          <a:bodyPr wrap="square">
            <a:spAutoFit/>
          </a:bodyPr>
          <a:lstStyle/>
          <a:p>
            <a:r>
              <a:rPr lang="en-IN" dirty="0"/>
              <a:t>Source: Google &amp;</a:t>
            </a:r>
          </a:p>
          <a:p>
            <a:r>
              <a:rPr lang="en-IN" dirty="0"/>
              <a:t>            Wikipedia</a:t>
            </a:r>
          </a:p>
        </p:txBody>
      </p:sp>
    </p:spTree>
    <p:extLst>
      <p:ext uri="{BB962C8B-B14F-4D97-AF65-F5344CB8AC3E}">
        <p14:creationId xmlns:p14="http://schemas.microsoft.com/office/powerpoint/2010/main" val="1566314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3216032"/>
              </p:ext>
            </p:extLst>
          </p:nvPr>
        </p:nvGraphicFramePr>
        <p:xfrm>
          <a:off x="653716" y="609600"/>
          <a:ext cx="8458200" cy="5638801"/>
        </p:xfrm>
        <a:graphic>
          <a:graphicData uri="http://schemas.openxmlformats.org/drawingml/2006/table">
            <a:tbl>
              <a:tblPr firstRow="1" bandRow="1">
                <a:tableStyleId>{5C22544A-7EE6-4342-B048-85BDC9FD1C3A}</a:tableStyleId>
              </a:tblPr>
              <a:tblGrid>
                <a:gridCol w="2114550">
                  <a:extLst>
                    <a:ext uri="{9D8B030D-6E8A-4147-A177-3AD203B41FA5}">
                      <a16:colId xmlns="" xmlns:a16="http://schemas.microsoft.com/office/drawing/2014/main" val="480706729"/>
                    </a:ext>
                  </a:extLst>
                </a:gridCol>
                <a:gridCol w="2114550">
                  <a:extLst>
                    <a:ext uri="{9D8B030D-6E8A-4147-A177-3AD203B41FA5}">
                      <a16:colId xmlns="" xmlns:a16="http://schemas.microsoft.com/office/drawing/2014/main" val="122958181"/>
                    </a:ext>
                  </a:extLst>
                </a:gridCol>
                <a:gridCol w="2114550">
                  <a:extLst>
                    <a:ext uri="{9D8B030D-6E8A-4147-A177-3AD203B41FA5}">
                      <a16:colId xmlns="" xmlns:a16="http://schemas.microsoft.com/office/drawing/2014/main" val="4151088256"/>
                    </a:ext>
                  </a:extLst>
                </a:gridCol>
                <a:gridCol w="2114550">
                  <a:extLst>
                    <a:ext uri="{9D8B030D-6E8A-4147-A177-3AD203B41FA5}">
                      <a16:colId xmlns="" xmlns:a16="http://schemas.microsoft.com/office/drawing/2014/main" val="1984517857"/>
                    </a:ext>
                  </a:extLst>
                </a:gridCol>
              </a:tblGrid>
              <a:tr h="530710">
                <a:tc>
                  <a:txBody>
                    <a:bodyPr/>
                    <a:lstStyle/>
                    <a:p>
                      <a:pPr algn="ctr"/>
                      <a:r>
                        <a:rPr lang="en-IN" dirty="0" smtClean="0"/>
                        <a:t>Photo</a:t>
                      </a:r>
                      <a:endParaRPr lang="en-IN" dirty="0"/>
                    </a:p>
                  </a:txBody>
                  <a:tcPr/>
                </a:tc>
                <a:tc>
                  <a:txBody>
                    <a:bodyPr/>
                    <a:lstStyle/>
                    <a:p>
                      <a:pPr algn="ctr"/>
                      <a:r>
                        <a:rPr lang="en-IN" dirty="0" smtClean="0"/>
                        <a:t>Name</a:t>
                      </a:r>
                      <a:endParaRPr lang="en-IN" dirty="0"/>
                    </a:p>
                  </a:txBody>
                  <a:tcPr/>
                </a:tc>
                <a:tc>
                  <a:txBody>
                    <a:bodyPr/>
                    <a:lstStyle/>
                    <a:p>
                      <a:pPr algn="ctr"/>
                      <a:r>
                        <a:rPr lang="en-IN" dirty="0" smtClean="0"/>
                        <a:t>Span</a:t>
                      </a:r>
                      <a:r>
                        <a:rPr lang="en-IN" baseline="0" dirty="0" smtClean="0"/>
                        <a:t> Length(m)</a:t>
                      </a:r>
                      <a:endParaRPr lang="en-IN" dirty="0" smtClean="0"/>
                    </a:p>
                  </a:txBody>
                  <a:tcPr/>
                </a:tc>
                <a:tc>
                  <a:txBody>
                    <a:bodyPr/>
                    <a:lstStyle/>
                    <a:p>
                      <a:pPr algn="ctr"/>
                      <a:r>
                        <a:rPr lang="en-IN" dirty="0" smtClean="0"/>
                        <a:t>Location</a:t>
                      </a:r>
                      <a:endParaRPr lang="en-IN" dirty="0"/>
                    </a:p>
                  </a:txBody>
                  <a:tcPr/>
                </a:tc>
                <a:extLst>
                  <a:ext uri="{0D108BD9-81ED-4DB2-BD59-A6C34878D82A}">
                    <a16:rowId xmlns="" xmlns:a16="http://schemas.microsoft.com/office/drawing/2014/main" val="4199187267"/>
                  </a:ext>
                </a:extLst>
              </a:tr>
              <a:tr h="1702697">
                <a:tc>
                  <a:txBody>
                    <a:bodyPr/>
                    <a:lstStyle/>
                    <a:p>
                      <a:endParaRPr lang="en-IN"/>
                    </a:p>
                  </a:txBody>
                  <a:tcPr/>
                </a:tc>
                <a:tc>
                  <a:txBody>
                    <a:bodyPr/>
                    <a:lstStyle/>
                    <a:p>
                      <a:pPr algn="ctr"/>
                      <a:r>
                        <a:rPr lang="en-IN" sz="1800" b="0" i="0" u="none" kern="1200" dirty="0" smtClean="0">
                          <a:solidFill>
                            <a:schemeClr val="dk1"/>
                          </a:solidFill>
                          <a:effectLst/>
                          <a:latin typeface="+mn-lt"/>
                          <a:ea typeface="+mn-ea"/>
                          <a:cs typeface="+mn-cs"/>
                        </a:rPr>
                        <a:t>Chaotianmen Bridge</a:t>
                      </a:r>
                      <a:endParaRPr lang="en-IN" u="none" dirty="0"/>
                    </a:p>
                  </a:txBody>
                  <a:tcPr/>
                </a:tc>
                <a:tc>
                  <a:txBody>
                    <a:bodyPr/>
                    <a:lstStyle/>
                    <a:p>
                      <a:pPr algn="ctr"/>
                      <a:r>
                        <a:rPr lang="en-IN" dirty="0" smtClean="0"/>
                        <a:t>552</a:t>
                      </a:r>
                      <a:endParaRPr lang="en-IN"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b="1" dirty="0" smtClean="0"/>
                        <a:t>China</a:t>
                      </a:r>
                      <a:endParaRPr lang="en-IN" dirty="0"/>
                    </a:p>
                  </a:txBody>
                  <a:tcPr/>
                </a:tc>
                <a:extLst>
                  <a:ext uri="{0D108BD9-81ED-4DB2-BD59-A6C34878D82A}">
                    <a16:rowId xmlns="" xmlns:a16="http://schemas.microsoft.com/office/drawing/2014/main" val="132528018"/>
                  </a:ext>
                </a:extLst>
              </a:tr>
              <a:tr h="1702697">
                <a:tc>
                  <a:txBody>
                    <a:bodyPr/>
                    <a:lstStyle/>
                    <a:p>
                      <a:endParaRPr lang="en-IN"/>
                    </a:p>
                  </a:txBody>
                  <a:tcPr/>
                </a:tc>
                <a:tc>
                  <a:txBody>
                    <a:bodyPr/>
                    <a:lstStyle/>
                    <a:p>
                      <a:pPr algn="ctr"/>
                      <a:r>
                        <a:rPr lang="en-IN" sz="1800" b="0" i="0" u="none" strike="noStrike" kern="1200" dirty="0" smtClean="0">
                          <a:solidFill>
                            <a:schemeClr val="dk1"/>
                          </a:solidFill>
                          <a:effectLst/>
                          <a:latin typeface="+mn-lt"/>
                          <a:ea typeface="+mn-ea"/>
                          <a:cs typeface="+mn-cs"/>
                        </a:rPr>
                        <a:t>New River Gorge Bridge</a:t>
                      </a:r>
                      <a:endParaRPr lang="en-IN" dirty="0"/>
                    </a:p>
                  </a:txBody>
                  <a:tcPr/>
                </a:tc>
                <a:tc>
                  <a:txBody>
                    <a:bodyPr/>
                    <a:lstStyle/>
                    <a:p>
                      <a:pPr algn="ctr"/>
                      <a:r>
                        <a:rPr lang="en-IN" sz="1800" b="0" i="0" kern="1200" dirty="0" smtClean="0">
                          <a:solidFill>
                            <a:schemeClr val="dk1"/>
                          </a:solidFill>
                          <a:effectLst/>
                          <a:latin typeface="+mn-lt"/>
                          <a:ea typeface="+mn-ea"/>
                          <a:cs typeface="+mn-cs"/>
                        </a:rPr>
                        <a:t>518 </a:t>
                      </a:r>
                      <a:endParaRPr lang="en-IN" dirty="0"/>
                    </a:p>
                  </a:txBody>
                  <a:tcPr/>
                </a:tc>
                <a:tc>
                  <a:txBody>
                    <a:bodyPr/>
                    <a:lstStyle/>
                    <a:p>
                      <a:pPr algn="ctr"/>
                      <a:r>
                        <a:rPr lang="en-IN" b="1" dirty="0" smtClean="0"/>
                        <a:t>USA</a:t>
                      </a:r>
                      <a:endParaRPr lang="en-IN" b="1" dirty="0"/>
                    </a:p>
                  </a:txBody>
                  <a:tcPr/>
                </a:tc>
                <a:extLst>
                  <a:ext uri="{0D108BD9-81ED-4DB2-BD59-A6C34878D82A}">
                    <a16:rowId xmlns="" xmlns:a16="http://schemas.microsoft.com/office/drawing/2014/main" val="3680834143"/>
                  </a:ext>
                </a:extLst>
              </a:tr>
              <a:tr h="1702697">
                <a:tc>
                  <a:txBody>
                    <a:bodyPr/>
                    <a:lstStyle/>
                    <a:p>
                      <a:endParaRPr lang="en-IN"/>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sz="1800" b="0" i="0" u="none" strike="noStrike" kern="1200" dirty="0" smtClean="0">
                          <a:solidFill>
                            <a:schemeClr val="dk1"/>
                          </a:solidFill>
                          <a:effectLst/>
                          <a:latin typeface="+mn-lt"/>
                          <a:ea typeface="+mn-ea"/>
                          <a:cs typeface="+mn-cs"/>
                        </a:rPr>
                        <a:t>Wanxian Bridge</a:t>
                      </a:r>
                      <a:endParaRPr lang="en-IN"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dirty="0" smtClean="0"/>
                        <a:t>420</a:t>
                      </a:r>
                    </a:p>
                    <a:p>
                      <a:pPr algn="ctr"/>
                      <a:endParaRPr lang="en-IN"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b="1" dirty="0" smtClean="0"/>
                        <a:t>China</a:t>
                      </a:r>
                      <a:endParaRPr lang="en-US" dirty="0" smtClean="0"/>
                    </a:p>
                    <a:p>
                      <a:pPr algn="ctr"/>
                      <a:endParaRPr lang="en-IN" dirty="0"/>
                    </a:p>
                  </a:txBody>
                  <a:tcPr/>
                </a:tc>
                <a:extLst>
                  <a:ext uri="{0D108BD9-81ED-4DB2-BD59-A6C34878D82A}">
                    <a16:rowId xmlns="" xmlns:a16="http://schemas.microsoft.com/office/drawing/2014/main" val="1958796962"/>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8" y="1143000"/>
            <a:ext cx="2045369" cy="16451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22" y="4495799"/>
            <a:ext cx="2025315" cy="17526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22" y="2820188"/>
            <a:ext cx="2025315" cy="1616375"/>
          </a:xfrm>
          <a:prstGeom prst="rect">
            <a:avLst/>
          </a:prstGeom>
        </p:spPr>
      </p:pic>
      <p:sp>
        <p:nvSpPr>
          <p:cNvPr id="8" name="Rectangle 7"/>
          <p:cNvSpPr/>
          <p:nvPr/>
        </p:nvSpPr>
        <p:spPr>
          <a:xfrm>
            <a:off x="6934200" y="6464605"/>
            <a:ext cx="2042610" cy="369332"/>
          </a:xfrm>
          <a:prstGeom prst="rect">
            <a:avLst/>
          </a:prstGeom>
        </p:spPr>
        <p:txBody>
          <a:bodyPr wrap="none">
            <a:spAutoFit/>
          </a:bodyPr>
          <a:lstStyle/>
          <a:p>
            <a:r>
              <a:rPr lang="en-IN" dirty="0"/>
              <a:t>Source: Wikipedia</a:t>
            </a:r>
          </a:p>
        </p:txBody>
      </p:sp>
    </p:spTree>
    <p:extLst>
      <p:ext uri="{BB962C8B-B14F-4D97-AF65-F5344CB8AC3E}">
        <p14:creationId xmlns:p14="http://schemas.microsoft.com/office/powerpoint/2010/main" val="1326400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29936" y="851622"/>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b="1" i="1" dirty="0">
                <a:effectLst>
                  <a:outerShdw blurRad="38100" dist="38100" dir="2700000" algn="tl">
                    <a:srgbClr val="C0C0C0"/>
                  </a:outerShdw>
                </a:effectLst>
              </a:rPr>
              <a:t>Suspension Bridges</a:t>
            </a:r>
          </a:p>
        </p:txBody>
      </p:sp>
      <p:sp>
        <p:nvSpPr>
          <p:cNvPr id="3" name="Rectangle 2"/>
          <p:cNvSpPr>
            <a:spLocks noChangeArrowheads="1"/>
          </p:cNvSpPr>
          <p:nvPr/>
        </p:nvSpPr>
        <p:spPr bwMode="auto">
          <a:xfrm>
            <a:off x="557645" y="1565564"/>
            <a:ext cx="61341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000" dirty="0"/>
              <a:t>This kind of bridges can span 2,000 to 7,000 feet -- way farther than any other type of bridge! Most suspension bridges have a truss system beneath the roadway to resist bending and twisting</a:t>
            </a:r>
            <a:r>
              <a:rPr lang="en-US" sz="2000" dirty="0" smtClean="0"/>
              <a:t>.</a:t>
            </a:r>
          </a:p>
          <a:p>
            <a:pPr>
              <a:spcBef>
                <a:spcPct val="50000"/>
              </a:spcBef>
            </a:pPr>
            <a:r>
              <a:rPr lang="en-US" sz="2000" dirty="0"/>
              <a:t>The cars push down on the roadway, but because the roadway is suspended, the cables transfer the load into compression in the two towers. The two towers support most of the bridge's weight</a:t>
            </a:r>
            <a:r>
              <a:rPr lang="en-US" sz="2000" dirty="0" smtClean="0"/>
              <a:t>.</a:t>
            </a:r>
            <a:endParaRPr lang="en-US" sz="2000" dirty="0"/>
          </a:p>
          <a:p>
            <a:pPr>
              <a:spcBef>
                <a:spcPct val="50000"/>
              </a:spcBef>
            </a:pPr>
            <a:endParaRPr lang="en-US" sz="2000" dirty="0"/>
          </a:p>
        </p:txBody>
      </p:sp>
      <p:sp>
        <p:nvSpPr>
          <p:cNvPr id="4" name="Text Box 12"/>
          <p:cNvSpPr txBox="1">
            <a:spLocks noChangeArrowheads="1"/>
          </p:cNvSpPr>
          <p:nvPr/>
        </p:nvSpPr>
        <p:spPr bwMode="auto">
          <a:xfrm>
            <a:off x="5448300" y="3429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800" b="1" i="1">
                <a:effectLst>
                  <a:outerShdw blurRad="38100" dist="38100" dir="2700000" algn="tl">
                    <a:srgbClr val="C0C0C0"/>
                  </a:outerShdw>
                </a:effectLst>
              </a:rPr>
              <a:t>Types of Bridges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65564"/>
            <a:ext cx="207803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120" y="4735663"/>
            <a:ext cx="4629150" cy="14970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27840" y="6232676"/>
            <a:ext cx="2093907" cy="646331"/>
          </a:xfrm>
          <a:prstGeom prst="rect">
            <a:avLst/>
          </a:prstGeom>
        </p:spPr>
        <p:txBody>
          <a:bodyPr wrap="none">
            <a:spAutoFit/>
          </a:bodyPr>
          <a:lstStyle/>
          <a:p>
            <a:r>
              <a:rPr lang="en-IN" dirty="0"/>
              <a:t>Source</a:t>
            </a:r>
            <a:r>
              <a:rPr lang="en-IN" dirty="0" smtClean="0"/>
              <a:t>: Google &amp;</a:t>
            </a:r>
          </a:p>
          <a:p>
            <a:r>
              <a:rPr lang="en-IN" dirty="0"/>
              <a:t> </a:t>
            </a:r>
            <a:r>
              <a:rPr lang="en-IN" dirty="0" smtClean="0"/>
              <a:t>           Wikipedia</a:t>
            </a:r>
            <a:endParaRPr lang="en-IN" dirty="0"/>
          </a:p>
        </p:txBody>
      </p:sp>
    </p:spTree>
    <p:extLst>
      <p:ext uri="{BB962C8B-B14F-4D97-AF65-F5344CB8AC3E}">
        <p14:creationId xmlns:p14="http://schemas.microsoft.com/office/powerpoint/2010/main" val="295125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5843335"/>
              </p:ext>
            </p:extLst>
          </p:nvPr>
        </p:nvGraphicFramePr>
        <p:xfrm>
          <a:off x="304800" y="533401"/>
          <a:ext cx="8458200" cy="5638801"/>
        </p:xfrm>
        <a:graphic>
          <a:graphicData uri="http://schemas.openxmlformats.org/drawingml/2006/table">
            <a:tbl>
              <a:tblPr firstRow="1" bandRow="1">
                <a:tableStyleId>{5C22544A-7EE6-4342-B048-85BDC9FD1C3A}</a:tableStyleId>
              </a:tblPr>
              <a:tblGrid>
                <a:gridCol w="2114550">
                  <a:extLst>
                    <a:ext uri="{9D8B030D-6E8A-4147-A177-3AD203B41FA5}">
                      <a16:colId xmlns="" xmlns:a16="http://schemas.microsoft.com/office/drawing/2014/main" val="2055532866"/>
                    </a:ext>
                  </a:extLst>
                </a:gridCol>
                <a:gridCol w="2114550">
                  <a:extLst>
                    <a:ext uri="{9D8B030D-6E8A-4147-A177-3AD203B41FA5}">
                      <a16:colId xmlns="" xmlns:a16="http://schemas.microsoft.com/office/drawing/2014/main" val="1057089398"/>
                    </a:ext>
                  </a:extLst>
                </a:gridCol>
                <a:gridCol w="2114550">
                  <a:extLst>
                    <a:ext uri="{9D8B030D-6E8A-4147-A177-3AD203B41FA5}">
                      <a16:colId xmlns="" xmlns:a16="http://schemas.microsoft.com/office/drawing/2014/main" val="27830998"/>
                    </a:ext>
                  </a:extLst>
                </a:gridCol>
                <a:gridCol w="2114550">
                  <a:extLst>
                    <a:ext uri="{9D8B030D-6E8A-4147-A177-3AD203B41FA5}">
                      <a16:colId xmlns="" xmlns:a16="http://schemas.microsoft.com/office/drawing/2014/main" val="4071544987"/>
                    </a:ext>
                  </a:extLst>
                </a:gridCol>
              </a:tblGrid>
              <a:tr h="530710">
                <a:tc>
                  <a:txBody>
                    <a:bodyPr/>
                    <a:lstStyle/>
                    <a:p>
                      <a:pPr algn="ctr"/>
                      <a:r>
                        <a:rPr lang="en-IN" dirty="0" smtClean="0"/>
                        <a:t>Photo</a:t>
                      </a:r>
                      <a:endParaRPr lang="en-IN" dirty="0"/>
                    </a:p>
                  </a:txBody>
                  <a:tcPr/>
                </a:tc>
                <a:tc>
                  <a:txBody>
                    <a:bodyPr/>
                    <a:lstStyle/>
                    <a:p>
                      <a:pPr algn="ctr"/>
                      <a:r>
                        <a:rPr lang="en-IN" dirty="0" smtClean="0"/>
                        <a:t>Name</a:t>
                      </a:r>
                      <a:endParaRPr lang="en-IN" dirty="0"/>
                    </a:p>
                  </a:txBody>
                  <a:tcPr/>
                </a:tc>
                <a:tc>
                  <a:txBody>
                    <a:bodyPr/>
                    <a:lstStyle/>
                    <a:p>
                      <a:pPr algn="ctr"/>
                      <a:r>
                        <a:rPr lang="en-IN" dirty="0" smtClean="0"/>
                        <a:t>Span</a:t>
                      </a:r>
                      <a:r>
                        <a:rPr lang="en-IN" baseline="0" dirty="0" smtClean="0"/>
                        <a:t> Length(m)</a:t>
                      </a:r>
                      <a:endParaRPr lang="en-IN" dirty="0" smtClean="0"/>
                    </a:p>
                  </a:txBody>
                  <a:tcPr/>
                </a:tc>
                <a:tc>
                  <a:txBody>
                    <a:bodyPr/>
                    <a:lstStyle/>
                    <a:p>
                      <a:pPr algn="ctr"/>
                      <a:r>
                        <a:rPr lang="en-IN" dirty="0" smtClean="0"/>
                        <a:t>Location</a:t>
                      </a:r>
                      <a:endParaRPr lang="en-IN" dirty="0"/>
                    </a:p>
                  </a:txBody>
                  <a:tcPr/>
                </a:tc>
                <a:extLst>
                  <a:ext uri="{0D108BD9-81ED-4DB2-BD59-A6C34878D82A}">
                    <a16:rowId xmlns="" xmlns:a16="http://schemas.microsoft.com/office/drawing/2014/main" val="288927815"/>
                  </a:ext>
                </a:extLst>
              </a:tr>
              <a:tr h="1702697">
                <a:tc>
                  <a:txBody>
                    <a:bodyPr/>
                    <a:lstStyle/>
                    <a:p>
                      <a:endParaRPr lang="en-IN"/>
                    </a:p>
                  </a:txBody>
                  <a:tcPr/>
                </a:tc>
                <a:tc>
                  <a:txBody>
                    <a:bodyPr/>
                    <a:lstStyle/>
                    <a:p>
                      <a:pPr algn="ctr"/>
                      <a:r>
                        <a:rPr lang="en-IN" sz="1800" b="0" i="0" u="none" strike="noStrike" kern="1200" dirty="0" smtClean="0">
                          <a:solidFill>
                            <a:schemeClr val="dk1"/>
                          </a:solidFill>
                          <a:effectLst/>
                          <a:latin typeface="+mn-lt"/>
                          <a:ea typeface="+mn-ea"/>
                          <a:cs typeface="+mn-cs"/>
                        </a:rPr>
                        <a:t>Verrazano–Narrows Bridge</a:t>
                      </a:r>
                      <a:endParaRPr lang="en-IN" dirty="0"/>
                    </a:p>
                  </a:txBody>
                  <a:tcPr/>
                </a:tc>
                <a:tc>
                  <a:txBody>
                    <a:bodyPr/>
                    <a:lstStyle/>
                    <a:p>
                      <a:pPr algn="ctr"/>
                      <a:r>
                        <a:rPr lang="en-IN" sz="1800" b="0" i="0" kern="1200" dirty="0" smtClean="0">
                          <a:solidFill>
                            <a:schemeClr val="dk1"/>
                          </a:solidFill>
                          <a:effectLst/>
                          <a:latin typeface="+mn-lt"/>
                          <a:ea typeface="+mn-ea"/>
                          <a:cs typeface="+mn-cs"/>
                        </a:rPr>
                        <a:t>1,298</a:t>
                      </a:r>
                      <a:endParaRPr lang="en-IN"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b="1" dirty="0" smtClean="0"/>
                        <a:t> USA</a:t>
                      </a:r>
                      <a:endParaRPr lang="en-IN" dirty="0"/>
                    </a:p>
                  </a:txBody>
                  <a:tcPr/>
                </a:tc>
                <a:extLst>
                  <a:ext uri="{0D108BD9-81ED-4DB2-BD59-A6C34878D82A}">
                    <a16:rowId xmlns="" xmlns:a16="http://schemas.microsoft.com/office/drawing/2014/main" val="150415683"/>
                  </a:ext>
                </a:extLst>
              </a:tr>
              <a:tr h="1702697">
                <a:tc>
                  <a:txBody>
                    <a:bodyPr/>
                    <a:lstStyle/>
                    <a:p>
                      <a:endParaRPr lang="en-IN"/>
                    </a:p>
                  </a:txBody>
                  <a:tcPr/>
                </a:tc>
                <a:tc>
                  <a:txBody>
                    <a:bodyPr/>
                    <a:lstStyle/>
                    <a:p>
                      <a:pPr algn="ctr"/>
                      <a:r>
                        <a:rPr lang="en-IN" sz="1800" b="0" i="0" u="none" strike="noStrike" kern="1200" dirty="0" smtClean="0">
                          <a:solidFill>
                            <a:schemeClr val="dk1"/>
                          </a:solidFill>
                          <a:effectLst/>
                          <a:latin typeface="+mn-lt"/>
                          <a:ea typeface="+mn-ea"/>
                          <a:cs typeface="+mn-cs"/>
                        </a:rPr>
                        <a:t>Hardanger Bridge</a:t>
                      </a:r>
                      <a:endParaRPr lang="en-IN" dirty="0"/>
                    </a:p>
                  </a:txBody>
                  <a:tcPr/>
                </a:tc>
                <a:tc>
                  <a:txBody>
                    <a:bodyPr/>
                    <a:lstStyle/>
                    <a:p>
                      <a:pPr algn="ctr"/>
                      <a:r>
                        <a:rPr lang="en-IN" sz="1800" b="0" i="0" kern="1200" dirty="0" smtClean="0">
                          <a:solidFill>
                            <a:schemeClr val="dk1"/>
                          </a:solidFill>
                          <a:effectLst/>
                          <a:latin typeface="+mn-lt"/>
                          <a:ea typeface="+mn-ea"/>
                          <a:cs typeface="+mn-cs"/>
                        </a:rPr>
                        <a:t>1,310</a:t>
                      </a:r>
                      <a:endParaRPr lang="en-IN" dirty="0"/>
                    </a:p>
                  </a:txBody>
                  <a:tcPr/>
                </a:tc>
                <a:tc>
                  <a:txBody>
                    <a:bodyPr/>
                    <a:lstStyle/>
                    <a:p>
                      <a:pPr algn="ctr"/>
                      <a:r>
                        <a:rPr lang="en-IN" b="1" dirty="0" smtClean="0"/>
                        <a:t>Norway</a:t>
                      </a:r>
                      <a:endParaRPr lang="en-IN" b="1" dirty="0"/>
                    </a:p>
                  </a:txBody>
                  <a:tcPr/>
                </a:tc>
                <a:extLst>
                  <a:ext uri="{0D108BD9-81ED-4DB2-BD59-A6C34878D82A}">
                    <a16:rowId xmlns="" xmlns:a16="http://schemas.microsoft.com/office/drawing/2014/main" val="1328051833"/>
                  </a:ext>
                </a:extLst>
              </a:tr>
              <a:tr h="1702697">
                <a:tc>
                  <a:txBody>
                    <a:bodyPr/>
                    <a:lstStyle/>
                    <a:p>
                      <a:endParaRPr lang="en-IN"/>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b="0" dirty="0" smtClean="0"/>
                        <a:t>Chelsea Bridge</a:t>
                      </a:r>
                    </a:p>
                    <a:p>
                      <a:pPr algn="ctr"/>
                      <a:endParaRPr lang="en-IN"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dirty="0" smtClean="0"/>
                        <a:t>213</a:t>
                      </a:r>
                    </a:p>
                    <a:p>
                      <a:pPr algn="ctr"/>
                      <a:endParaRPr lang="en-IN"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b="1" dirty="0" smtClean="0"/>
                        <a:t>USA</a:t>
                      </a:r>
                      <a:endParaRPr lang="en-US" dirty="0" smtClean="0"/>
                    </a:p>
                    <a:p>
                      <a:pPr algn="ctr"/>
                      <a:endParaRPr lang="en-IN" dirty="0"/>
                    </a:p>
                  </a:txBody>
                  <a:tcPr/>
                </a:tc>
                <a:extLst>
                  <a:ext uri="{0D108BD9-81ED-4DB2-BD59-A6C34878D82A}">
                    <a16:rowId xmlns="" xmlns:a16="http://schemas.microsoft.com/office/drawing/2014/main" val="303641894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4419601"/>
            <a:ext cx="2165507" cy="17526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1122949"/>
            <a:ext cx="2141445" cy="1524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2899611"/>
            <a:ext cx="2141445" cy="1519990"/>
          </a:xfrm>
          <a:prstGeom prst="rect">
            <a:avLst/>
          </a:prstGeom>
        </p:spPr>
      </p:pic>
      <p:sp>
        <p:nvSpPr>
          <p:cNvPr id="6" name="Rectangle 5"/>
          <p:cNvSpPr/>
          <p:nvPr/>
        </p:nvSpPr>
        <p:spPr>
          <a:xfrm>
            <a:off x="6736432" y="6488668"/>
            <a:ext cx="2042610" cy="369332"/>
          </a:xfrm>
          <a:prstGeom prst="rect">
            <a:avLst/>
          </a:prstGeom>
        </p:spPr>
        <p:txBody>
          <a:bodyPr wrap="none">
            <a:spAutoFit/>
          </a:bodyPr>
          <a:lstStyle/>
          <a:p>
            <a:r>
              <a:rPr lang="en-IN" dirty="0"/>
              <a:t>Source: Wikipedia</a:t>
            </a:r>
          </a:p>
        </p:txBody>
      </p:sp>
    </p:spTree>
    <p:extLst>
      <p:ext uri="{BB962C8B-B14F-4D97-AF65-F5344CB8AC3E}">
        <p14:creationId xmlns:p14="http://schemas.microsoft.com/office/powerpoint/2010/main" val="3602224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28"/>
          <p:cNvSpPr txBox="1">
            <a:spLocks noChangeArrowheads="1"/>
          </p:cNvSpPr>
          <p:nvPr/>
        </p:nvSpPr>
        <p:spPr bwMode="auto">
          <a:xfrm>
            <a:off x="495300" y="1829593"/>
            <a:ext cx="7315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000"/>
              <a:t>The cable-stayed bridge, like the suspension bridge, supports the roadway with massive steel cables, but in a different way. The cables run directly from the roadway up to a tower, forming a unique "A" shape. </a:t>
            </a:r>
          </a:p>
          <a:p>
            <a:r>
              <a:rPr lang="en-US" sz="2000"/>
              <a:t>Cable-stayed bridges are becoming the most popular bridges for medium-length spans (between 500 and 3,000 feet).</a:t>
            </a:r>
          </a:p>
        </p:txBody>
      </p:sp>
      <p:sp>
        <p:nvSpPr>
          <p:cNvPr id="4" name="Text Box 1029"/>
          <p:cNvSpPr txBox="1">
            <a:spLocks noChangeArrowheads="1"/>
          </p:cNvSpPr>
          <p:nvPr/>
        </p:nvSpPr>
        <p:spPr bwMode="auto">
          <a:xfrm>
            <a:off x="5448300" y="381793"/>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800" b="1" i="1">
                <a:effectLst>
                  <a:outerShdw blurRad="38100" dist="38100" dir="2700000" algn="tl">
                    <a:srgbClr val="C0C0C0"/>
                  </a:outerShdw>
                </a:effectLst>
              </a:rPr>
              <a:t>Types of Bridges</a:t>
            </a:r>
          </a:p>
        </p:txBody>
      </p:sp>
      <p:sp>
        <p:nvSpPr>
          <p:cNvPr id="5" name="Rectangle 4"/>
          <p:cNvSpPr>
            <a:spLocks noChangeArrowheads="1"/>
          </p:cNvSpPr>
          <p:nvPr/>
        </p:nvSpPr>
        <p:spPr bwMode="auto">
          <a:xfrm>
            <a:off x="495300" y="1143793"/>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b="1" i="1">
                <a:effectLst>
                  <a:outerShdw blurRad="38100" dist="38100" dir="2700000" algn="tl">
                    <a:srgbClr val="C0C0C0"/>
                  </a:outerShdw>
                </a:effectLst>
              </a:rPr>
              <a:t>Cable-Stayed Bridge</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963193"/>
            <a:ext cx="3429000" cy="25130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4267993"/>
            <a:ext cx="2286000" cy="17033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36795" y="6400800"/>
            <a:ext cx="2042610" cy="369332"/>
          </a:xfrm>
          <a:prstGeom prst="rect">
            <a:avLst/>
          </a:prstGeom>
        </p:spPr>
        <p:txBody>
          <a:bodyPr wrap="none">
            <a:spAutoFit/>
          </a:bodyPr>
          <a:lstStyle/>
          <a:p>
            <a:r>
              <a:rPr lang="en-IN" dirty="0"/>
              <a:t>Source: Wikipedia</a:t>
            </a:r>
          </a:p>
        </p:txBody>
      </p:sp>
    </p:spTree>
    <p:extLst>
      <p:ext uri="{BB962C8B-B14F-4D97-AF65-F5344CB8AC3E}">
        <p14:creationId xmlns:p14="http://schemas.microsoft.com/office/powerpoint/2010/main" val="2068456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839200" cy="5016758"/>
          </a:xfrm>
          <a:prstGeom prst="rect">
            <a:avLst/>
          </a:prstGeom>
          <a:noFill/>
        </p:spPr>
        <p:txBody>
          <a:bodyPr wrap="square" rtlCol="0">
            <a:spAutoFit/>
          </a:bodyPr>
          <a:lstStyle/>
          <a:p>
            <a:r>
              <a:rPr lang="en-US" sz="3200" dirty="0" smtClean="0"/>
              <a:t>Bridge:</a:t>
            </a:r>
          </a:p>
          <a:p>
            <a:endParaRPr lang="en-US" sz="3200" dirty="0" smtClean="0"/>
          </a:p>
          <a:p>
            <a:pPr marL="514350" indent="-514350">
              <a:buFont typeface="Wingdings" pitchFamily="2" charset="2"/>
              <a:buChar char="v"/>
            </a:pPr>
            <a:r>
              <a:rPr lang="en-US" sz="3200" dirty="0" smtClean="0"/>
              <a:t>A </a:t>
            </a:r>
            <a:r>
              <a:rPr lang="en-US" sz="3200" b="1" dirty="0" smtClean="0"/>
              <a:t>bridge</a:t>
            </a:r>
            <a:r>
              <a:rPr lang="en-US" sz="3200" dirty="0" smtClean="0"/>
              <a:t> is a structure built to span physical obstacles such as a body of water, valley, or road, for the purpose of providing passage over the obstacle.</a:t>
            </a:r>
          </a:p>
          <a:p>
            <a:pPr marL="514350" indent="-514350">
              <a:buFont typeface="Wingdings" pitchFamily="2" charset="2"/>
              <a:buChar char="v"/>
            </a:pPr>
            <a:r>
              <a:rPr lang="en-US" sz="3200" dirty="0" smtClean="0"/>
              <a:t>A bridge is a structure that is built over  a river, road or railway to allow people and vehicles to cross from one side to the other.</a:t>
            </a:r>
          </a:p>
          <a:p>
            <a:pPr marL="457200" indent="-457200">
              <a:buFont typeface="Wingdings" pitchFamily="2" charset="2"/>
              <a:buChar char="v"/>
            </a:pPr>
            <a:endParaRPr lang="en-US" sz="3200" dirty="0"/>
          </a:p>
        </p:txBody>
      </p:sp>
      <p:sp>
        <p:nvSpPr>
          <p:cNvPr id="3" name="Rectangle 2"/>
          <p:cNvSpPr/>
          <p:nvPr/>
        </p:nvSpPr>
        <p:spPr>
          <a:xfrm>
            <a:off x="7010400" y="6243979"/>
            <a:ext cx="1741182" cy="369332"/>
          </a:xfrm>
          <a:prstGeom prst="rect">
            <a:avLst/>
          </a:prstGeom>
        </p:spPr>
        <p:txBody>
          <a:bodyPr wrap="none">
            <a:spAutoFit/>
          </a:bodyPr>
          <a:lstStyle/>
          <a:p>
            <a:r>
              <a:rPr lang="en-IN" dirty="0"/>
              <a:t>Source: Google</a:t>
            </a:r>
          </a:p>
        </p:txBody>
      </p:sp>
    </p:spTree>
    <p:extLst>
      <p:ext uri="{BB962C8B-B14F-4D97-AF65-F5344CB8AC3E}">
        <p14:creationId xmlns:p14="http://schemas.microsoft.com/office/powerpoint/2010/main" val="404757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1255113"/>
              </p:ext>
            </p:extLst>
          </p:nvPr>
        </p:nvGraphicFramePr>
        <p:xfrm>
          <a:off x="372979" y="457200"/>
          <a:ext cx="8382000" cy="5791200"/>
        </p:xfrm>
        <a:graphic>
          <a:graphicData uri="http://schemas.openxmlformats.org/drawingml/2006/table">
            <a:tbl>
              <a:tblPr firstRow="1" bandRow="1">
                <a:tableStyleId>{5C22544A-7EE6-4342-B048-85BDC9FD1C3A}</a:tableStyleId>
              </a:tblPr>
              <a:tblGrid>
                <a:gridCol w="2095500">
                  <a:extLst>
                    <a:ext uri="{9D8B030D-6E8A-4147-A177-3AD203B41FA5}">
                      <a16:colId xmlns="" xmlns:a16="http://schemas.microsoft.com/office/drawing/2014/main" val="1587556879"/>
                    </a:ext>
                  </a:extLst>
                </a:gridCol>
                <a:gridCol w="2095500">
                  <a:extLst>
                    <a:ext uri="{9D8B030D-6E8A-4147-A177-3AD203B41FA5}">
                      <a16:colId xmlns="" xmlns:a16="http://schemas.microsoft.com/office/drawing/2014/main" val="4125637286"/>
                    </a:ext>
                  </a:extLst>
                </a:gridCol>
                <a:gridCol w="2095500">
                  <a:extLst>
                    <a:ext uri="{9D8B030D-6E8A-4147-A177-3AD203B41FA5}">
                      <a16:colId xmlns="" xmlns:a16="http://schemas.microsoft.com/office/drawing/2014/main" val="640102283"/>
                    </a:ext>
                  </a:extLst>
                </a:gridCol>
                <a:gridCol w="2095500">
                  <a:extLst>
                    <a:ext uri="{9D8B030D-6E8A-4147-A177-3AD203B41FA5}">
                      <a16:colId xmlns="" xmlns:a16="http://schemas.microsoft.com/office/drawing/2014/main" val="1251621891"/>
                    </a:ext>
                  </a:extLst>
                </a:gridCol>
              </a:tblGrid>
              <a:tr h="747252">
                <a:tc>
                  <a:txBody>
                    <a:bodyPr/>
                    <a:lstStyle/>
                    <a:p>
                      <a:pPr algn="ctr"/>
                      <a:r>
                        <a:rPr lang="en-IN" dirty="0" smtClean="0"/>
                        <a:t>Photo</a:t>
                      </a:r>
                      <a:endParaRPr lang="en-IN" dirty="0"/>
                    </a:p>
                  </a:txBody>
                  <a:tcPr/>
                </a:tc>
                <a:tc>
                  <a:txBody>
                    <a:bodyPr/>
                    <a:lstStyle/>
                    <a:p>
                      <a:pPr algn="ctr"/>
                      <a:r>
                        <a:rPr lang="en-IN" dirty="0" smtClean="0"/>
                        <a:t>Name</a:t>
                      </a:r>
                      <a:endParaRPr lang="en-IN" dirty="0"/>
                    </a:p>
                  </a:txBody>
                  <a:tcPr/>
                </a:tc>
                <a:tc>
                  <a:txBody>
                    <a:bodyPr/>
                    <a:lstStyle/>
                    <a:p>
                      <a:pPr algn="ctr"/>
                      <a:r>
                        <a:rPr lang="en-IN" dirty="0" smtClean="0"/>
                        <a:t>Span</a:t>
                      </a:r>
                      <a:r>
                        <a:rPr lang="en-IN" baseline="0" dirty="0" smtClean="0"/>
                        <a:t> Length(m)</a:t>
                      </a:r>
                      <a:endParaRPr lang="en-IN" dirty="0" smtClean="0"/>
                    </a:p>
                  </a:txBody>
                  <a:tcPr/>
                </a:tc>
                <a:tc>
                  <a:txBody>
                    <a:bodyPr/>
                    <a:lstStyle/>
                    <a:p>
                      <a:pPr algn="ctr"/>
                      <a:r>
                        <a:rPr lang="en-IN" dirty="0" smtClean="0"/>
                        <a:t>Location</a:t>
                      </a:r>
                      <a:endParaRPr lang="en-IN" dirty="0"/>
                    </a:p>
                  </a:txBody>
                  <a:tcPr/>
                </a:tc>
                <a:extLst>
                  <a:ext uri="{0D108BD9-81ED-4DB2-BD59-A6C34878D82A}">
                    <a16:rowId xmlns="" xmlns:a16="http://schemas.microsoft.com/office/drawing/2014/main" val="2833680711"/>
                  </a:ext>
                </a:extLst>
              </a:tr>
              <a:tr h="1681316">
                <a:tc>
                  <a:txBody>
                    <a:bodyPr/>
                    <a:lstStyle/>
                    <a:p>
                      <a:endParaRPr lang="en-IN"/>
                    </a:p>
                  </a:txBody>
                  <a:tcPr/>
                </a:tc>
                <a:tc>
                  <a:txBody>
                    <a:bodyPr/>
                    <a:lstStyle/>
                    <a:p>
                      <a:pPr algn="ctr"/>
                      <a:r>
                        <a:rPr lang="en-IN" sz="1800" b="0" i="0" u="none" strike="noStrike" kern="1200" dirty="0" smtClean="0">
                          <a:solidFill>
                            <a:schemeClr val="dk1"/>
                          </a:solidFill>
                          <a:effectLst/>
                          <a:latin typeface="+mn-lt"/>
                          <a:ea typeface="+mn-ea"/>
                          <a:cs typeface="+mn-cs"/>
                        </a:rPr>
                        <a:t>Russky Bridge</a:t>
                      </a:r>
                      <a:endParaRPr lang="en-IN" dirty="0"/>
                    </a:p>
                  </a:txBody>
                  <a:tcPr/>
                </a:tc>
                <a:tc>
                  <a:txBody>
                    <a:bodyPr/>
                    <a:lstStyle/>
                    <a:p>
                      <a:pPr algn="ctr"/>
                      <a:r>
                        <a:rPr lang="en-IN" sz="1800" b="0" i="0" kern="1200" dirty="0" smtClean="0">
                          <a:solidFill>
                            <a:schemeClr val="dk1"/>
                          </a:solidFill>
                          <a:effectLst/>
                          <a:latin typeface="+mn-lt"/>
                          <a:ea typeface="+mn-ea"/>
                          <a:cs typeface="+mn-cs"/>
                        </a:rPr>
                        <a:t>1104 </a:t>
                      </a:r>
                      <a:endParaRPr lang="en-IN" dirty="0"/>
                    </a:p>
                  </a:txBody>
                  <a:tcPr/>
                </a:tc>
                <a:tc>
                  <a:txBody>
                    <a:bodyPr/>
                    <a:lstStyle/>
                    <a:p>
                      <a:pPr algn="ctr"/>
                      <a:r>
                        <a:rPr lang="en-IN" sz="1800" b="0" i="0" u="none" strike="noStrike" kern="1200" dirty="0" smtClean="0">
                          <a:solidFill>
                            <a:schemeClr val="dk1"/>
                          </a:solidFill>
                          <a:effectLst/>
                          <a:latin typeface="+mn-lt"/>
                          <a:ea typeface="+mn-ea"/>
                          <a:cs typeface="+mn-cs"/>
                        </a:rPr>
                        <a:t>Russia</a:t>
                      </a:r>
                      <a:endParaRPr lang="en-IN" dirty="0"/>
                    </a:p>
                  </a:txBody>
                  <a:tcPr/>
                </a:tc>
                <a:extLst>
                  <a:ext uri="{0D108BD9-81ED-4DB2-BD59-A6C34878D82A}">
                    <a16:rowId xmlns="" xmlns:a16="http://schemas.microsoft.com/office/drawing/2014/main" val="1231963054"/>
                  </a:ext>
                </a:extLst>
              </a:tr>
              <a:tr h="1681316">
                <a:tc>
                  <a:txBody>
                    <a:bodyPr/>
                    <a:lstStyle/>
                    <a:p>
                      <a:endParaRPr lang="en-IN"/>
                    </a:p>
                  </a:txBody>
                  <a:tcPr/>
                </a:tc>
                <a:tc>
                  <a:txBody>
                    <a:bodyPr/>
                    <a:lstStyle/>
                    <a:p>
                      <a:pPr algn="ctr"/>
                      <a:r>
                        <a:rPr lang="en-IN" sz="1800" b="0" i="0" u="none" strike="noStrike" kern="1200" dirty="0" smtClean="0">
                          <a:solidFill>
                            <a:schemeClr val="dk1"/>
                          </a:solidFill>
                          <a:effectLst/>
                          <a:latin typeface="+mn-lt"/>
                          <a:ea typeface="+mn-ea"/>
                          <a:cs typeface="+mn-cs"/>
                        </a:rPr>
                        <a:t>Sutong Yangtze River Bridge</a:t>
                      </a:r>
                      <a:endParaRPr lang="en-IN" dirty="0"/>
                    </a:p>
                  </a:txBody>
                  <a:tcPr/>
                </a:tc>
                <a:tc>
                  <a:txBody>
                    <a:bodyPr/>
                    <a:lstStyle/>
                    <a:p>
                      <a:pPr algn="ctr"/>
                      <a:r>
                        <a:rPr lang="en-IN" sz="1800" b="0" i="0" kern="1200" dirty="0" smtClean="0">
                          <a:solidFill>
                            <a:schemeClr val="dk1"/>
                          </a:solidFill>
                          <a:effectLst/>
                          <a:latin typeface="+mn-lt"/>
                          <a:ea typeface="+mn-ea"/>
                          <a:cs typeface="+mn-cs"/>
                        </a:rPr>
                        <a:t>1088 </a:t>
                      </a:r>
                      <a:endParaRPr lang="en-IN" dirty="0"/>
                    </a:p>
                  </a:txBody>
                  <a:tcPr/>
                </a:tc>
                <a:tc>
                  <a:txBody>
                    <a:bodyPr/>
                    <a:lstStyle/>
                    <a:p>
                      <a:pPr algn="ctr"/>
                      <a:r>
                        <a:rPr lang="en-IN" sz="1800" b="0" i="0" u="none" strike="noStrike" kern="1200" dirty="0" smtClean="0">
                          <a:solidFill>
                            <a:schemeClr val="dk1"/>
                          </a:solidFill>
                          <a:effectLst/>
                          <a:latin typeface="+mn-lt"/>
                          <a:ea typeface="+mn-ea"/>
                          <a:cs typeface="+mn-cs"/>
                        </a:rPr>
                        <a:t>China</a:t>
                      </a:r>
                      <a:endParaRPr lang="en-IN" dirty="0"/>
                    </a:p>
                  </a:txBody>
                  <a:tcPr/>
                </a:tc>
                <a:extLst>
                  <a:ext uri="{0D108BD9-81ED-4DB2-BD59-A6C34878D82A}">
                    <a16:rowId xmlns="" xmlns:a16="http://schemas.microsoft.com/office/drawing/2014/main" val="800813470"/>
                  </a:ext>
                </a:extLst>
              </a:tr>
              <a:tr h="1681316">
                <a:tc>
                  <a:txBody>
                    <a:bodyPr/>
                    <a:lstStyle/>
                    <a:p>
                      <a:endParaRPr lang="en-IN"/>
                    </a:p>
                  </a:txBody>
                  <a:tcPr/>
                </a:tc>
                <a:tc>
                  <a:txBody>
                    <a:bodyPr/>
                    <a:lstStyle/>
                    <a:p>
                      <a:pPr algn="ctr"/>
                      <a:r>
                        <a:rPr lang="en-IN" sz="1800" b="0" i="0" u="none" strike="noStrike" kern="1200" dirty="0" smtClean="0">
                          <a:solidFill>
                            <a:schemeClr val="dk1"/>
                          </a:solidFill>
                          <a:effectLst/>
                          <a:latin typeface="+mn-lt"/>
                          <a:ea typeface="+mn-ea"/>
                          <a:cs typeface="+mn-cs"/>
                        </a:rPr>
                        <a:t>Pont de Normandie</a:t>
                      </a:r>
                      <a:endParaRPr lang="en-IN" dirty="0"/>
                    </a:p>
                  </a:txBody>
                  <a:tcPr/>
                </a:tc>
                <a:tc>
                  <a:txBody>
                    <a:bodyPr/>
                    <a:lstStyle/>
                    <a:p>
                      <a:pPr algn="ctr"/>
                      <a:r>
                        <a:rPr lang="en-IN" sz="1800" b="0" i="0" kern="1200" dirty="0" smtClean="0">
                          <a:solidFill>
                            <a:schemeClr val="dk1"/>
                          </a:solidFill>
                          <a:effectLst/>
                          <a:latin typeface="+mn-lt"/>
                          <a:ea typeface="+mn-ea"/>
                          <a:cs typeface="+mn-cs"/>
                        </a:rPr>
                        <a:t>856 </a:t>
                      </a:r>
                      <a:endParaRPr lang="en-IN" dirty="0"/>
                    </a:p>
                  </a:txBody>
                  <a:tcPr/>
                </a:tc>
                <a:tc>
                  <a:txBody>
                    <a:bodyPr/>
                    <a:lstStyle/>
                    <a:p>
                      <a:pPr algn="ctr"/>
                      <a:r>
                        <a:rPr lang="en-IN" sz="1800" b="0" i="0" kern="1200" dirty="0" smtClean="0">
                          <a:solidFill>
                            <a:schemeClr val="dk1"/>
                          </a:solidFill>
                          <a:effectLst/>
                          <a:latin typeface="+mn-lt"/>
                          <a:ea typeface="+mn-ea"/>
                          <a:cs typeface="+mn-cs"/>
                        </a:rPr>
                        <a:t> </a:t>
                      </a:r>
                      <a:r>
                        <a:rPr lang="en-IN" sz="1800" b="0" i="0" u="none" strike="noStrike" kern="1200" dirty="0" smtClean="0">
                          <a:solidFill>
                            <a:schemeClr val="dk1"/>
                          </a:solidFill>
                          <a:effectLst/>
                          <a:latin typeface="+mn-lt"/>
                          <a:ea typeface="+mn-ea"/>
                          <a:cs typeface="+mn-cs"/>
                        </a:rPr>
                        <a:t>France</a:t>
                      </a:r>
                      <a:endParaRPr lang="en-IN" dirty="0"/>
                    </a:p>
                  </a:txBody>
                  <a:tcPr/>
                </a:tc>
                <a:extLst>
                  <a:ext uri="{0D108BD9-81ED-4DB2-BD59-A6C34878D82A}">
                    <a16:rowId xmlns="" xmlns:a16="http://schemas.microsoft.com/office/drawing/2014/main" val="908498149"/>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614672"/>
            <a:ext cx="2057400" cy="16337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43000"/>
            <a:ext cx="2057400" cy="16733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979" y="2816352"/>
            <a:ext cx="2065421" cy="1798320"/>
          </a:xfrm>
          <a:prstGeom prst="rect">
            <a:avLst/>
          </a:prstGeom>
        </p:spPr>
      </p:pic>
      <p:sp>
        <p:nvSpPr>
          <p:cNvPr id="6" name="Rectangle 5"/>
          <p:cNvSpPr/>
          <p:nvPr/>
        </p:nvSpPr>
        <p:spPr>
          <a:xfrm>
            <a:off x="6934200" y="6488668"/>
            <a:ext cx="2042610" cy="369332"/>
          </a:xfrm>
          <a:prstGeom prst="rect">
            <a:avLst/>
          </a:prstGeom>
        </p:spPr>
        <p:txBody>
          <a:bodyPr wrap="none">
            <a:spAutoFit/>
          </a:bodyPr>
          <a:lstStyle/>
          <a:p>
            <a:r>
              <a:rPr lang="en-IN" dirty="0"/>
              <a:t>Source: Wikipedia</a:t>
            </a:r>
          </a:p>
        </p:txBody>
      </p:sp>
    </p:spTree>
    <p:extLst>
      <p:ext uri="{BB962C8B-B14F-4D97-AF65-F5344CB8AC3E}">
        <p14:creationId xmlns:p14="http://schemas.microsoft.com/office/powerpoint/2010/main" val="3505750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95300" y="1516062"/>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b="1" i="1">
                <a:effectLst>
                  <a:outerShdw blurRad="38100" dist="38100" dir="2700000" algn="tl">
                    <a:srgbClr val="C0C0C0"/>
                  </a:outerShdw>
                </a:effectLst>
              </a:rPr>
              <a:t>Truss Bridge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66492"/>
            <a:ext cx="24765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18004"/>
            <a:ext cx="2552700"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6"/>
          <p:cNvSpPr txBox="1">
            <a:spLocks noChangeArrowheads="1"/>
          </p:cNvSpPr>
          <p:nvPr/>
        </p:nvSpPr>
        <p:spPr bwMode="auto">
          <a:xfrm>
            <a:off x="5448300" y="754062"/>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800" b="1" i="1">
                <a:effectLst>
                  <a:outerShdw blurRad="38100" dist="38100" dir="2700000" algn="tl">
                    <a:srgbClr val="C0C0C0"/>
                  </a:outerShdw>
                </a:effectLst>
              </a:rPr>
              <a:t>Types of Bridges</a:t>
            </a:r>
          </a:p>
        </p:txBody>
      </p:sp>
      <p:sp>
        <p:nvSpPr>
          <p:cNvPr id="7" name="TextBox 6"/>
          <p:cNvSpPr txBox="1"/>
          <p:nvPr/>
        </p:nvSpPr>
        <p:spPr>
          <a:xfrm>
            <a:off x="6425045" y="2018004"/>
            <a:ext cx="2876550" cy="1754326"/>
          </a:xfrm>
          <a:prstGeom prst="rect">
            <a:avLst/>
          </a:prstGeom>
          <a:noFill/>
        </p:spPr>
        <p:txBody>
          <a:bodyPr wrap="square" rtlCol="0">
            <a:spAutoFit/>
          </a:bodyPr>
          <a:lstStyle/>
          <a:p>
            <a:pPr marL="274320" indent="-274320">
              <a:buChar char="•"/>
            </a:pPr>
            <a:r>
              <a:rPr lang="en-US" dirty="0" smtClean="0">
                <a:solidFill>
                  <a:schemeClr val="tx2"/>
                </a:solidFill>
                <a:latin typeface="Garamond" panose="02020404030301010803" pitchFamily="18" charset="0"/>
              </a:rPr>
              <a:t>Simply supported (30 to 375m)</a:t>
            </a:r>
          </a:p>
          <a:p>
            <a:pPr marL="274320" indent="-274320">
              <a:buChar char="•"/>
            </a:pPr>
            <a:r>
              <a:rPr lang="en-US" dirty="0" smtClean="0">
                <a:solidFill>
                  <a:schemeClr val="tx2"/>
                </a:solidFill>
                <a:latin typeface="Garamond" panose="02020404030301010803" pitchFamily="18" charset="0"/>
              </a:rPr>
              <a:t>Cantilevered combination (550m)</a:t>
            </a:r>
            <a:br>
              <a:rPr lang="en-US" dirty="0" smtClean="0">
                <a:solidFill>
                  <a:schemeClr val="tx2"/>
                </a:solidFill>
                <a:latin typeface="Garamond" panose="02020404030301010803" pitchFamily="18" charset="0"/>
              </a:rPr>
            </a:br>
            <a:endParaRPr lang="en-US" dirty="0" smtClean="0">
              <a:solidFill>
                <a:schemeClr val="tx2"/>
              </a:solidFill>
              <a:latin typeface="Garamond" panose="02020404030301010803" pitchFamily="18" charset="0"/>
            </a:endParaRPr>
          </a:p>
          <a:p>
            <a:endParaRPr lang="en-US" dirty="0"/>
          </a:p>
        </p:txBody>
      </p:sp>
      <p:sp>
        <p:nvSpPr>
          <p:cNvPr id="8" name="Rectangle 7"/>
          <p:cNvSpPr/>
          <p:nvPr/>
        </p:nvSpPr>
        <p:spPr>
          <a:xfrm>
            <a:off x="990600" y="4463882"/>
            <a:ext cx="6254416" cy="1569660"/>
          </a:xfrm>
          <a:prstGeom prst="rect">
            <a:avLst/>
          </a:prstGeom>
        </p:spPr>
        <p:txBody>
          <a:bodyPr wrap="square">
            <a:spAutoFit/>
          </a:bodyPr>
          <a:lstStyle/>
          <a:p>
            <a:r>
              <a:rPr lang="en-US" sz="2400" b="1" dirty="0">
                <a:latin typeface="Times New Roman" pitchFamily="18" charset="0"/>
              </a:rPr>
              <a:t>All beams in a truss bridge are straight. Trusses are comprised of many small beams that together can support a large amount of weight and span </a:t>
            </a:r>
            <a:r>
              <a:rPr lang="en-US" sz="2400" b="1" dirty="0" smtClean="0">
                <a:latin typeface="Times New Roman" pitchFamily="18" charset="0"/>
              </a:rPr>
              <a:t>great distances.</a:t>
            </a:r>
            <a:endParaRPr lang="en-US" sz="2400" dirty="0">
              <a:latin typeface="Times New Roman" pitchFamily="18" charset="0"/>
            </a:endParaRPr>
          </a:p>
        </p:txBody>
      </p:sp>
      <p:sp>
        <p:nvSpPr>
          <p:cNvPr id="9" name="Rectangle 8"/>
          <p:cNvSpPr/>
          <p:nvPr/>
        </p:nvSpPr>
        <p:spPr>
          <a:xfrm>
            <a:off x="6842015" y="6464605"/>
            <a:ext cx="2042610" cy="369332"/>
          </a:xfrm>
          <a:prstGeom prst="rect">
            <a:avLst/>
          </a:prstGeom>
        </p:spPr>
        <p:txBody>
          <a:bodyPr wrap="none">
            <a:spAutoFit/>
          </a:bodyPr>
          <a:lstStyle/>
          <a:p>
            <a:r>
              <a:rPr lang="en-IN" dirty="0"/>
              <a:t>Source: </a:t>
            </a:r>
            <a:r>
              <a:rPr lang="en-IN" dirty="0" smtClean="0"/>
              <a:t>Wikipedia</a:t>
            </a:r>
            <a:endParaRPr lang="en-IN" dirty="0"/>
          </a:p>
        </p:txBody>
      </p:sp>
    </p:spTree>
    <p:extLst>
      <p:ext uri="{BB962C8B-B14F-4D97-AF65-F5344CB8AC3E}">
        <p14:creationId xmlns:p14="http://schemas.microsoft.com/office/powerpoint/2010/main" val="2200137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8302569"/>
              </p:ext>
            </p:extLst>
          </p:nvPr>
        </p:nvGraphicFramePr>
        <p:xfrm>
          <a:off x="381000" y="533400"/>
          <a:ext cx="8534400" cy="5486970"/>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366061677"/>
                    </a:ext>
                  </a:extLst>
                </a:gridCol>
                <a:gridCol w="2133600">
                  <a:extLst>
                    <a:ext uri="{9D8B030D-6E8A-4147-A177-3AD203B41FA5}">
                      <a16:colId xmlns="" xmlns:a16="http://schemas.microsoft.com/office/drawing/2014/main" val="1456856230"/>
                    </a:ext>
                  </a:extLst>
                </a:gridCol>
                <a:gridCol w="2133600">
                  <a:extLst>
                    <a:ext uri="{9D8B030D-6E8A-4147-A177-3AD203B41FA5}">
                      <a16:colId xmlns="" xmlns:a16="http://schemas.microsoft.com/office/drawing/2014/main" val="2450498022"/>
                    </a:ext>
                  </a:extLst>
                </a:gridCol>
                <a:gridCol w="2133600">
                  <a:extLst>
                    <a:ext uri="{9D8B030D-6E8A-4147-A177-3AD203B41FA5}">
                      <a16:colId xmlns="" xmlns:a16="http://schemas.microsoft.com/office/drawing/2014/main" val="154334062"/>
                    </a:ext>
                  </a:extLst>
                </a:gridCol>
              </a:tblGrid>
              <a:tr h="838200">
                <a:tc>
                  <a:txBody>
                    <a:bodyPr/>
                    <a:lstStyle/>
                    <a:p>
                      <a:pPr algn="ctr"/>
                      <a:r>
                        <a:rPr lang="en-IN" dirty="0" smtClean="0"/>
                        <a:t>Photo</a:t>
                      </a:r>
                      <a:endParaRPr lang="en-IN" dirty="0"/>
                    </a:p>
                  </a:txBody>
                  <a:tcPr/>
                </a:tc>
                <a:tc>
                  <a:txBody>
                    <a:bodyPr/>
                    <a:lstStyle/>
                    <a:p>
                      <a:pPr algn="ctr"/>
                      <a:r>
                        <a:rPr lang="en-IN" dirty="0" smtClean="0"/>
                        <a:t>Name</a:t>
                      </a:r>
                      <a:endParaRPr lang="en-IN" dirty="0"/>
                    </a:p>
                  </a:txBody>
                  <a:tcPr/>
                </a:tc>
                <a:tc>
                  <a:txBody>
                    <a:bodyPr/>
                    <a:lstStyle/>
                    <a:p>
                      <a:pPr algn="ctr"/>
                      <a:r>
                        <a:rPr lang="en-IN" dirty="0" smtClean="0"/>
                        <a:t>Span</a:t>
                      </a:r>
                      <a:r>
                        <a:rPr lang="en-IN" baseline="0" dirty="0" smtClean="0"/>
                        <a:t> Length(m)</a:t>
                      </a:r>
                      <a:endParaRPr lang="en-IN" dirty="0" smtClean="0"/>
                    </a:p>
                  </a:txBody>
                  <a:tcPr/>
                </a:tc>
                <a:tc>
                  <a:txBody>
                    <a:bodyPr/>
                    <a:lstStyle/>
                    <a:p>
                      <a:pPr algn="ctr"/>
                      <a:r>
                        <a:rPr lang="en-IN" dirty="0" smtClean="0"/>
                        <a:t>Location</a:t>
                      </a:r>
                      <a:endParaRPr lang="en-IN" dirty="0"/>
                    </a:p>
                  </a:txBody>
                  <a:tcPr/>
                </a:tc>
                <a:extLst>
                  <a:ext uri="{0D108BD9-81ED-4DB2-BD59-A6C34878D82A}">
                    <a16:rowId xmlns="" xmlns:a16="http://schemas.microsoft.com/office/drawing/2014/main" val="4119435529"/>
                  </a:ext>
                </a:extLst>
              </a:tr>
              <a:tr h="1549590">
                <a:tc>
                  <a:txBody>
                    <a:bodyPr/>
                    <a:lstStyle/>
                    <a:p>
                      <a:endParaRPr lang="en-IN" dirty="0"/>
                    </a:p>
                  </a:txBody>
                  <a:tcPr/>
                </a:tc>
                <a:tc>
                  <a:txBody>
                    <a:bodyPr/>
                    <a:lstStyle/>
                    <a:p>
                      <a:r>
                        <a:rPr lang="en-IN" sz="1800" b="0" i="0" u="none" strike="noStrike" kern="1200" dirty="0" smtClean="0">
                          <a:solidFill>
                            <a:schemeClr val="dk1"/>
                          </a:solidFill>
                          <a:effectLst/>
                          <a:latin typeface="+mn-lt"/>
                          <a:ea typeface="+mn-ea"/>
                          <a:cs typeface="+mn-cs"/>
                        </a:rPr>
                        <a:t>Keane Bridge</a:t>
                      </a:r>
                      <a:endParaRPr lang="en-IN" dirty="0"/>
                    </a:p>
                  </a:txBody>
                  <a:tcPr/>
                </a:tc>
                <a:tc>
                  <a:txBody>
                    <a:bodyPr/>
                    <a:lstStyle/>
                    <a:p>
                      <a:r>
                        <a:rPr lang="en-IN" sz="1800" b="0" i="0" kern="1200" dirty="0" smtClean="0">
                          <a:solidFill>
                            <a:schemeClr val="dk1"/>
                          </a:solidFill>
                          <a:effectLst/>
                          <a:latin typeface="+mn-lt"/>
                          <a:ea typeface="+mn-ea"/>
                          <a:cs typeface="+mn-cs"/>
                        </a:rPr>
                        <a:t>350.52</a:t>
                      </a:r>
                      <a:endParaRPr lang="en-IN" dirty="0"/>
                    </a:p>
                  </a:txBody>
                  <a:tcPr/>
                </a:tc>
                <a:tc>
                  <a:txBody>
                    <a:bodyPr/>
                    <a:lstStyle/>
                    <a:p>
                      <a:r>
                        <a:rPr lang="en-IN" dirty="0" smtClean="0"/>
                        <a:t>Sylhet, Bangladesh</a:t>
                      </a:r>
                      <a:endParaRPr lang="en-IN" dirty="0"/>
                    </a:p>
                  </a:txBody>
                  <a:tcPr/>
                </a:tc>
                <a:extLst>
                  <a:ext uri="{0D108BD9-81ED-4DB2-BD59-A6C34878D82A}">
                    <a16:rowId xmlns="" xmlns:a16="http://schemas.microsoft.com/office/drawing/2014/main" val="2754701473"/>
                  </a:ext>
                </a:extLst>
              </a:tr>
              <a:tr h="1549590">
                <a:tc>
                  <a:txBody>
                    <a:bodyPr/>
                    <a:lstStyle/>
                    <a:p>
                      <a:endParaRPr lang="en-IN" dirty="0"/>
                    </a:p>
                  </a:txBody>
                  <a:tcPr/>
                </a:tc>
                <a:tc>
                  <a:txBody>
                    <a:bodyPr/>
                    <a:lstStyle/>
                    <a:p>
                      <a:r>
                        <a:rPr lang="en-IN" sz="1800" b="0" i="0" u="none" strike="noStrike" kern="1200" dirty="0" smtClean="0">
                          <a:solidFill>
                            <a:schemeClr val="dk1"/>
                          </a:solidFill>
                          <a:effectLst/>
                          <a:latin typeface="+mn-lt"/>
                          <a:ea typeface="+mn-ea"/>
                          <a:cs typeface="+mn-cs"/>
                        </a:rPr>
                        <a:t>Sewickley Bridge</a:t>
                      </a:r>
                      <a:endParaRPr lang="en-IN" dirty="0"/>
                    </a:p>
                  </a:txBody>
                  <a:tcPr/>
                </a:tc>
                <a:tc>
                  <a:txBody>
                    <a:bodyPr/>
                    <a:lstStyle/>
                    <a:p>
                      <a:r>
                        <a:rPr lang="en-IN" sz="1800" b="0" i="0" kern="1200" dirty="0" smtClean="0">
                          <a:solidFill>
                            <a:schemeClr val="dk1"/>
                          </a:solidFill>
                          <a:effectLst/>
                          <a:latin typeface="+mn-lt"/>
                          <a:ea typeface="+mn-ea"/>
                          <a:cs typeface="+mn-cs"/>
                        </a:rPr>
                        <a:t>229</a:t>
                      </a:r>
                      <a:endParaRPr lang="en-IN" dirty="0"/>
                    </a:p>
                  </a:txBody>
                  <a:tcPr/>
                </a:tc>
                <a:tc>
                  <a:txBody>
                    <a:bodyPr/>
                    <a:lstStyle/>
                    <a:p>
                      <a:r>
                        <a:rPr lang="en-IN" sz="1800" b="0" i="0" u="none" strike="noStrike" kern="1200" dirty="0" smtClean="0">
                          <a:solidFill>
                            <a:schemeClr val="dk1"/>
                          </a:solidFill>
                          <a:effectLst/>
                          <a:latin typeface="+mn-lt"/>
                          <a:ea typeface="+mn-ea"/>
                          <a:cs typeface="+mn-cs"/>
                        </a:rPr>
                        <a:t>Pennsylvania</a:t>
                      </a:r>
                      <a:r>
                        <a:rPr lang="en-IN" sz="1800" b="0" i="0" kern="1200" dirty="0" smtClean="0">
                          <a:solidFill>
                            <a:schemeClr val="dk1"/>
                          </a:solidFill>
                          <a:effectLst/>
                          <a:latin typeface="+mn-lt"/>
                          <a:ea typeface="+mn-ea"/>
                          <a:cs typeface="+mn-cs"/>
                        </a:rPr>
                        <a:t>, </a:t>
                      </a:r>
                      <a:r>
                        <a:rPr lang="en-IN" sz="1800" b="0" i="0" u="none" strike="noStrike" kern="1200" dirty="0" smtClean="0">
                          <a:solidFill>
                            <a:schemeClr val="dk1"/>
                          </a:solidFill>
                          <a:effectLst/>
                          <a:latin typeface="+mn-lt"/>
                          <a:ea typeface="+mn-ea"/>
                          <a:cs typeface="+mn-cs"/>
                        </a:rPr>
                        <a:t>USA</a:t>
                      </a:r>
                      <a:endParaRPr lang="en-IN" dirty="0"/>
                    </a:p>
                  </a:txBody>
                  <a:tcPr/>
                </a:tc>
                <a:extLst>
                  <a:ext uri="{0D108BD9-81ED-4DB2-BD59-A6C34878D82A}">
                    <a16:rowId xmlns="" xmlns:a16="http://schemas.microsoft.com/office/drawing/2014/main" val="703589719"/>
                  </a:ext>
                </a:extLst>
              </a:tr>
              <a:tr h="1549590">
                <a:tc>
                  <a:txBody>
                    <a:bodyPr/>
                    <a:lstStyle/>
                    <a:p>
                      <a:endParaRPr lang="en-IN" dirty="0"/>
                    </a:p>
                  </a:txBody>
                  <a:tcPr/>
                </a:tc>
                <a:tc>
                  <a:txBody>
                    <a:bodyPr/>
                    <a:lstStyle/>
                    <a:p>
                      <a:r>
                        <a:rPr lang="en-IN" sz="1800" b="1" i="0" kern="1200" dirty="0" smtClean="0">
                          <a:solidFill>
                            <a:schemeClr val="dk1"/>
                          </a:solidFill>
                          <a:effectLst/>
                          <a:latin typeface="+mn-lt"/>
                          <a:ea typeface="+mn-ea"/>
                          <a:cs typeface="+mn-cs"/>
                        </a:rPr>
                        <a:t>Hardinge Bridge</a:t>
                      </a:r>
                      <a:endParaRPr lang="en-IN" dirty="0"/>
                    </a:p>
                  </a:txBody>
                  <a:tcPr/>
                </a:tc>
                <a:tc>
                  <a:txBody>
                    <a:bodyPr/>
                    <a:lstStyle/>
                    <a:p>
                      <a:r>
                        <a:rPr lang="en-IN" sz="1800" b="0" i="0" kern="1200" dirty="0" smtClean="0">
                          <a:solidFill>
                            <a:schemeClr val="dk1"/>
                          </a:solidFill>
                          <a:effectLst/>
                          <a:latin typeface="+mn-lt"/>
                          <a:ea typeface="+mn-ea"/>
                          <a:cs typeface="+mn-cs"/>
                        </a:rPr>
                        <a:t>1,798.32</a:t>
                      </a:r>
                      <a:endParaRPr lang="en-IN" dirty="0"/>
                    </a:p>
                  </a:txBody>
                  <a:tcPr/>
                </a:tc>
                <a:tc>
                  <a:txBody>
                    <a:bodyPr/>
                    <a:lstStyle/>
                    <a:p>
                      <a:r>
                        <a:rPr lang="en-IN" sz="1800" b="0" i="0" u="none" strike="noStrike" kern="1200" dirty="0" smtClean="0">
                          <a:solidFill>
                            <a:schemeClr val="dk1"/>
                          </a:solidFill>
                          <a:effectLst/>
                          <a:latin typeface="+mn-lt"/>
                          <a:ea typeface="+mn-ea"/>
                          <a:cs typeface="+mn-cs"/>
                        </a:rPr>
                        <a:t>Paksey, Bnagladesh</a:t>
                      </a:r>
                      <a:endParaRPr lang="en-IN" dirty="0"/>
                    </a:p>
                  </a:txBody>
                  <a:tcPr/>
                </a:tc>
                <a:extLst>
                  <a:ext uri="{0D108BD9-81ED-4DB2-BD59-A6C34878D82A}">
                    <a16:rowId xmlns="" xmlns:a16="http://schemas.microsoft.com/office/drawing/2014/main" val="3575837155"/>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11" y="1371600"/>
            <a:ext cx="2133600" cy="15430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914650"/>
            <a:ext cx="2133600" cy="16073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521962"/>
            <a:ext cx="2133600" cy="1498408"/>
          </a:xfrm>
          <a:prstGeom prst="rect">
            <a:avLst/>
          </a:prstGeom>
        </p:spPr>
      </p:pic>
      <p:sp>
        <p:nvSpPr>
          <p:cNvPr id="6" name="Rectangle 5"/>
          <p:cNvSpPr/>
          <p:nvPr/>
        </p:nvSpPr>
        <p:spPr>
          <a:xfrm>
            <a:off x="6872790" y="6488668"/>
            <a:ext cx="2042610" cy="369332"/>
          </a:xfrm>
          <a:prstGeom prst="rect">
            <a:avLst/>
          </a:prstGeom>
        </p:spPr>
        <p:txBody>
          <a:bodyPr wrap="none">
            <a:spAutoFit/>
          </a:bodyPr>
          <a:lstStyle/>
          <a:p>
            <a:r>
              <a:rPr lang="en-IN" dirty="0"/>
              <a:t>Source: Wikipedia</a:t>
            </a:r>
          </a:p>
        </p:txBody>
      </p:sp>
    </p:spTree>
    <p:extLst>
      <p:ext uri="{BB962C8B-B14F-4D97-AF65-F5344CB8AC3E}">
        <p14:creationId xmlns:p14="http://schemas.microsoft.com/office/powerpoint/2010/main" val="1298769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4275462"/>
              </p:ext>
            </p:extLst>
          </p:nvPr>
        </p:nvGraphicFramePr>
        <p:xfrm>
          <a:off x="152400" y="848107"/>
          <a:ext cx="8763000" cy="5537834"/>
        </p:xfrm>
        <a:graphic>
          <a:graphicData uri="http://schemas.openxmlformats.org/drawingml/2006/table">
            <a:tbl>
              <a:tblPr firstRow="1" bandRow="1">
                <a:tableStyleId>{5C22544A-7EE6-4342-B048-85BDC9FD1C3A}</a:tableStyleId>
              </a:tblPr>
              <a:tblGrid>
                <a:gridCol w="1460500">
                  <a:extLst>
                    <a:ext uri="{9D8B030D-6E8A-4147-A177-3AD203B41FA5}">
                      <a16:colId xmlns="" xmlns:a16="http://schemas.microsoft.com/office/drawing/2014/main" val="552429016"/>
                    </a:ext>
                  </a:extLst>
                </a:gridCol>
                <a:gridCol w="1460500">
                  <a:extLst>
                    <a:ext uri="{9D8B030D-6E8A-4147-A177-3AD203B41FA5}">
                      <a16:colId xmlns="" xmlns:a16="http://schemas.microsoft.com/office/drawing/2014/main" val="1696106128"/>
                    </a:ext>
                  </a:extLst>
                </a:gridCol>
                <a:gridCol w="1460500">
                  <a:extLst>
                    <a:ext uri="{9D8B030D-6E8A-4147-A177-3AD203B41FA5}">
                      <a16:colId xmlns="" xmlns:a16="http://schemas.microsoft.com/office/drawing/2014/main" val="1892510511"/>
                    </a:ext>
                  </a:extLst>
                </a:gridCol>
                <a:gridCol w="1460500">
                  <a:extLst>
                    <a:ext uri="{9D8B030D-6E8A-4147-A177-3AD203B41FA5}">
                      <a16:colId xmlns="" xmlns:a16="http://schemas.microsoft.com/office/drawing/2014/main" val="877824349"/>
                    </a:ext>
                  </a:extLst>
                </a:gridCol>
                <a:gridCol w="1460500">
                  <a:extLst>
                    <a:ext uri="{9D8B030D-6E8A-4147-A177-3AD203B41FA5}">
                      <a16:colId xmlns="" xmlns:a16="http://schemas.microsoft.com/office/drawing/2014/main" val="4164889926"/>
                    </a:ext>
                  </a:extLst>
                </a:gridCol>
                <a:gridCol w="1460500">
                  <a:extLst>
                    <a:ext uri="{9D8B030D-6E8A-4147-A177-3AD203B41FA5}">
                      <a16:colId xmlns="" xmlns:a16="http://schemas.microsoft.com/office/drawing/2014/main" val="2861601646"/>
                    </a:ext>
                  </a:extLst>
                </a:gridCol>
              </a:tblGrid>
              <a:tr h="523493">
                <a:tc>
                  <a:txBody>
                    <a:bodyPr/>
                    <a:lstStyle/>
                    <a:p>
                      <a:r>
                        <a:rPr lang="en-IN" dirty="0" smtClean="0"/>
                        <a:t>Bridge</a:t>
                      </a:r>
                      <a:endParaRPr lang="en-IN" dirty="0"/>
                    </a:p>
                  </a:txBody>
                  <a:tcPr/>
                </a:tc>
                <a:tc>
                  <a:txBody>
                    <a:bodyPr/>
                    <a:lstStyle/>
                    <a:p>
                      <a:r>
                        <a:rPr lang="en-IN" dirty="0" smtClean="0"/>
                        <a:t>Location</a:t>
                      </a:r>
                      <a:endParaRPr lang="en-IN" dirty="0"/>
                    </a:p>
                  </a:txBody>
                  <a:tcPr/>
                </a:tc>
                <a:tc>
                  <a:txBody>
                    <a:bodyPr/>
                    <a:lstStyle/>
                    <a:p>
                      <a:r>
                        <a:rPr lang="en-IN" dirty="0" smtClean="0"/>
                        <a:t>Date</a:t>
                      </a:r>
                      <a:endParaRPr lang="en-IN" dirty="0"/>
                    </a:p>
                  </a:txBody>
                  <a:tcPr/>
                </a:tc>
                <a:tc>
                  <a:txBody>
                    <a:bodyPr/>
                    <a:lstStyle/>
                    <a:p>
                      <a:r>
                        <a:rPr lang="en-IN" dirty="0" smtClean="0"/>
                        <a:t>Reason</a:t>
                      </a:r>
                      <a:endParaRPr lang="en-IN" dirty="0"/>
                    </a:p>
                  </a:txBody>
                  <a:tcPr/>
                </a:tc>
                <a:tc>
                  <a:txBody>
                    <a:bodyPr/>
                    <a:lstStyle/>
                    <a:p>
                      <a:r>
                        <a:rPr lang="en-IN" dirty="0" smtClean="0"/>
                        <a:t>causalities</a:t>
                      </a:r>
                      <a:endParaRPr lang="en-IN" dirty="0"/>
                    </a:p>
                  </a:txBody>
                  <a:tcPr/>
                </a:tc>
                <a:tc>
                  <a:txBody>
                    <a:bodyPr/>
                    <a:lstStyle/>
                    <a:p>
                      <a:r>
                        <a:rPr lang="en-IN" dirty="0" smtClean="0"/>
                        <a:t>Damage</a:t>
                      </a:r>
                      <a:endParaRPr lang="en-IN" dirty="0"/>
                    </a:p>
                  </a:txBody>
                  <a:tcPr/>
                </a:tc>
                <a:extLst>
                  <a:ext uri="{0D108BD9-81ED-4DB2-BD59-A6C34878D82A}">
                    <a16:rowId xmlns="" xmlns:a16="http://schemas.microsoft.com/office/drawing/2014/main" val="2909124501"/>
                  </a:ext>
                </a:extLst>
              </a:tr>
              <a:tr h="1426464">
                <a:tc>
                  <a:txBody>
                    <a:bodyPr/>
                    <a:lstStyle/>
                    <a:p>
                      <a:r>
                        <a:rPr kumimoji="0" lang="en-IN" b="0" i="0" u="none" kern="1200" dirty="0" smtClean="0">
                          <a:solidFill>
                            <a:schemeClr val="dk1"/>
                          </a:solidFill>
                          <a:effectLst/>
                          <a:latin typeface="+mn-lt"/>
                          <a:ea typeface="+mn-ea"/>
                          <a:cs typeface="+mn-cs"/>
                        </a:rPr>
                        <a:t>Rialto</a:t>
                      </a:r>
                      <a:br>
                        <a:rPr kumimoji="0" lang="en-IN" b="0" i="0" u="none" kern="1200" dirty="0" smtClean="0">
                          <a:solidFill>
                            <a:schemeClr val="dk1"/>
                          </a:solidFill>
                          <a:effectLst/>
                          <a:latin typeface="+mn-lt"/>
                          <a:ea typeface="+mn-ea"/>
                          <a:cs typeface="+mn-cs"/>
                        </a:rPr>
                      </a:br>
                      <a:r>
                        <a:rPr kumimoji="0" lang="en-IN" b="0" i="0" u="none" kern="1200" dirty="0" smtClean="0">
                          <a:solidFill>
                            <a:schemeClr val="dk1"/>
                          </a:solidFill>
                          <a:effectLst/>
                          <a:latin typeface="+mn-lt"/>
                          <a:ea typeface="+mn-ea"/>
                          <a:cs typeface="+mn-cs"/>
                        </a:rPr>
                        <a:t>Bridge</a:t>
                      </a:r>
                      <a:endParaRPr lang="en-IN" u="none" dirty="0"/>
                    </a:p>
                  </a:txBody>
                  <a:tcPr/>
                </a:tc>
                <a:tc>
                  <a:txBody>
                    <a:bodyPr/>
                    <a:lstStyle/>
                    <a:p>
                      <a:r>
                        <a:rPr kumimoji="0" lang="en-IN" b="0" i="0" u="none" strike="noStrike" kern="1200" dirty="0" smtClean="0">
                          <a:solidFill>
                            <a:schemeClr val="dk1"/>
                          </a:solidFill>
                          <a:effectLst/>
                          <a:latin typeface="+mn-lt"/>
                          <a:ea typeface="+mn-ea"/>
                          <a:cs typeface="+mn-cs"/>
                        </a:rPr>
                        <a:t>Venice,</a:t>
                      </a:r>
                    </a:p>
                    <a:p>
                      <a:r>
                        <a:rPr kumimoji="0" lang="en-IN" b="0" i="0" kern="1200" dirty="0" smtClean="0">
                          <a:solidFill>
                            <a:schemeClr val="dk1"/>
                          </a:solidFill>
                          <a:effectLst/>
                          <a:latin typeface="+mn-lt"/>
                          <a:ea typeface="+mn-ea"/>
                          <a:cs typeface="+mn-cs"/>
                        </a:rPr>
                        <a:t>Venetian Republic</a:t>
                      </a:r>
                    </a:p>
                  </a:txBody>
                  <a:tcPr/>
                </a:tc>
                <a:tc>
                  <a:txBody>
                    <a:bodyPr/>
                    <a:lstStyle/>
                    <a:p>
                      <a:r>
                        <a:rPr kumimoji="0" lang="en-IN" b="0" i="0" kern="1200" dirty="0" smtClean="0">
                          <a:solidFill>
                            <a:schemeClr val="dk1"/>
                          </a:solidFill>
                          <a:effectLst/>
                          <a:latin typeface="+mn-lt"/>
                          <a:ea typeface="+mn-ea"/>
                          <a:cs typeface="+mn-cs"/>
                        </a:rPr>
                        <a:t>1444</a:t>
                      </a:r>
                      <a:endParaRPr lang="en-IN" dirty="0"/>
                    </a:p>
                  </a:txBody>
                  <a:tcPr/>
                </a:tc>
                <a:tc>
                  <a:txBody>
                    <a:bodyPr/>
                    <a:lstStyle/>
                    <a:p>
                      <a:r>
                        <a:rPr kumimoji="0" lang="en-IN" b="0" i="0" kern="1200" dirty="0" smtClean="0">
                          <a:solidFill>
                            <a:schemeClr val="dk1"/>
                          </a:solidFill>
                          <a:effectLst/>
                          <a:latin typeface="+mn-lt"/>
                          <a:ea typeface="+mn-ea"/>
                          <a:cs typeface="+mn-cs"/>
                        </a:rPr>
                        <a:t>Overload by spectators during a wedding</a:t>
                      </a:r>
                      <a:endParaRPr lang="en-IN" dirty="0"/>
                    </a:p>
                  </a:txBody>
                  <a:tcPr/>
                </a:tc>
                <a:tc>
                  <a:txBody>
                    <a:bodyPr/>
                    <a:lstStyle/>
                    <a:p>
                      <a:r>
                        <a:rPr kumimoji="0" lang="en-IN" b="0" i="0" kern="1200" dirty="0" smtClean="0">
                          <a:solidFill>
                            <a:schemeClr val="dk1"/>
                          </a:solidFill>
                          <a:effectLst/>
                          <a:latin typeface="+mn-lt"/>
                          <a:ea typeface="+mn-ea"/>
                          <a:cs typeface="+mn-cs"/>
                        </a:rPr>
                        <a:t>Unknown</a:t>
                      </a:r>
                      <a:endParaRPr lang="en-IN" dirty="0"/>
                    </a:p>
                  </a:txBody>
                  <a:tcPr/>
                </a:tc>
                <a:tc>
                  <a:txBody>
                    <a:bodyPr/>
                    <a:lstStyle/>
                    <a:p>
                      <a:r>
                        <a:rPr kumimoji="0" lang="en-IN" b="0" i="0" kern="1200" dirty="0" smtClean="0">
                          <a:solidFill>
                            <a:schemeClr val="dk1"/>
                          </a:solidFill>
                          <a:effectLst/>
                          <a:latin typeface="+mn-lt"/>
                          <a:ea typeface="+mn-ea"/>
                          <a:cs typeface="+mn-cs"/>
                        </a:rPr>
                        <a:t>Bridge total damage</a:t>
                      </a:r>
                      <a:endParaRPr lang="en-IN" dirty="0"/>
                    </a:p>
                  </a:txBody>
                  <a:tcPr/>
                </a:tc>
                <a:extLst>
                  <a:ext uri="{0D108BD9-81ED-4DB2-BD59-A6C34878D82A}">
                    <a16:rowId xmlns="" xmlns:a16="http://schemas.microsoft.com/office/drawing/2014/main" val="1387365501"/>
                  </a:ext>
                </a:extLst>
              </a:tr>
              <a:tr h="965835">
                <a:tc>
                  <a:txBody>
                    <a:bodyPr/>
                    <a:lstStyle/>
                    <a:p>
                      <a:r>
                        <a:rPr kumimoji="0" lang="en-IN" b="0" i="0" u="none" strike="noStrike" kern="1200" dirty="0" smtClean="0">
                          <a:solidFill>
                            <a:schemeClr val="dk1"/>
                          </a:solidFill>
                          <a:effectLst/>
                          <a:latin typeface="+mn-lt"/>
                          <a:ea typeface="+mn-ea"/>
                          <a:cs typeface="+mn-cs"/>
                        </a:rPr>
                        <a:t>Eitai Bridge</a:t>
                      </a:r>
                      <a:endParaRPr lang="en-IN" dirty="0"/>
                    </a:p>
                  </a:txBody>
                  <a:tcPr/>
                </a:tc>
                <a:tc>
                  <a:txBody>
                    <a:bodyPr/>
                    <a:lstStyle/>
                    <a:p>
                      <a:r>
                        <a:rPr kumimoji="0" lang="en-IN" b="0" i="0" kern="1200" dirty="0" smtClean="0">
                          <a:solidFill>
                            <a:schemeClr val="dk1"/>
                          </a:solidFill>
                          <a:effectLst/>
                          <a:latin typeface="+mn-lt"/>
                          <a:ea typeface="+mn-ea"/>
                          <a:cs typeface="+mn-cs"/>
                        </a:rPr>
                        <a:t>Tokyo,</a:t>
                      </a:r>
                    </a:p>
                    <a:p>
                      <a:r>
                        <a:rPr kumimoji="0" lang="en-IN" b="0" i="0" kern="1200" dirty="0" smtClean="0">
                          <a:solidFill>
                            <a:schemeClr val="dk1"/>
                          </a:solidFill>
                          <a:effectLst/>
                          <a:latin typeface="+mn-lt"/>
                          <a:ea typeface="+mn-ea"/>
                          <a:cs typeface="+mn-cs"/>
                        </a:rPr>
                        <a:t>Japan</a:t>
                      </a:r>
                      <a:endParaRPr lang="en-IN" dirty="0"/>
                    </a:p>
                  </a:txBody>
                  <a:tcPr/>
                </a:tc>
                <a:tc>
                  <a:txBody>
                    <a:bodyPr/>
                    <a:lstStyle/>
                    <a:p>
                      <a:r>
                        <a:rPr kumimoji="0" lang="en-IN" b="0" i="0" kern="1200" dirty="0" smtClean="0">
                          <a:solidFill>
                            <a:schemeClr val="dk1"/>
                          </a:solidFill>
                          <a:effectLst/>
                          <a:latin typeface="+mn-lt"/>
                          <a:ea typeface="+mn-ea"/>
                          <a:cs typeface="+mn-cs"/>
                        </a:rPr>
                        <a:t>20 September 1807</a:t>
                      </a:r>
                      <a:endParaRPr lang="en-IN" dirty="0"/>
                    </a:p>
                  </a:txBody>
                  <a:tcPr/>
                </a:tc>
                <a:tc>
                  <a:txBody>
                    <a:bodyPr/>
                    <a:lstStyle/>
                    <a:p>
                      <a:r>
                        <a:rPr kumimoji="0" lang="en-IN" b="0" i="0" kern="1200" dirty="0" smtClean="0">
                          <a:solidFill>
                            <a:schemeClr val="dk1"/>
                          </a:solidFill>
                          <a:effectLst/>
                          <a:latin typeface="+mn-lt"/>
                          <a:ea typeface="+mn-ea"/>
                          <a:cs typeface="+mn-cs"/>
                        </a:rPr>
                        <a:t>Overload by festival</a:t>
                      </a:r>
                      <a:endParaRPr lang="en-IN" dirty="0"/>
                    </a:p>
                  </a:txBody>
                  <a:tcPr/>
                </a:tc>
                <a:tc>
                  <a:txBody>
                    <a:bodyPr/>
                    <a:lstStyle/>
                    <a:p>
                      <a:r>
                        <a:rPr kumimoji="0" lang="en-IN" b="0" i="0" kern="1200" dirty="0" smtClean="0">
                          <a:solidFill>
                            <a:schemeClr val="dk1"/>
                          </a:solidFill>
                          <a:effectLst/>
                          <a:latin typeface="+mn-lt"/>
                          <a:ea typeface="+mn-ea"/>
                          <a:cs typeface="+mn-cs"/>
                        </a:rPr>
                        <a:t>500–1500 killed</a:t>
                      </a:r>
                      <a:endParaRPr lang="en-IN" dirty="0"/>
                    </a:p>
                  </a:txBody>
                  <a:tcPr/>
                </a:tc>
                <a:tc>
                  <a:txBody>
                    <a:bodyPr/>
                    <a:lstStyle/>
                    <a:p>
                      <a:r>
                        <a:rPr kumimoji="0" lang="en-IN" b="0" i="0" kern="1200" dirty="0" smtClean="0">
                          <a:solidFill>
                            <a:schemeClr val="dk1"/>
                          </a:solidFill>
                          <a:effectLst/>
                          <a:latin typeface="+mn-lt"/>
                          <a:ea typeface="+mn-ea"/>
                          <a:cs typeface="+mn-cs"/>
                        </a:rPr>
                        <a:t>1 pier and 2 spans destroyed</a:t>
                      </a:r>
                      <a:endParaRPr lang="en-IN" dirty="0"/>
                    </a:p>
                  </a:txBody>
                  <a:tcPr/>
                </a:tc>
                <a:extLst>
                  <a:ext uri="{0D108BD9-81ED-4DB2-BD59-A6C34878D82A}">
                    <a16:rowId xmlns="" xmlns:a16="http://schemas.microsoft.com/office/drawing/2014/main" val="3296823202"/>
                  </a:ext>
                </a:extLst>
              </a:tr>
              <a:tr h="1426464">
                <a:tc>
                  <a:txBody>
                    <a:bodyPr/>
                    <a:lstStyle/>
                    <a:p>
                      <a:r>
                        <a:rPr kumimoji="0" lang="en-IN" b="0" i="0" u="none" kern="1200" dirty="0" smtClean="0">
                          <a:solidFill>
                            <a:schemeClr val="dk1"/>
                          </a:solidFill>
                          <a:effectLst/>
                          <a:latin typeface="+mn-lt"/>
                          <a:ea typeface="+mn-ea"/>
                          <a:cs typeface="+mn-cs"/>
                        </a:rPr>
                        <a:t>Ashtabula River Railroad Bridge</a:t>
                      </a:r>
                      <a:endParaRPr lang="en-IN" u="none" dirty="0"/>
                    </a:p>
                  </a:txBody>
                  <a:tcPr/>
                </a:tc>
                <a:tc>
                  <a:txBody>
                    <a:bodyPr/>
                    <a:lstStyle/>
                    <a:p>
                      <a:r>
                        <a:rPr kumimoji="0" lang="en-IN" b="0" i="0" u="none" strike="noStrike" kern="1200" dirty="0" smtClean="0">
                          <a:solidFill>
                            <a:schemeClr val="dk1"/>
                          </a:solidFill>
                          <a:effectLst/>
                          <a:latin typeface="+mn-lt"/>
                          <a:ea typeface="+mn-ea"/>
                          <a:cs typeface="+mn-cs"/>
                        </a:rPr>
                        <a:t>Ashtabula, </a:t>
                      </a:r>
                    </a:p>
                    <a:p>
                      <a:r>
                        <a:rPr kumimoji="0" lang="en-IN" b="0" i="0" u="none" strike="noStrike" kern="1200" dirty="0" smtClean="0">
                          <a:solidFill>
                            <a:schemeClr val="dk1"/>
                          </a:solidFill>
                          <a:effectLst/>
                          <a:latin typeface="+mn-lt"/>
                          <a:ea typeface="+mn-ea"/>
                          <a:cs typeface="+mn-cs"/>
                        </a:rPr>
                        <a:t>USA</a:t>
                      </a:r>
                      <a:endParaRPr lang="en-IN" dirty="0"/>
                    </a:p>
                  </a:txBody>
                  <a:tcPr/>
                </a:tc>
                <a:tc>
                  <a:txBody>
                    <a:bodyPr/>
                    <a:lstStyle/>
                    <a:p>
                      <a:r>
                        <a:rPr kumimoji="0" lang="en-IN" b="0" i="0" kern="1200" dirty="0" smtClean="0">
                          <a:solidFill>
                            <a:schemeClr val="dk1"/>
                          </a:solidFill>
                          <a:effectLst/>
                          <a:latin typeface="+mn-lt"/>
                          <a:ea typeface="+mn-ea"/>
                          <a:cs typeface="+mn-cs"/>
                        </a:rPr>
                        <a:t>29 December 1876</a:t>
                      </a:r>
                      <a:endParaRPr lang="en-IN" dirty="0"/>
                    </a:p>
                  </a:txBody>
                  <a:tcPr/>
                </a:tc>
                <a:tc>
                  <a:txBody>
                    <a:bodyPr/>
                    <a:lstStyle/>
                    <a:p>
                      <a:r>
                        <a:rPr kumimoji="0" lang="en-IN" b="0" i="0" kern="1200" dirty="0" smtClean="0">
                          <a:solidFill>
                            <a:schemeClr val="dk1"/>
                          </a:solidFill>
                          <a:effectLst/>
                          <a:latin typeface="+mn-lt"/>
                          <a:ea typeface="+mn-ea"/>
                          <a:cs typeface="+mn-cs"/>
                        </a:rPr>
                        <a:t>Possible fatigue failure of cast iron elements</a:t>
                      </a:r>
                      <a:endParaRPr lang="en-IN" dirty="0"/>
                    </a:p>
                  </a:txBody>
                  <a:tcPr/>
                </a:tc>
                <a:tc>
                  <a:txBody>
                    <a:bodyPr/>
                    <a:lstStyle/>
                    <a:p>
                      <a:r>
                        <a:rPr kumimoji="0" lang="en-IN" b="0" i="0" kern="1200" dirty="0" smtClean="0">
                          <a:solidFill>
                            <a:schemeClr val="dk1"/>
                          </a:solidFill>
                          <a:effectLst/>
                          <a:latin typeface="+mn-lt"/>
                          <a:ea typeface="+mn-ea"/>
                          <a:cs typeface="+mn-cs"/>
                        </a:rPr>
                        <a:t>92 killed, 64 injured</a:t>
                      </a:r>
                      <a:endParaRPr lang="en-IN" dirty="0"/>
                    </a:p>
                  </a:txBody>
                  <a:tcPr/>
                </a:tc>
                <a:tc>
                  <a:txBody>
                    <a:bodyPr/>
                    <a:lstStyle/>
                    <a:p>
                      <a:r>
                        <a:rPr kumimoji="0" lang="en-IN" b="0" i="0" kern="1200" dirty="0" smtClean="0">
                          <a:solidFill>
                            <a:schemeClr val="dk1"/>
                          </a:solidFill>
                          <a:effectLst/>
                          <a:latin typeface="+mn-lt"/>
                          <a:ea typeface="+mn-ea"/>
                          <a:cs typeface="+mn-cs"/>
                        </a:rPr>
                        <a:t>Bridge total damage</a:t>
                      </a:r>
                      <a:endParaRPr lang="en-IN" dirty="0"/>
                    </a:p>
                  </a:txBody>
                  <a:tcPr/>
                </a:tc>
                <a:extLst>
                  <a:ext uri="{0D108BD9-81ED-4DB2-BD59-A6C34878D82A}">
                    <a16:rowId xmlns="" xmlns:a16="http://schemas.microsoft.com/office/drawing/2014/main" val="633277409"/>
                  </a:ext>
                </a:extLst>
              </a:tr>
              <a:tr h="1159002">
                <a:tc>
                  <a:txBody>
                    <a:bodyPr/>
                    <a:lstStyle/>
                    <a:p>
                      <a:r>
                        <a:rPr kumimoji="0" lang="en-IN" b="0" i="0" u="none" strike="noStrike" kern="1200" dirty="0" smtClean="0">
                          <a:solidFill>
                            <a:schemeClr val="dk1"/>
                          </a:solidFill>
                          <a:effectLst/>
                          <a:latin typeface="+mn-lt"/>
                          <a:ea typeface="+mn-ea"/>
                          <a:cs typeface="+mn-cs"/>
                        </a:rPr>
                        <a:t>Sandö Bridge</a:t>
                      </a:r>
                      <a:endParaRPr lang="en-IN" dirty="0"/>
                    </a:p>
                  </a:txBody>
                  <a:tcPr/>
                </a:tc>
                <a:tc>
                  <a:txBody>
                    <a:bodyPr/>
                    <a:lstStyle/>
                    <a:p>
                      <a:r>
                        <a:rPr kumimoji="0" lang="en-IN" b="0" i="0" u="none" strike="noStrike" kern="1200" dirty="0" smtClean="0">
                          <a:solidFill>
                            <a:schemeClr val="dk1"/>
                          </a:solidFill>
                          <a:effectLst/>
                          <a:latin typeface="+mn-lt"/>
                          <a:ea typeface="+mn-ea"/>
                          <a:cs typeface="+mn-cs"/>
                        </a:rPr>
                        <a:t>Kramfors.</a:t>
                      </a:r>
                    </a:p>
                    <a:p>
                      <a:r>
                        <a:rPr kumimoji="0" lang="en-IN" b="0" i="0" kern="1200" dirty="0" smtClean="0">
                          <a:solidFill>
                            <a:schemeClr val="dk1"/>
                          </a:solidFill>
                          <a:effectLst/>
                          <a:latin typeface="+mn-lt"/>
                          <a:ea typeface="+mn-ea"/>
                          <a:cs typeface="+mn-cs"/>
                        </a:rPr>
                        <a:t>Sweden</a:t>
                      </a:r>
                      <a:endParaRPr lang="en-IN" dirty="0"/>
                    </a:p>
                  </a:txBody>
                  <a:tcPr/>
                </a:tc>
                <a:tc>
                  <a:txBody>
                    <a:bodyPr/>
                    <a:lstStyle/>
                    <a:p>
                      <a:r>
                        <a:rPr kumimoji="0" lang="en-IN" b="0" i="0" kern="1200" dirty="0" smtClean="0">
                          <a:solidFill>
                            <a:schemeClr val="dk1"/>
                          </a:solidFill>
                          <a:effectLst/>
                          <a:latin typeface="+mn-lt"/>
                          <a:ea typeface="+mn-ea"/>
                          <a:cs typeface="+mn-cs"/>
                        </a:rPr>
                        <a:t>31 August 1939</a:t>
                      </a:r>
                      <a:endParaRPr lang="en-IN" dirty="0"/>
                    </a:p>
                  </a:txBody>
                  <a:tcPr/>
                </a:tc>
                <a:tc>
                  <a:txBody>
                    <a:bodyPr/>
                    <a:lstStyle/>
                    <a:p>
                      <a:r>
                        <a:rPr kumimoji="0" lang="en-IN" b="0" i="0" kern="1200" dirty="0" smtClean="0">
                          <a:solidFill>
                            <a:schemeClr val="dk1"/>
                          </a:solidFill>
                          <a:effectLst/>
                          <a:latin typeface="+mn-lt"/>
                          <a:ea typeface="+mn-ea"/>
                          <a:cs typeface="+mn-cs"/>
                        </a:rPr>
                        <a:t>Collapsed during construction</a:t>
                      </a:r>
                      <a:endParaRPr lang="en-IN" dirty="0"/>
                    </a:p>
                  </a:txBody>
                  <a:tcPr/>
                </a:tc>
                <a:tc>
                  <a:txBody>
                    <a:bodyPr/>
                    <a:lstStyle/>
                    <a:p>
                      <a:r>
                        <a:rPr kumimoji="0" lang="en-IN" b="0" i="0" kern="1200" dirty="0" smtClean="0">
                          <a:solidFill>
                            <a:schemeClr val="dk1"/>
                          </a:solidFill>
                          <a:effectLst/>
                          <a:latin typeface="+mn-lt"/>
                          <a:ea typeface="+mn-ea"/>
                          <a:cs typeface="+mn-cs"/>
                        </a:rPr>
                        <a:t>18 killed</a:t>
                      </a:r>
                      <a:endParaRPr lang="en-IN" dirty="0"/>
                    </a:p>
                  </a:txBody>
                  <a:tcPr/>
                </a:tc>
                <a:tc>
                  <a:txBody>
                    <a:bodyPr/>
                    <a:lstStyle/>
                    <a:p>
                      <a:r>
                        <a:rPr kumimoji="0" lang="en-IN" b="0" i="0" kern="1200" dirty="0" smtClean="0">
                          <a:solidFill>
                            <a:schemeClr val="dk1"/>
                          </a:solidFill>
                          <a:effectLst/>
                          <a:latin typeface="+mn-lt"/>
                          <a:ea typeface="+mn-ea"/>
                          <a:cs typeface="+mn-cs"/>
                        </a:rPr>
                        <a:t>Complete loss of the main span</a:t>
                      </a:r>
                      <a:endParaRPr lang="en-IN" dirty="0"/>
                    </a:p>
                  </a:txBody>
                  <a:tcPr/>
                </a:tc>
                <a:extLst>
                  <a:ext uri="{0D108BD9-81ED-4DB2-BD59-A6C34878D82A}">
                    <a16:rowId xmlns="" xmlns:a16="http://schemas.microsoft.com/office/drawing/2014/main" val="2226048727"/>
                  </a:ext>
                </a:extLst>
              </a:tr>
            </a:tbl>
          </a:graphicData>
        </a:graphic>
      </p:graphicFrame>
      <p:sp>
        <p:nvSpPr>
          <p:cNvPr id="3" name="Rectangle 2"/>
          <p:cNvSpPr/>
          <p:nvPr/>
        </p:nvSpPr>
        <p:spPr>
          <a:xfrm>
            <a:off x="685800" y="152400"/>
            <a:ext cx="7696200" cy="53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2400" dirty="0" smtClean="0"/>
              <a:t>Some list of bridge failure and their causes</a:t>
            </a:r>
            <a:endParaRPr lang="en-IN" sz="2400" dirty="0"/>
          </a:p>
        </p:txBody>
      </p:sp>
      <p:sp>
        <p:nvSpPr>
          <p:cNvPr id="4" name="Rectangle 3"/>
          <p:cNvSpPr/>
          <p:nvPr/>
        </p:nvSpPr>
        <p:spPr>
          <a:xfrm>
            <a:off x="6872790" y="6488668"/>
            <a:ext cx="2042610" cy="369332"/>
          </a:xfrm>
          <a:prstGeom prst="rect">
            <a:avLst/>
          </a:prstGeom>
        </p:spPr>
        <p:txBody>
          <a:bodyPr wrap="none">
            <a:spAutoFit/>
          </a:bodyPr>
          <a:lstStyle/>
          <a:p>
            <a:r>
              <a:rPr lang="en-IN" dirty="0"/>
              <a:t>Source: Wikipedia</a:t>
            </a:r>
          </a:p>
        </p:txBody>
      </p:sp>
    </p:spTree>
    <p:extLst>
      <p:ext uri="{BB962C8B-B14F-4D97-AF65-F5344CB8AC3E}">
        <p14:creationId xmlns:p14="http://schemas.microsoft.com/office/powerpoint/2010/main" val="546327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1996927"/>
              </p:ext>
            </p:extLst>
          </p:nvPr>
        </p:nvGraphicFramePr>
        <p:xfrm>
          <a:off x="457200" y="712069"/>
          <a:ext cx="8229600" cy="5330591"/>
        </p:xfrm>
        <a:graphic>
          <a:graphicData uri="http://schemas.openxmlformats.org/drawingml/2006/table">
            <a:tbl>
              <a:tblPr firstRow="1" bandRow="1">
                <a:tableStyleId>{5C22544A-7EE6-4342-B048-85BDC9FD1C3A}</a:tableStyleId>
              </a:tblPr>
              <a:tblGrid>
                <a:gridCol w="990600">
                  <a:extLst>
                    <a:ext uri="{9D8B030D-6E8A-4147-A177-3AD203B41FA5}">
                      <a16:colId xmlns="" xmlns:a16="http://schemas.microsoft.com/office/drawing/2014/main" val="1971969598"/>
                    </a:ext>
                  </a:extLst>
                </a:gridCol>
                <a:gridCol w="1066800">
                  <a:extLst>
                    <a:ext uri="{9D8B030D-6E8A-4147-A177-3AD203B41FA5}">
                      <a16:colId xmlns="" xmlns:a16="http://schemas.microsoft.com/office/drawing/2014/main" val="2375818776"/>
                    </a:ext>
                  </a:extLst>
                </a:gridCol>
                <a:gridCol w="990600">
                  <a:extLst>
                    <a:ext uri="{9D8B030D-6E8A-4147-A177-3AD203B41FA5}">
                      <a16:colId xmlns="" xmlns:a16="http://schemas.microsoft.com/office/drawing/2014/main" val="3513334551"/>
                    </a:ext>
                  </a:extLst>
                </a:gridCol>
                <a:gridCol w="2667000">
                  <a:extLst>
                    <a:ext uri="{9D8B030D-6E8A-4147-A177-3AD203B41FA5}">
                      <a16:colId xmlns="" xmlns:a16="http://schemas.microsoft.com/office/drawing/2014/main" val="1157525879"/>
                    </a:ext>
                  </a:extLst>
                </a:gridCol>
                <a:gridCol w="1371600">
                  <a:extLst>
                    <a:ext uri="{9D8B030D-6E8A-4147-A177-3AD203B41FA5}">
                      <a16:colId xmlns="" xmlns:a16="http://schemas.microsoft.com/office/drawing/2014/main" val="385986813"/>
                    </a:ext>
                  </a:extLst>
                </a:gridCol>
                <a:gridCol w="1143000">
                  <a:extLst>
                    <a:ext uri="{9D8B030D-6E8A-4147-A177-3AD203B41FA5}">
                      <a16:colId xmlns="" xmlns:a16="http://schemas.microsoft.com/office/drawing/2014/main" val="1396883146"/>
                    </a:ext>
                  </a:extLst>
                </a:gridCol>
              </a:tblGrid>
              <a:tr h="659531">
                <a:tc>
                  <a:txBody>
                    <a:bodyPr/>
                    <a:lstStyle/>
                    <a:p>
                      <a:r>
                        <a:rPr lang="en-IN" dirty="0" smtClean="0"/>
                        <a:t>Bridge</a:t>
                      </a:r>
                      <a:endParaRPr lang="en-IN" dirty="0"/>
                    </a:p>
                  </a:txBody>
                  <a:tcPr/>
                </a:tc>
                <a:tc>
                  <a:txBody>
                    <a:bodyPr/>
                    <a:lstStyle/>
                    <a:p>
                      <a:r>
                        <a:rPr lang="en-IN" dirty="0" smtClean="0"/>
                        <a:t>Location</a:t>
                      </a:r>
                      <a:endParaRPr lang="en-IN" dirty="0"/>
                    </a:p>
                  </a:txBody>
                  <a:tcPr/>
                </a:tc>
                <a:tc>
                  <a:txBody>
                    <a:bodyPr/>
                    <a:lstStyle/>
                    <a:p>
                      <a:r>
                        <a:rPr lang="en-IN" dirty="0" smtClean="0"/>
                        <a:t>Date</a:t>
                      </a:r>
                      <a:endParaRPr lang="en-IN" dirty="0"/>
                    </a:p>
                  </a:txBody>
                  <a:tcPr/>
                </a:tc>
                <a:tc>
                  <a:txBody>
                    <a:bodyPr/>
                    <a:lstStyle/>
                    <a:p>
                      <a:r>
                        <a:rPr lang="en-IN" dirty="0" smtClean="0"/>
                        <a:t>Reason</a:t>
                      </a:r>
                      <a:endParaRPr lang="en-IN" dirty="0"/>
                    </a:p>
                  </a:txBody>
                  <a:tcPr/>
                </a:tc>
                <a:tc>
                  <a:txBody>
                    <a:bodyPr/>
                    <a:lstStyle/>
                    <a:p>
                      <a:r>
                        <a:rPr lang="en-IN" dirty="0" smtClean="0"/>
                        <a:t>causalities</a:t>
                      </a:r>
                      <a:endParaRPr lang="en-IN" dirty="0"/>
                    </a:p>
                  </a:txBody>
                  <a:tcPr/>
                </a:tc>
                <a:tc>
                  <a:txBody>
                    <a:bodyPr/>
                    <a:lstStyle/>
                    <a:p>
                      <a:r>
                        <a:rPr lang="en-IN" dirty="0" smtClean="0"/>
                        <a:t>Damage</a:t>
                      </a:r>
                      <a:endParaRPr lang="en-IN" dirty="0"/>
                    </a:p>
                  </a:txBody>
                  <a:tcPr/>
                </a:tc>
                <a:extLst>
                  <a:ext uri="{0D108BD9-81ED-4DB2-BD59-A6C34878D82A}">
                    <a16:rowId xmlns="" xmlns:a16="http://schemas.microsoft.com/office/drawing/2014/main" val="2154842183"/>
                  </a:ext>
                </a:extLst>
              </a:tr>
              <a:tr h="1466850">
                <a:tc>
                  <a:txBody>
                    <a:bodyPr/>
                    <a:lstStyle/>
                    <a:p>
                      <a:r>
                        <a:rPr kumimoji="0" lang="en-IN" b="0" i="0" u="none" strike="noStrike" kern="1200" dirty="0" smtClean="0">
                          <a:solidFill>
                            <a:schemeClr val="dk1"/>
                          </a:solidFill>
                          <a:effectLst/>
                          <a:latin typeface="+mn-lt"/>
                          <a:ea typeface="+mn-ea"/>
                          <a:cs typeface="+mn-cs"/>
                        </a:rPr>
                        <a:t>Tarcoles Bridge</a:t>
                      </a:r>
                      <a:endParaRPr lang="en-IN" dirty="0"/>
                    </a:p>
                  </a:txBody>
                  <a:tcPr/>
                </a:tc>
                <a:tc>
                  <a:txBody>
                    <a:bodyPr/>
                    <a:lstStyle/>
                    <a:p>
                      <a:r>
                        <a:rPr kumimoji="0" lang="en-IN" b="0" i="0" u="none" strike="noStrike" kern="1200" dirty="0" smtClean="0">
                          <a:solidFill>
                            <a:schemeClr val="dk1"/>
                          </a:solidFill>
                          <a:effectLst/>
                          <a:latin typeface="+mn-lt"/>
                          <a:ea typeface="+mn-ea"/>
                          <a:cs typeface="+mn-cs"/>
                        </a:rPr>
                        <a:t>Orotina,</a:t>
                      </a:r>
                    </a:p>
                    <a:p>
                      <a:r>
                        <a:rPr kumimoji="0" lang="en-IN" b="0" i="0" kern="1200" dirty="0" smtClean="0">
                          <a:solidFill>
                            <a:schemeClr val="dk1"/>
                          </a:solidFill>
                          <a:effectLst/>
                          <a:latin typeface="+mn-lt"/>
                          <a:ea typeface="+mn-ea"/>
                          <a:cs typeface="+mn-cs"/>
                        </a:rPr>
                        <a:t>Costa Rica</a:t>
                      </a:r>
                      <a:endParaRPr lang="en-IN" dirty="0"/>
                    </a:p>
                  </a:txBody>
                  <a:tcPr/>
                </a:tc>
                <a:tc>
                  <a:txBody>
                    <a:bodyPr/>
                    <a:lstStyle/>
                    <a:p>
                      <a:r>
                        <a:rPr kumimoji="0" lang="en-IN" b="0" i="0" kern="1200" dirty="0" smtClean="0">
                          <a:solidFill>
                            <a:schemeClr val="dk1"/>
                          </a:solidFill>
                          <a:effectLst/>
                          <a:latin typeface="+mn-lt"/>
                          <a:ea typeface="+mn-ea"/>
                          <a:cs typeface="+mn-cs"/>
                        </a:rPr>
                        <a:t>22 October 2009</a:t>
                      </a:r>
                      <a:endParaRPr lang="en-IN" dirty="0"/>
                    </a:p>
                  </a:txBody>
                  <a:tcPr/>
                </a:tc>
                <a:tc>
                  <a:txBody>
                    <a:bodyPr/>
                    <a:lstStyle/>
                    <a:p>
                      <a:r>
                        <a:rPr kumimoji="0" lang="en-IN" b="0" i="0" kern="1200" dirty="0" smtClean="0">
                          <a:solidFill>
                            <a:schemeClr val="dk1"/>
                          </a:solidFill>
                          <a:effectLst/>
                          <a:latin typeface="+mn-lt"/>
                          <a:ea typeface="+mn-ea"/>
                          <a:cs typeface="+mn-cs"/>
                        </a:rPr>
                        <a:t>Overload by heavy trucks and dead loads (water pipes).</a:t>
                      </a:r>
                      <a:endParaRPr lang="en-IN" dirty="0"/>
                    </a:p>
                  </a:txBody>
                  <a:tcPr/>
                </a:tc>
                <a:tc>
                  <a:txBody>
                    <a:bodyPr/>
                    <a:lstStyle/>
                    <a:p>
                      <a:r>
                        <a:rPr kumimoji="0" lang="en-IN" b="0" i="0" kern="1200" dirty="0" smtClean="0">
                          <a:solidFill>
                            <a:schemeClr val="dk1"/>
                          </a:solidFill>
                          <a:effectLst/>
                          <a:latin typeface="+mn-lt"/>
                          <a:ea typeface="+mn-ea"/>
                          <a:cs typeface="+mn-cs"/>
                        </a:rPr>
                        <a:t>5 killed, 30 injured</a:t>
                      </a:r>
                      <a:endParaRPr lang="en-IN" dirty="0"/>
                    </a:p>
                  </a:txBody>
                  <a:tcPr/>
                </a:tc>
                <a:tc>
                  <a:txBody>
                    <a:bodyPr/>
                    <a:lstStyle/>
                    <a:p>
                      <a:r>
                        <a:rPr kumimoji="0" lang="en-IN" b="0" i="0" kern="1200" dirty="0" smtClean="0">
                          <a:solidFill>
                            <a:schemeClr val="dk1"/>
                          </a:solidFill>
                          <a:effectLst/>
                          <a:latin typeface="+mn-lt"/>
                          <a:ea typeface="+mn-ea"/>
                          <a:cs typeface="+mn-cs"/>
                        </a:rPr>
                        <a:t>Bridge total damage</a:t>
                      </a:r>
                      <a:endParaRPr lang="en-IN" dirty="0"/>
                    </a:p>
                  </a:txBody>
                  <a:tcPr/>
                </a:tc>
                <a:extLst>
                  <a:ext uri="{0D108BD9-81ED-4DB2-BD59-A6C34878D82A}">
                    <a16:rowId xmlns="" xmlns:a16="http://schemas.microsoft.com/office/drawing/2014/main" val="3193733084"/>
                  </a:ext>
                </a:extLst>
              </a:tr>
              <a:tr h="1466850">
                <a:tc>
                  <a:txBody>
                    <a:bodyPr/>
                    <a:lstStyle/>
                    <a:p>
                      <a:r>
                        <a:rPr kumimoji="0" lang="en-IN" b="0" i="0" u="none" strike="noStrike" kern="1200" dirty="0" smtClean="0">
                          <a:solidFill>
                            <a:schemeClr val="dk1"/>
                          </a:solidFill>
                          <a:effectLst/>
                          <a:latin typeface="+mn-lt"/>
                          <a:ea typeface="+mn-ea"/>
                          <a:cs typeface="+mn-cs"/>
                        </a:rPr>
                        <a:t>Baihe Bridge</a:t>
                      </a:r>
                      <a:endParaRPr lang="en-IN" dirty="0"/>
                    </a:p>
                  </a:txBody>
                  <a:tcPr/>
                </a:tc>
                <a:tc>
                  <a:txBody>
                    <a:bodyPr/>
                    <a:lstStyle/>
                    <a:p>
                      <a:r>
                        <a:rPr kumimoji="0" lang="en-IN" b="0" i="0" u="none" strike="noStrike" kern="1200" dirty="0" smtClean="0">
                          <a:solidFill>
                            <a:schemeClr val="dk1"/>
                          </a:solidFill>
                          <a:effectLst/>
                          <a:latin typeface="+mn-lt"/>
                          <a:ea typeface="+mn-ea"/>
                          <a:cs typeface="+mn-cs"/>
                        </a:rPr>
                        <a:t>Beijing,</a:t>
                      </a:r>
                    </a:p>
                    <a:p>
                      <a:r>
                        <a:rPr kumimoji="0" lang="en-IN" b="0" i="0" u="none" strike="noStrike" kern="1200" dirty="0" smtClean="0">
                          <a:solidFill>
                            <a:schemeClr val="dk1"/>
                          </a:solidFill>
                          <a:effectLst/>
                          <a:latin typeface="+mn-lt"/>
                          <a:ea typeface="+mn-ea"/>
                          <a:cs typeface="+mn-cs"/>
                        </a:rPr>
                        <a:t>China</a:t>
                      </a:r>
                      <a:endParaRPr lang="en-IN" dirty="0"/>
                    </a:p>
                  </a:txBody>
                  <a:tcPr/>
                </a:tc>
                <a:tc>
                  <a:txBody>
                    <a:bodyPr/>
                    <a:lstStyle/>
                    <a:p>
                      <a:r>
                        <a:rPr kumimoji="0" lang="en-IN" b="0" i="0" kern="1200" dirty="0" smtClean="0">
                          <a:solidFill>
                            <a:schemeClr val="dk1"/>
                          </a:solidFill>
                          <a:effectLst/>
                          <a:latin typeface="+mn-lt"/>
                          <a:ea typeface="+mn-ea"/>
                          <a:cs typeface="+mn-cs"/>
                        </a:rPr>
                        <a:t>19 July 2011</a:t>
                      </a:r>
                      <a:endParaRPr lang="en-IN" dirty="0"/>
                    </a:p>
                  </a:txBody>
                  <a:tcPr/>
                </a:tc>
                <a:tc>
                  <a:txBody>
                    <a:bodyPr/>
                    <a:lstStyle/>
                    <a:p>
                      <a:r>
                        <a:rPr kumimoji="0" lang="en-IN" b="0" i="0" kern="1200" dirty="0" smtClean="0">
                          <a:solidFill>
                            <a:schemeClr val="dk1"/>
                          </a:solidFill>
                          <a:effectLst/>
                          <a:latin typeface="+mn-lt"/>
                          <a:ea typeface="+mn-ea"/>
                          <a:cs typeface="+mn-cs"/>
                        </a:rPr>
                        <a:t>Bridge designed for max. 46 tonne vehicles, truck overloaded with 160 tons of sand caused it to collapse.</a:t>
                      </a:r>
                      <a:endParaRPr lang="en-IN" dirty="0"/>
                    </a:p>
                  </a:txBody>
                  <a:tcPr/>
                </a:tc>
                <a:tc>
                  <a:txBody>
                    <a:bodyPr/>
                    <a:lstStyle/>
                    <a:p>
                      <a:r>
                        <a:rPr kumimoji="0" lang="en-IN" b="0" i="0" kern="1200" dirty="0" smtClean="0">
                          <a:solidFill>
                            <a:schemeClr val="dk1"/>
                          </a:solidFill>
                          <a:effectLst/>
                          <a:latin typeface="+mn-lt"/>
                          <a:ea typeface="+mn-ea"/>
                          <a:cs typeface="+mn-cs"/>
                        </a:rPr>
                        <a:t>0 Killed, 0 Injured</a:t>
                      </a:r>
                      <a:endParaRPr lang="en-IN" dirty="0"/>
                    </a:p>
                  </a:txBody>
                  <a:tcPr/>
                </a:tc>
                <a:tc>
                  <a:txBody>
                    <a:bodyPr/>
                    <a:lstStyle/>
                    <a:p>
                      <a:r>
                        <a:rPr kumimoji="0" lang="en-IN" b="0" i="0" kern="1200" dirty="0" smtClean="0">
                          <a:solidFill>
                            <a:schemeClr val="dk1"/>
                          </a:solidFill>
                          <a:effectLst/>
                          <a:latin typeface="+mn-lt"/>
                          <a:ea typeface="+mn-ea"/>
                          <a:cs typeface="+mn-cs"/>
                        </a:rPr>
                        <a:t>Entire 230m bridge destroyed.</a:t>
                      </a:r>
                      <a:endParaRPr lang="en-IN" dirty="0"/>
                    </a:p>
                  </a:txBody>
                  <a:tcPr/>
                </a:tc>
                <a:extLst>
                  <a:ext uri="{0D108BD9-81ED-4DB2-BD59-A6C34878D82A}">
                    <a16:rowId xmlns="" xmlns:a16="http://schemas.microsoft.com/office/drawing/2014/main" val="3552496966"/>
                  </a:ext>
                </a:extLst>
              </a:tr>
              <a:tr h="1466850">
                <a:tc>
                  <a:txBody>
                    <a:bodyPr/>
                    <a:lstStyle/>
                    <a:p>
                      <a:r>
                        <a:rPr kumimoji="0" lang="en-IN" b="0" i="0" u="none" strike="noStrike" kern="1200" dirty="0" smtClean="0">
                          <a:solidFill>
                            <a:schemeClr val="dk1"/>
                          </a:solidFill>
                          <a:effectLst/>
                          <a:latin typeface="+mn-lt"/>
                          <a:ea typeface="+mn-ea"/>
                          <a:cs typeface="+mn-cs"/>
                        </a:rPr>
                        <a:t>I-85N Atlanta</a:t>
                      </a:r>
                      <a:endParaRPr lang="en-IN" dirty="0"/>
                    </a:p>
                  </a:txBody>
                  <a:tcPr/>
                </a:tc>
                <a:tc>
                  <a:txBody>
                    <a:bodyPr/>
                    <a:lstStyle/>
                    <a:p>
                      <a:r>
                        <a:rPr kumimoji="0" lang="en-IN" b="0" i="0" u="none" strike="noStrike" kern="1200" dirty="0" smtClean="0">
                          <a:solidFill>
                            <a:schemeClr val="dk1"/>
                          </a:solidFill>
                          <a:effectLst/>
                          <a:latin typeface="+mn-lt"/>
                          <a:ea typeface="+mn-ea"/>
                          <a:cs typeface="+mn-cs"/>
                        </a:rPr>
                        <a:t>Atlanta,</a:t>
                      </a:r>
                    </a:p>
                    <a:p>
                      <a:r>
                        <a:rPr kumimoji="0" lang="en-IN" b="0" i="0" u="none" strike="noStrike" kern="1200" dirty="0" smtClean="0">
                          <a:solidFill>
                            <a:schemeClr val="dk1"/>
                          </a:solidFill>
                          <a:effectLst/>
                          <a:latin typeface="+mn-lt"/>
                          <a:ea typeface="+mn-ea"/>
                          <a:cs typeface="+mn-cs"/>
                        </a:rPr>
                        <a:t>USA</a:t>
                      </a:r>
                      <a:endParaRPr lang="en-IN" dirty="0"/>
                    </a:p>
                  </a:txBody>
                  <a:tcPr/>
                </a:tc>
                <a:tc>
                  <a:txBody>
                    <a:bodyPr/>
                    <a:lstStyle/>
                    <a:p>
                      <a:r>
                        <a:rPr kumimoji="0" lang="en-IN" b="0" i="0" kern="1200" dirty="0" smtClean="0">
                          <a:solidFill>
                            <a:schemeClr val="dk1"/>
                          </a:solidFill>
                          <a:effectLst/>
                          <a:latin typeface="+mn-lt"/>
                          <a:ea typeface="+mn-ea"/>
                          <a:cs typeface="+mn-cs"/>
                        </a:rPr>
                        <a:t>30 March 2017</a:t>
                      </a:r>
                      <a:endParaRPr lang="en-IN" dirty="0"/>
                    </a:p>
                  </a:txBody>
                  <a:tcPr/>
                </a:tc>
                <a:tc>
                  <a:txBody>
                    <a:bodyPr/>
                    <a:lstStyle/>
                    <a:p>
                      <a:r>
                        <a:rPr kumimoji="0" lang="en-IN" b="0" i="0" kern="1200" dirty="0" smtClean="0">
                          <a:solidFill>
                            <a:schemeClr val="dk1"/>
                          </a:solidFill>
                          <a:effectLst/>
                          <a:latin typeface="+mn-lt"/>
                          <a:ea typeface="+mn-ea"/>
                          <a:cs typeface="+mn-cs"/>
                        </a:rPr>
                        <a:t>Suspected arson caused PVC tubing stored under bridge to catch fire, critically weakening structure and causing collapse</a:t>
                      </a:r>
                      <a:endParaRPr lang="en-IN" dirty="0"/>
                    </a:p>
                  </a:txBody>
                  <a:tcPr/>
                </a:tc>
                <a:tc>
                  <a:txBody>
                    <a:bodyPr/>
                    <a:lstStyle/>
                    <a:p>
                      <a:r>
                        <a:rPr kumimoji="0" lang="en-IN" b="0" i="0" kern="1200" dirty="0" smtClean="0">
                          <a:solidFill>
                            <a:schemeClr val="dk1"/>
                          </a:solidFill>
                          <a:effectLst/>
                          <a:latin typeface="+mn-lt"/>
                          <a:ea typeface="+mn-ea"/>
                          <a:cs typeface="+mn-cs"/>
                        </a:rPr>
                        <a:t>0 killed, 0 injured</a:t>
                      </a:r>
                      <a:endParaRPr lang="en-IN" dirty="0"/>
                    </a:p>
                  </a:txBody>
                  <a:tcPr/>
                </a:tc>
                <a:tc>
                  <a:txBody>
                    <a:bodyPr/>
                    <a:lstStyle/>
                    <a:p>
                      <a:r>
                        <a:rPr kumimoji="0" lang="en-IN" b="0" i="0" kern="1200" dirty="0" smtClean="0">
                          <a:solidFill>
                            <a:schemeClr val="dk1"/>
                          </a:solidFill>
                          <a:effectLst/>
                          <a:latin typeface="+mn-lt"/>
                          <a:ea typeface="+mn-ea"/>
                          <a:cs typeface="+mn-cs"/>
                        </a:rPr>
                        <a:t>Investigation pending as to fire cause.</a:t>
                      </a:r>
                      <a:endParaRPr lang="en-IN" dirty="0"/>
                    </a:p>
                  </a:txBody>
                  <a:tcPr/>
                </a:tc>
                <a:extLst>
                  <a:ext uri="{0D108BD9-81ED-4DB2-BD59-A6C34878D82A}">
                    <a16:rowId xmlns="" xmlns:a16="http://schemas.microsoft.com/office/drawing/2014/main" val="395172666"/>
                  </a:ext>
                </a:extLst>
              </a:tr>
            </a:tbl>
          </a:graphicData>
        </a:graphic>
      </p:graphicFrame>
      <p:sp>
        <p:nvSpPr>
          <p:cNvPr id="4" name="Rectangle 3"/>
          <p:cNvSpPr/>
          <p:nvPr/>
        </p:nvSpPr>
        <p:spPr>
          <a:xfrm>
            <a:off x="1371600" y="152400"/>
            <a:ext cx="7086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2400" dirty="0"/>
              <a:t>Some list of bridge failure and their causes</a:t>
            </a:r>
          </a:p>
        </p:txBody>
      </p:sp>
      <p:sp>
        <p:nvSpPr>
          <p:cNvPr id="5" name="Rectangle 4"/>
          <p:cNvSpPr/>
          <p:nvPr/>
        </p:nvSpPr>
        <p:spPr>
          <a:xfrm>
            <a:off x="6672264" y="6488668"/>
            <a:ext cx="2042610" cy="369332"/>
          </a:xfrm>
          <a:prstGeom prst="rect">
            <a:avLst/>
          </a:prstGeom>
        </p:spPr>
        <p:txBody>
          <a:bodyPr wrap="none">
            <a:spAutoFit/>
          </a:bodyPr>
          <a:lstStyle/>
          <a:p>
            <a:r>
              <a:rPr lang="en-IN" dirty="0"/>
              <a:t>Source: Wikipedia</a:t>
            </a:r>
          </a:p>
        </p:txBody>
      </p:sp>
    </p:spTree>
    <p:extLst>
      <p:ext uri="{BB962C8B-B14F-4D97-AF65-F5344CB8AC3E}">
        <p14:creationId xmlns:p14="http://schemas.microsoft.com/office/powerpoint/2010/main" val="3437500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590800"/>
            <a:ext cx="5334000" cy="1077218"/>
          </a:xfrm>
          <a:prstGeom prst="rect">
            <a:avLst/>
          </a:prstGeom>
          <a:noFill/>
        </p:spPr>
        <p:txBody>
          <a:bodyPr wrap="square" rtlCol="0">
            <a:spAutoFit/>
          </a:bodyPr>
          <a:lstStyle/>
          <a:p>
            <a:pPr algn="ctr"/>
            <a:r>
              <a:rPr lang="en-IN" sz="3200" dirty="0" smtClean="0"/>
              <a:t>Thank You </a:t>
            </a:r>
          </a:p>
          <a:p>
            <a:pPr algn="ctr"/>
            <a:r>
              <a:rPr lang="en-IN" sz="3200" dirty="0" smtClean="0"/>
              <a:t>For your kind attention</a:t>
            </a:r>
            <a:endParaRPr lang="en-IN" sz="3200" dirty="0"/>
          </a:p>
        </p:txBody>
      </p:sp>
    </p:spTree>
    <p:extLst>
      <p:ext uri="{BB962C8B-B14F-4D97-AF65-F5344CB8AC3E}">
        <p14:creationId xmlns:p14="http://schemas.microsoft.com/office/powerpoint/2010/main" val="24002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28990"/>
            <a:ext cx="7620000" cy="5693866"/>
          </a:xfrm>
          <a:prstGeom prst="rect">
            <a:avLst/>
          </a:prstGeom>
          <a:noFill/>
        </p:spPr>
        <p:txBody>
          <a:bodyPr wrap="square" rtlCol="0">
            <a:spAutoFit/>
          </a:bodyPr>
          <a:lstStyle/>
          <a:p>
            <a:r>
              <a:rPr lang="en-US" sz="2800" dirty="0" smtClean="0"/>
              <a:t>Why we will construct a bridge?</a:t>
            </a:r>
          </a:p>
          <a:p>
            <a:endParaRPr lang="en-US" sz="2800" dirty="0" smtClean="0"/>
          </a:p>
          <a:p>
            <a:pPr marL="457200" indent="-457200">
              <a:buFont typeface="Wingdings" pitchFamily="2" charset="2"/>
              <a:buChar char="v"/>
            </a:pPr>
            <a:r>
              <a:rPr lang="en-US" sz="2800" dirty="0" smtClean="0"/>
              <a:t>To reduce traffic and sub dividing network communication</a:t>
            </a:r>
          </a:p>
          <a:p>
            <a:pPr marL="457200" indent="-457200">
              <a:buFont typeface="Wingdings" pitchFamily="2" charset="2"/>
              <a:buChar char="v"/>
            </a:pPr>
            <a:endParaRPr lang="en-US" sz="2800" dirty="0"/>
          </a:p>
          <a:p>
            <a:endParaRPr lang="en-US" sz="2800" dirty="0" smtClean="0"/>
          </a:p>
          <a:p>
            <a:pPr marL="457200" indent="-457200">
              <a:buFont typeface="Wingdings" pitchFamily="2" charset="2"/>
              <a:buChar char="v"/>
            </a:pPr>
            <a:endParaRPr lang="en-US" sz="2800" dirty="0"/>
          </a:p>
          <a:p>
            <a:endParaRPr lang="en-US" sz="2800" dirty="0" smtClean="0"/>
          </a:p>
          <a:p>
            <a:pPr marL="457200" indent="-457200">
              <a:buFont typeface="Wingdings" pitchFamily="2" charset="2"/>
              <a:buChar char="v"/>
            </a:pPr>
            <a:r>
              <a:rPr lang="en-US" sz="2800" dirty="0" smtClean="0"/>
              <a:t>To reduce collision at intersection point.</a:t>
            </a:r>
            <a:endParaRPr lang="en-US" sz="2800" dirty="0"/>
          </a:p>
          <a:p>
            <a:pPr marL="457200" indent="-457200">
              <a:buFont typeface="Wingdings" pitchFamily="2" charset="2"/>
              <a:buChar char="v"/>
            </a:pPr>
            <a:r>
              <a:rPr lang="en-US" sz="2800" dirty="0" smtClean="0"/>
              <a:t>To connect two island</a:t>
            </a:r>
          </a:p>
          <a:p>
            <a:endParaRPr lang="en-US" sz="2800" dirty="0"/>
          </a:p>
          <a:p>
            <a:endParaRPr lang="en-US" sz="2800" dirty="0" smtClean="0"/>
          </a:p>
          <a:p>
            <a:pPr marL="457200" indent="-457200">
              <a:buFont typeface="Wingdings" pitchFamily="2" charset="2"/>
              <a:buChar char="v"/>
            </a:pP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209800"/>
            <a:ext cx="3209925" cy="19402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715741"/>
            <a:ext cx="2819400" cy="2114550"/>
          </a:xfrm>
          <a:prstGeom prst="rect">
            <a:avLst/>
          </a:prstGeom>
        </p:spPr>
      </p:pic>
    </p:spTree>
    <p:extLst>
      <p:ext uri="{BB962C8B-B14F-4D97-AF65-F5344CB8AC3E}">
        <p14:creationId xmlns:p14="http://schemas.microsoft.com/office/powerpoint/2010/main" val="95915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673" y="152400"/>
            <a:ext cx="7620000" cy="461665"/>
          </a:xfrm>
          <a:prstGeom prst="rect">
            <a:avLst/>
          </a:prstGeom>
          <a:noFill/>
        </p:spPr>
        <p:txBody>
          <a:bodyPr wrap="square" rtlCol="0">
            <a:spAutoFit/>
          </a:bodyPr>
          <a:lstStyle/>
          <a:p>
            <a:r>
              <a:rPr lang="en-US" sz="2400" dirty="0" smtClean="0"/>
              <a:t>What may be the alternative option of bridge?</a:t>
            </a:r>
            <a:endParaRPr lang="en-US" sz="2400" dirty="0"/>
          </a:p>
        </p:txBody>
      </p:sp>
      <p:sp>
        <p:nvSpPr>
          <p:cNvPr id="4" name="TextBox 3"/>
          <p:cNvSpPr txBox="1"/>
          <p:nvPr/>
        </p:nvSpPr>
        <p:spPr>
          <a:xfrm>
            <a:off x="519546" y="757535"/>
            <a:ext cx="7924800" cy="5355312"/>
          </a:xfrm>
          <a:prstGeom prst="rect">
            <a:avLst/>
          </a:prstGeom>
          <a:noFill/>
        </p:spPr>
        <p:txBody>
          <a:bodyPr wrap="square" rtlCol="0">
            <a:spAutoFit/>
          </a:bodyPr>
          <a:lstStyle/>
          <a:p>
            <a:pPr marL="285750" indent="-285750">
              <a:buFont typeface="Wingdings" pitchFamily="2" charset="2"/>
              <a:buChar char="v"/>
            </a:pPr>
            <a:r>
              <a:rPr lang="en-US" dirty="0" smtClean="0"/>
              <a:t>Fill by sand</a:t>
            </a:r>
          </a:p>
          <a:p>
            <a:pPr marL="285750" indent="-285750">
              <a:buFont typeface="Wingdings" pitchFamily="2" charset="2"/>
              <a:buChar char="v"/>
            </a:pPr>
            <a:r>
              <a:rPr lang="en-US" dirty="0" smtClean="0"/>
              <a:t>Various types of  water vehicles like boats, steamers, ferry boats, etc.</a:t>
            </a:r>
          </a:p>
          <a:p>
            <a:pPr marL="285750" indent="-285750">
              <a:buFont typeface="Wingdings" pitchFamily="2" charset="2"/>
              <a:buChar char="v"/>
            </a:pPr>
            <a:endParaRPr lang="en-US" dirty="0"/>
          </a:p>
          <a:p>
            <a:pPr marL="285750" indent="-285750">
              <a:buFont typeface="Wingdings" pitchFamily="2" charset="2"/>
              <a:buChar char="v"/>
            </a:pPr>
            <a:endParaRPr lang="en-US" dirty="0" smtClean="0"/>
          </a:p>
          <a:p>
            <a:pPr marL="285750" indent="-285750">
              <a:buFont typeface="Wingdings" pitchFamily="2" charset="2"/>
              <a:buChar char="v"/>
            </a:pPr>
            <a:endParaRPr lang="en-US" dirty="0"/>
          </a:p>
          <a:p>
            <a:pPr marL="285750" indent="-285750">
              <a:buFont typeface="Wingdings" pitchFamily="2" charset="2"/>
              <a:buChar char="v"/>
            </a:pPr>
            <a:endParaRPr lang="en-US" dirty="0" smtClean="0"/>
          </a:p>
          <a:p>
            <a:pPr marL="285750" indent="-285750">
              <a:buFont typeface="Wingdings" pitchFamily="2" charset="2"/>
              <a:buChar char="v"/>
            </a:pPr>
            <a:endParaRPr lang="en-US" dirty="0"/>
          </a:p>
          <a:p>
            <a:pPr marL="285750" indent="-285750">
              <a:buFont typeface="Wingdings" pitchFamily="2" charset="2"/>
              <a:buChar char="v"/>
            </a:pPr>
            <a:endParaRPr lang="en-US" dirty="0" smtClean="0"/>
          </a:p>
          <a:p>
            <a:pPr marL="285750" indent="-285750">
              <a:buFont typeface="Wingdings" pitchFamily="2" charset="2"/>
              <a:buChar char="v"/>
            </a:pPr>
            <a:endParaRPr lang="en-US" dirty="0" smtClean="0"/>
          </a:p>
          <a:p>
            <a:endParaRPr lang="en-US" dirty="0" smtClean="0"/>
          </a:p>
          <a:p>
            <a:pPr marL="285750" indent="-285750">
              <a:buFont typeface="Wingdings" pitchFamily="2" charset="2"/>
              <a:buChar char="v"/>
            </a:pPr>
            <a:r>
              <a:rPr lang="en-US" dirty="0" smtClean="0"/>
              <a:t>Cable car</a:t>
            </a:r>
          </a:p>
          <a:p>
            <a:pPr marL="285750" indent="-285750">
              <a:buFont typeface="Wingdings" pitchFamily="2" charset="2"/>
              <a:buChar char="v"/>
            </a:pPr>
            <a:endParaRPr lang="en-US" dirty="0"/>
          </a:p>
          <a:p>
            <a:pPr marL="285750" indent="-285750">
              <a:buFont typeface="Wingdings" pitchFamily="2" charset="2"/>
              <a:buChar char="v"/>
            </a:pPr>
            <a:endParaRPr lang="en-US" dirty="0" smtClean="0"/>
          </a:p>
          <a:p>
            <a:pPr marL="285750" indent="-285750">
              <a:buFont typeface="Wingdings" pitchFamily="2" charset="2"/>
              <a:buChar char="v"/>
            </a:pPr>
            <a:endParaRPr lang="en-US" dirty="0"/>
          </a:p>
          <a:p>
            <a:pPr marL="285750" indent="-285750">
              <a:buFont typeface="Wingdings" pitchFamily="2" charset="2"/>
              <a:buChar char="v"/>
            </a:pPr>
            <a:endParaRPr lang="en-US" dirty="0" smtClean="0"/>
          </a:p>
          <a:p>
            <a:pPr marL="285750" indent="-285750">
              <a:buFont typeface="Wingdings" pitchFamily="2" charset="2"/>
              <a:buChar char="v"/>
            </a:pPr>
            <a:endParaRPr lang="en-US" dirty="0"/>
          </a:p>
          <a:p>
            <a:pPr marL="285750" indent="-285750">
              <a:buFont typeface="Wingdings" pitchFamily="2" charset="2"/>
              <a:buChar char="v"/>
            </a:pPr>
            <a:endParaRPr lang="en-US" dirty="0" smtClean="0"/>
          </a:p>
          <a:p>
            <a:pPr marL="285750" indent="-285750">
              <a:buFont typeface="Wingdings" pitchFamily="2" charset="2"/>
              <a:buChar char="v"/>
            </a:pPr>
            <a:endParaRPr lang="en-US" dirty="0"/>
          </a:p>
          <a:p>
            <a:pPr marL="285750" indent="-285750">
              <a:buFont typeface="Wingdings" pitchFamily="2" charset="2"/>
              <a:buChar char="v"/>
            </a:pPr>
            <a:endParaRPr lang="en-US"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186846"/>
            <a:ext cx="2857500" cy="1600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101121"/>
            <a:ext cx="2524125" cy="16859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20291"/>
            <a:ext cx="2857500" cy="1600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362" y="1886991"/>
            <a:ext cx="3429000" cy="1333500"/>
          </a:xfrm>
          <a:prstGeom prst="rect">
            <a:avLst/>
          </a:prstGeom>
        </p:spPr>
      </p:pic>
    </p:spTree>
    <p:extLst>
      <p:ext uri="{BB962C8B-B14F-4D97-AF65-F5344CB8AC3E}">
        <p14:creationId xmlns:p14="http://schemas.microsoft.com/office/powerpoint/2010/main" val="3491858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382000" cy="400110"/>
          </a:xfrm>
          <a:prstGeom prst="rect">
            <a:avLst/>
          </a:prstGeom>
        </p:spPr>
        <p:txBody>
          <a:bodyPr wrap="square">
            <a:spAutoFit/>
          </a:bodyPr>
          <a:lstStyle/>
          <a:p>
            <a:r>
              <a:rPr lang="en-US" sz="2000" dirty="0"/>
              <a:t>But why we will construct a bridge though it has alternative options?</a:t>
            </a:r>
          </a:p>
        </p:txBody>
      </p:sp>
      <p:sp>
        <p:nvSpPr>
          <p:cNvPr id="3" name="Rectangle 2"/>
          <p:cNvSpPr/>
          <p:nvPr/>
        </p:nvSpPr>
        <p:spPr>
          <a:xfrm>
            <a:off x="692727" y="1143000"/>
            <a:ext cx="7924800" cy="5355312"/>
          </a:xfrm>
          <a:prstGeom prst="rect">
            <a:avLst/>
          </a:prstGeom>
        </p:spPr>
        <p:txBody>
          <a:bodyPr wrap="square">
            <a:spAutoFit/>
          </a:bodyPr>
          <a:lstStyle/>
          <a:p>
            <a:pPr marL="285750" indent="-285750">
              <a:buFont typeface="Wingdings" pitchFamily="2" charset="2"/>
              <a:buChar char="v"/>
            </a:pPr>
            <a:r>
              <a:rPr lang="en-US" dirty="0"/>
              <a:t>Sand fill:-</a:t>
            </a:r>
          </a:p>
          <a:p>
            <a:pPr marL="342900" indent="-342900">
              <a:buFont typeface="+mj-lt"/>
              <a:buAutoNum type="arabicPeriod"/>
            </a:pPr>
            <a:r>
              <a:rPr lang="en-US" dirty="0"/>
              <a:t>For sand fill requires huge amount of sand and so cost will high .</a:t>
            </a:r>
          </a:p>
          <a:p>
            <a:pPr marL="342900" indent="-342900">
              <a:buFont typeface="+mj-lt"/>
              <a:buAutoNum type="arabicPeriod"/>
            </a:pPr>
            <a:r>
              <a:rPr lang="en-US" dirty="0"/>
              <a:t>Many harmful effect will arise on nature if  we create a barrier in the natural flow of river</a:t>
            </a:r>
            <a:r>
              <a:rPr lang="en-US" dirty="0" smtClean="0"/>
              <a:t>.</a:t>
            </a:r>
          </a:p>
          <a:p>
            <a:pPr marL="342900" indent="-342900">
              <a:buFont typeface="+mj-lt"/>
              <a:buAutoNum type="arabicPeriod"/>
            </a:pPr>
            <a:endParaRPr lang="en-US" dirty="0"/>
          </a:p>
          <a:p>
            <a:pPr marL="342900" indent="-342900">
              <a:buFont typeface="Wingdings" pitchFamily="2" charset="2"/>
              <a:buChar char="v"/>
            </a:pPr>
            <a:r>
              <a:rPr lang="en-US" dirty="0"/>
              <a:t>Water  vehicles:-</a:t>
            </a:r>
          </a:p>
          <a:p>
            <a:pPr marL="342900" indent="-342900">
              <a:buFont typeface="+mj-lt"/>
              <a:buAutoNum type="arabicPeriod"/>
            </a:pPr>
            <a:r>
              <a:rPr lang="en-US" dirty="0"/>
              <a:t>Time consuming.</a:t>
            </a:r>
          </a:p>
          <a:p>
            <a:pPr marL="342900" indent="-342900">
              <a:buFont typeface="+mj-lt"/>
              <a:buAutoNum type="arabicPeriod"/>
            </a:pPr>
            <a:r>
              <a:rPr lang="en-US" dirty="0"/>
              <a:t>Pollution of water due </a:t>
            </a:r>
            <a:endParaRPr lang="en-US" dirty="0" smtClean="0"/>
          </a:p>
          <a:p>
            <a:r>
              <a:rPr lang="en-US" dirty="0" smtClean="0"/>
              <a:t>     to </a:t>
            </a:r>
            <a:r>
              <a:rPr lang="en-US" dirty="0"/>
              <a:t>the emitting  of </a:t>
            </a:r>
            <a:r>
              <a:rPr lang="en-US" dirty="0" smtClean="0"/>
              <a:t>waste</a:t>
            </a:r>
          </a:p>
          <a:p>
            <a:r>
              <a:rPr lang="en-US" dirty="0" smtClean="0"/>
              <a:t>     from </a:t>
            </a:r>
            <a:r>
              <a:rPr lang="en-US" dirty="0"/>
              <a:t>ferry boats</a:t>
            </a:r>
            <a:r>
              <a:rPr lang="en-US" dirty="0" smtClean="0"/>
              <a:t>.</a:t>
            </a:r>
          </a:p>
          <a:p>
            <a:endParaRPr lang="en-US" dirty="0"/>
          </a:p>
          <a:p>
            <a:pPr marL="342900" indent="-342900">
              <a:buFont typeface="Wingdings" pitchFamily="2" charset="2"/>
              <a:buChar char="v"/>
            </a:pPr>
            <a:r>
              <a:rPr lang="en-US" dirty="0" smtClean="0"/>
              <a:t>Cable </a:t>
            </a:r>
            <a:r>
              <a:rPr lang="en-US" dirty="0"/>
              <a:t>car:-</a:t>
            </a:r>
          </a:p>
          <a:p>
            <a:pPr marL="342900" indent="-342900">
              <a:buFont typeface="+mj-lt"/>
              <a:buAutoNum type="arabicPeriod"/>
            </a:pPr>
            <a:r>
              <a:rPr lang="en-US" dirty="0"/>
              <a:t>Time consuming compare </a:t>
            </a:r>
            <a:endParaRPr lang="en-US" dirty="0" smtClean="0"/>
          </a:p>
          <a:p>
            <a:r>
              <a:rPr lang="en-US" dirty="0" smtClean="0"/>
              <a:t>     to </a:t>
            </a:r>
            <a:r>
              <a:rPr lang="en-US" dirty="0"/>
              <a:t>bridge transport.</a:t>
            </a:r>
          </a:p>
          <a:p>
            <a:pPr marL="342900" indent="-342900">
              <a:buAutoNum type="arabicPeriod" startAt="2"/>
            </a:pPr>
            <a:r>
              <a:rPr lang="en-US" dirty="0" smtClean="0"/>
              <a:t>Limitation </a:t>
            </a:r>
            <a:r>
              <a:rPr lang="en-US" dirty="0"/>
              <a:t>of </a:t>
            </a:r>
            <a:r>
              <a:rPr lang="en-US" dirty="0" smtClean="0"/>
              <a:t>passenger.</a:t>
            </a:r>
          </a:p>
          <a:p>
            <a:pPr marL="342900" indent="-342900">
              <a:buAutoNum type="arabicPeriod" startAt="2"/>
            </a:pPr>
            <a:r>
              <a:rPr lang="en-US" dirty="0" smtClean="0"/>
              <a:t>If </a:t>
            </a:r>
            <a:r>
              <a:rPr lang="en-US" dirty="0"/>
              <a:t>sudden accident occurs, </a:t>
            </a:r>
            <a:endParaRPr lang="en-US" dirty="0" smtClean="0"/>
          </a:p>
          <a:p>
            <a:r>
              <a:rPr lang="en-US" dirty="0" smtClean="0"/>
              <a:t>     instant </a:t>
            </a:r>
            <a:r>
              <a:rPr lang="en-US" dirty="0"/>
              <a:t>death of passenger will occur.</a:t>
            </a:r>
          </a:p>
          <a:p>
            <a:pPr marL="342900" indent="-342900">
              <a:buFont typeface="+mj-lt"/>
              <a:buAutoNum type="arabicPeriod"/>
            </a:pPr>
            <a:endParaRPr lang="en-US" dirty="0"/>
          </a:p>
          <a:p>
            <a:pPr marL="342900" indent="-342900">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313709"/>
            <a:ext cx="2609850" cy="1752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352925"/>
            <a:ext cx="2466975" cy="1847850"/>
          </a:xfrm>
          <a:prstGeom prst="rect">
            <a:avLst/>
          </a:prstGeom>
        </p:spPr>
      </p:pic>
    </p:spTree>
    <p:extLst>
      <p:ext uri="{BB962C8B-B14F-4D97-AF65-F5344CB8AC3E}">
        <p14:creationId xmlns:p14="http://schemas.microsoft.com/office/powerpoint/2010/main" val="340370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381000" y="3790156"/>
            <a:ext cx="7772400" cy="15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3" name="Text Box 12"/>
          <p:cNvSpPr txBox="1">
            <a:spLocks noChangeArrowheads="1"/>
          </p:cNvSpPr>
          <p:nvPr/>
        </p:nvSpPr>
        <p:spPr bwMode="auto">
          <a:xfrm>
            <a:off x="5410200" y="1062831"/>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1900" b="1" i="1">
                <a:effectLst>
                  <a:outerShdw blurRad="38100" dist="38100" dir="2700000" algn="tl">
                    <a:srgbClr val="C0C0C0"/>
                  </a:outerShdw>
                </a:effectLst>
              </a:rPr>
              <a:t>700 A.D. Asia</a:t>
            </a:r>
          </a:p>
        </p:txBody>
      </p:sp>
      <p:sp>
        <p:nvSpPr>
          <p:cNvPr id="4" name="Line 13"/>
          <p:cNvSpPr>
            <a:spLocks noChangeShapeType="1"/>
          </p:cNvSpPr>
          <p:nvPr/>
        </p:nvSpPr>
        <p:spPr bwMode="auto">
          <a:xfrm>
            <a:off x="3886200" y="3866356"/>
            <a:ext cx="1588"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5" name="Text Box 14"/>
          <p:cNvSpPr txBox="1">
            <a:spLocks noChangeArrowheads="1"/>
          </p:cNvSpPr>
          <p:nvPr/>
        </p:nvSpPr>
        <p:spPr bwMode="auto">
          <a:xfrm>
            <a:off x="2819400" y="6396831"/>
            <a:ext cx="2286000"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50000"/>
              </a:lnSpc>
              <a:spcBef>
                <a:spcPct val="50000"/>
              </a:spcBef>
            </a:pPr>
            <a:r>
              <a:rPr lang="en-US" sz="1900" b="1" i="1">
                <a:effectLst>
                  <a:outerShdw blurRad="38100" dist="38100" dir="2700000" algn="tl">
                    <a:srgbClr val="C0C0C0"/>
                  </a:outerShdw>
                </a:effectLst>
              </a:rPr>
              <a:t>100 B.C. Romans</a:t>
            </a:r>
          </a:p>
        </p:txBody>
      </p:sp>
      <p:sp>
        <p:nvSpPr>
          <p:cNvPr id="6" name="Line 15"/>
          <p:cNvSpPr>
            <a:spLocks noChangeShapeType="1"/>
          </p:cNvSpPr>
          <p:nvPr/>
        </p:nvSpPr>
        <p:spPr bwMode="auto">
          <a:xfrm flipV="1">
            <a:off x="2590800" y="1443831"/>
            <a:ext cx="0" cy="2193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7" name="Text Box 16"/>
          <p:cNvSpPr txBox="1">
            <a:spLocks noChangeArrowheads="1"/>
          </p:cNvSpPr>
          <p:nvPr/>
        </p:nvSpPr>
        <p:spPr bwMode="auto">
          <a:xfrm>
            <a:off x="1524000" y="1062831"/>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1900" b="1" i="1">
                <a:effectLst>
                  <a:outerShdw blurRad="38100" dist="38100" dir="2700000" algn="tl">
                    <a:srgbClr val="C0C0C0"/>
                  </a:outerShdw>
                </a:effectLst>
              </a:rPr>
              <a:t>Natural Bridges</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l="16667" t="42177" r="16667"/>
          <a:stretch>
            <a:fillRect/>
          </a:stretch>
        </p:blipFill>
        <p:spPr bwMode="auto">
          <a:xfrm>
            <a:off x="304800" y="1520031"/>
            <a:ext cx="2057400" cy="11826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9"/>
          <p:cNvSpPr txBox="1">
            <a:spLocks noChangeArrowheads="1"/>
          </p:cNvSpPr>
          <p:nvPr/>
        </p:nvSpPr>
        <p:spPr bwMode="auto">
          <a:xfrm>
            <a:off x="381000" y="2739231"/>
            <a:ext cx="1782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spcBef>
                <a:spcPct val="50000"/>
              </a:spcBef>
            </a:pPr>
            <a:r>
              <a:rPr lang="en-US" sz="1600" b="1"/>
              <a:t>Clapper Bridge</a:t>
            </a:r>
          </a:p>
        </p:txBody>
      </p:sp>
      <p:sp>
        <p:nvSpPr>
          <p:cNvPr id="10" name="Text Box 20"/>
          <p:cNvSpPr txBox="1">
            <a:spLocks noChangeArrowheads="1"/>
          </p:cNvSpPr>
          <p:nvPr/>
        </p:nvSpPr>
        <p:spPr bwMode="auto">
          <a:xfrm>
            <a:off x="304800" y="3223419"/>
            <a:ext cx="20574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50000"/>
              </a:lnSpc>
              <a:spcBef>
                <a:spcPct val="50000"/>
              </a:spcBef>
              <a:buFont typeface="Webdings" pitchFamily="18" charset="2"/>
              <a:buChar char="Ñ"/>
            </a:pPr>
            <a:r>
              <a:rPr lang="en-US" sz="1800"/>
              <a:t>Tree trunk</a:t>
            </a:r>
          </a:p>
          <a:p>
            <a:pPr>
              <a:lnSpc>
                <a:spcPct val="50000"/>
              </a:lnSpc>
              <a:spcBef>
                <a:spcPct val="50000"/>
              </a:spcBef>
              <a:buFont typeface="Webdings" pitchFamily="18" charset="2"/>
              <a:buChar char="Ñ"/>
            </a:pPr>
            <a:r>
              <a:rPr lang="en-US" sz="1800"/>
              <a:t>Stone</a:t>
            </a:r>
          </a:p>
        </p:txBody>
      </p:sp>
      <p:sp>
        <p:nvSpPr>
          <p:cNvPr id="11" name="Text Box 21"/>
          <p:cNvSpPr txBox="1">
            <a:spLocks noChangeArrowheads="1"/>
          </p:cNvSpPr>
          <p:nvPr/>
        </p:nvSpPr>
        <p:spPr bwMode="auto">
          <a:xfrm>
            <a:off x="1371600" y="5618956"/>
            <a:ext cx="20574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50000"/>
              </a:lnSpc>
              <a:spcBef>
                <a:spcPct val="50000"/>
              </a:spcBef>
              <a:buFont typeface="Webdings" pitchFamily="18" charset="2"/>
              <a:buChar char="Ñ"/>
            </a:pPr>
            <a:r>
              <a:rPr lang="en-US" sz="1800"/>
              <a:t>The Arch</a:t>
            </a:r>
          </a:p>
          <a:p>
            <a:pPr>
              <a:lnSpc>
                <a:spcPct val="50000"/>
              </a:lnSpc>
              <a:spcBef>
                <a:spcPct val="50000"/>
              </a:spcBef>
              <a:buFont typeface="Webdings" pitchFamily="18" charset="2"/>
              <a:buChar char="Ñ"/>
            </a:pPr>
            <a:r>
              <a:rPr lang="en-US" sz="1800"/>
              <a:t>Natural Cement</a:t>
            </a:r>
          </a:p>
        </p:txBody>
      </p:sp>
      <p:grpSp>
        <p:nvGrpSpPr>
          <p:cNvPr id="12" name="Group 11"/>
          <p:cNvGrpSpPr>
            <a:grpSpLocks/>
          </p:cNvGrpSpPr>
          <p:nvPr/>
        </p:nvGrpSpPr>
        <p:grpSpPr bwMode="auto">
          <a:xfrm>
            <a:off x="1371600" y="4018756"/>
            <a:ext cx="2286000" cy="1447800"/>
            <a:chOff x="1872" y="3120"/>
            <a:chExt cx="1440" cy="912"/>
          </a:xfrm>
        </p:grpSpPr>
        <p:pic>
          <p:nvPicPr>
            <p:cNvPr id="21" name="Picture 20"/>
            <p:cNvPicPr>
              <a:picLocks noChangeAspect="1" noChangeArrowheads="1"/>
            </p:cNvPicPr>
            <p:nvPr/>
          </p:nvPicPr>
          <p:blipFill>
            <a:blip r:embed="rId3">
              <a:extLst>
                <a:ext uri="{28A0092B-C50C-407E-A947-70E740481C1C}">
                  <a14:useLocalDpi xmlns:a14="http://schemas.microsoft.com/office/drawing/2010/main" val="0"/>
                </a:ext>
              </a:extLst>
            </a:blip>
            <a:srcRect t="15872" r="22223" b="24071"/>
            <a:stretch>
              <a:fillRect/>
            </a:stretch>
          </p:blipFill>
          <p:spPr bwMode="auto">
            <a:xfrm>
              <a:off x="1872" y="3120"/>
              <a:ext cx="14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4"/>
            <p:cNvSpPr txBox="1">
              <a:spLocks noChangeArrowheads="1"/>
            </p:cNvSpPr>
            <p:nvPr/>
          </p:nvSpPr>
          <p:spPr bwMode="auto">
            <a:xfrm>
              <a:off x="1872" y="3820"/>
              <a:ext cx="1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spcBef>
                  <a:spcPct val="50000"/>
                </a:spcBef>
              </a:pPr>
              <a:r>
                <a:rPr lang="en-US" sz="1600" b="1"/>
                <a:t>Roman Arch Bridge</a:t>
              </a:r>
            </a:p>
          </p:txBody>
        </p:sp>
      </p:grpSp>
      <p:sp>
        <p:nvSpPr>
          <p:cNvPr id="13" name="Text Box 27"/>
          <p:cNvSpPr txBox="1">
            <a:spLocks noChangeArrowheads="1"/>
          </p:cNvSpPr>
          <p:nvPr/>
        </p:nvSpPr>
        <p:spPr bwMode="auto">
          <a:xfrm>
            <a:off x="3314700" y="224631"/>
            <a:ext cx="552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800" b="1" i="1">
                <a:effectLst>
                  <a:outerShdw blurRad="38100" dist="38100" dir="2700000" algn="tl">
                    <a:srgbClr val="C0C0C0"/>
                  </a:outerShdw>
                </a:effectLst>
              </a:rPr>
              <a:t>History of Bridge Development</a:t>
            </a:r>
          </a:p>
        </p:txBody>
      </p:sp>
      <p:pic>
        <p:nvPicPr>
          <p:cNvPr id="14" name="Picture 13" descr="Huanghugang.jpg (20785 bytes)"/>
          <p:cNvPicPr>
            <a:picLocks noChangeAspect="1" noChangeArrowheads="1"/>
          </p:cNvPicPr>
          <p:nvPr/>
        </p:nvPicPr>
        <p:blipFill>
          <a:blip r:embed="rId4">
            <a:extLst>
              <a:ext uri="{28A0092B-C50C-407E-A947-70E740481C1C}">
                <a14:useLocalDpi xmlns:a14="http://schemas.microsoft.com/office/drawing/2010/main" val="0"/>
              </a:ext>
            </a:extLst>
          </a:blip>
          <a:srcRect l="17392" t="31885" r="8698" b="21739"/>
          <a:stretch>
            <a:fillRect/>
          </a:stretch>
        </p:blipFill>
        <p:spPr bwMode="auto">
          <a:xfrm>
            <a:off x="3810000" y="1520031"/>
            <a:ext cx="2209800" cy="10398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0"/>
          <p:cNvSpPr txBox="1">
            <a:spLocks noChangeArrowheads="1"/>
          </p:cNvSpPr>
          <p:nvPr/>
        </p:nvSpPr>
        <p:spPr bwMode="auto">
          <a:xfrm>
            <a:off x="3352800" y="2586831"/>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spcBef>
                <a:spcPct val="50000"/>
              </a:spcBef>
            </a:pPr>
            <a:r>
              <a:rPr lang="en-US" sz="1600" b="1"/>
              <a:t>Great Stone Bridge in China</a:t>
            </a:r>
          </a:p>
        </p:txBody>
      </p:sp>
      <p:sp>
        <p:nvSpPr>
          <p:cNvPr id="16" name="Line 31"/>
          <p:cNvSpPr>
            <a:spLocks noChangeShapeType="1"/>
          </p:cNvSpPr>
          <p:nvPr/>
        </p:nvSpPr>
        <p:spPr bwMode="auto">
          <a:xfrm flipV="1">
            <a:off x="6324600" y="1443831"/>
            <a:ext cx="0" cy="2193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7" name="Text Box 32"/>
          <p:cNvSpPr txBox="1">
            <a:spLocks noChangeArrowheads="1"/>
          </p:cNvSpPr>
          <p:nvPr/>
        </p:nvSpPr>
        <p:spPr bwMode="auto">
          <a:xfrm>
            <a:off x="3810000" y="3223419"/>
            <a:ext cx="20574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50000"/>
              </a:lnSpc>
              <a:spcBef>
                <a:spcPct val="50000"/>
              </a:spcBef>
              <a:buFont typeface="Webdings" pitchFamily="18" charset="2"/>
              <a:buChar char="Ñ"/>
            </a:pPr>
            <a:r>
              <a:rPr lang="en-US" sz="1800"/>
              <a:t>Low Bridge</a:t>
            </a:r>
          </a:p>
          <a:p>
            <a:pPr>
              <a:lnSpc>
                <a:spcPct val="50000"/>
              </a:lnSpc>
              <a:spcBef>
                <a:spcPct val="50000"/>
              </a:spcBef>
              <a:buFont typeface="Webdings" pitchFamily="18" charset="2"/>
              <a:buChar char="Ñ"/>
            </a:pPr>
            <a:r>
              <a:rPr lang="en-US" sz="1800"/>
              <a:t>Shallow Arch</a:t>
            </a:r>
          </a:p>
        </p:txBody>
      </p:sp>
      <p:sp>
        <p:nvSpPr>
          <p:cNvPr id="18" name="Text Box 34"/>
          <p:cNvSpPr txBox="1">
            <a:spLocks noChangeArrowheads="1"/>
          </p:cNvSpPr>
          <p:nvPr/>
        </p:nvSpPr>
        <p:spPr bwMode="auto">
          <a:xfrm>
            <a:off x="5562600" y="6244431"/>
            <a:ext cx="3048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1900" b="1" i="1">
                <a:effectLst>
                  <a:outerShdw blurRad="38100" dist="38100" dir="2700000" algn="tl">
                    <a:srgbClr val="C0C0C0"/>
                  </a:outerShdw>
                </a:effectLst>
              </a:rPr>
              <a:t>1300 A.D. Renaissance</a:t>
            </a:r>
          </a:p>
        </p:txBody>
      </p:sp>
      <p:sp>
        <p:nvSpPr>
          <p:cNvPr id="19" name="Line 35"/>
          <p:cNvSpPr>
            <a:spLocks noChangeShapeType="1"/>
          </p:cNvSpPr>
          <p:nvPr/>
        </p:nvSpPr>
        <p:spPr bwMode="auto">
          <a:xfrm>
            <a:off x="7391400" y="3882231"/>
            <a:ext cx="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0" name="Text Box 36"/>
          <p:cNvSpPr txBox="1">
            <a:spLocks noChangeArrowheads="1"/>
          </p:cNvSpPr>
          <p:nvPr/>
        </p:nvSpPr>
        <p:spPr bwMode="auto">
          <a:xfrm>
            <a:off x="5334000" y="4187031"/>
            <a:ext cx="21336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80000"/>
              </a:lnSpc>
              <a:spcBef>
                <a:spcPct val="50000"/>
              </a:spcBef>
              <a:buFont typeface="Webdings" pitchFamily="18" charset="2"/>
              <a:buChar char="Ñ"/>
            </a:pPr>
            <a:r>
              <a:rPr lang="en-US" sz="1800"/>
              <a:t>Strength of Materials</a:t>
            </a:r>
          </a:p>
          <a:p>
            <a:pPr>
              <a:lnSpc>
                <a:spcPct val="80000"/>
              </a:lnSpc>
              <a:spcBef>
                <a:spcPct val="50000"/>
              </a:spcBef>
              <a:buFont typeface="Webdings" pitchFamily="18" charset="2"/>
              <a:buChar char="Ñ"/>
            </a:pPr>
            <a:r>
              <a:rPr lang="en-US" sz="1800"/>
              <a:t>Mathematical Theories</a:t>
            </a:r>
          </a:p>
          <a:p>
            <a:pPr>
              <a:lnSpc>
                <a:spcPct val="80000"/>
              </a:lnSpc>
              <a:spcBef>
                <a:spcPct val="50000"/>
              </a:spcBef>
              <a:buFont typeface="Webdings" pitchFamily="18" charset="2"/>
              <a:buChar char="Ñ"/>
            </a:pPr>
            <a:r>
              <a:rPr lang="en-US" sz="1800"/>
              <a:t>Development of Metal</a:t>
            </a:r>
          </a:p>
        </p:txBody>
      </p:sp>
      <p:sp>
        <p:nvSpPr>
          <p:cNvPr id="23" name="Rectangle 22"/>
          <p:cNvSpPr/>
          <p:nvPr/>
        </p:nvSpPr>
        <p:spPr>
          <a:xfrm>
            <a:off x="7479019" y="5859224"/>
            <a:ext cx="1741182" cy="369332"/>
          </a:xfrm>
          <a:prstGeom prst="rect">
            <a:avLst/>
          </a:prstGeom>
        </p:spPr>
        <p:txBody>
          <a:bodyPr wrap="none">
            <a:spAutoFit/>
          </a:bodyPr>
          <a:lstStyle/>
          <a:p>
            <a:r>
              <a:rPr lang="en-IN" dirty="0"/>
              <a:t>Source: Google</a:t>
            </a:r>
          </a:p>
        </p:txBody>
      </p:sp>
    </p:spTree>
    <p:extLst>
      <p:ext uri="{BB962C8B-B14F-4D97-AF65-F5344CB8AC3E}">
        <p14:creationId xmlns:p14="http://schemas.microsoft.com/office/powerpoint/2010/main" val="384354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304800" y="3771900"/>
            <a:ext cx="830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3" name="Text Box 4"/>
          <p:cNvSpPr txBox="1">
            <a:spLocks noChangeArrowheads="1"/>
          </p:cNvSpPr>
          <p:nvPr/>
        </p:nvSpPr>
        <p:spPr bwMode="auto">
          <a:xfrm>
            <a:off x="304800" y="2916238"/>
            <a:ext cx="266700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70000"/>
              </a:lnSpc>
              <a:spcBef>
                <a:spcPct val="50000"/>
              </a:spcBef>
            </a:pPr>
            <a:r>
              <a:rPr lang="en-US" sz="1800"/>
              <a:t>First Cast-Iron Bridge</a:t>
            </a:r>
          </a:p>
          <a:p>
            <a:pPr>
              <a:lnSpc>
                <a:spcPct val="70000"/>
              </a:lnSpc>
              <a:spcBef>
                <a:spcPct val="50000"/>
              </a:spcBef>
            </a:pPr>
            <a:r>
              <a:rPr lang="en-US" sz="1800"/>
              <a:t>Coalbrookdale, England</a:t>
            </a:r>
          </a:p>
        </p:txBody>
      </p:sp>
      <p:sp>
        <p:nvSpPr>
          <p:cNvPr id="4" name="Rectangle 3"/>
          <p:cNvSpPr>
            <a:spLocks noChangeArrowheads="1"/>
          </p:cNvSpPr>
          <p:nvPr/>
        </p:nvSpPr>
        <p:spPr bwMode="auto">
          <a:xfrm>
            <a:off x="3629025"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5" name="Rectangle 4"/>
          <p:cNvSpPr>
            <a:spLocks noChangeArrowheads="1"/>
          </p:cNvSpPr>
          <p:nvPr/>
        </p:nvSpPr>
        <p:spPr bwMode="auto">
          <a:xfrm>
            <a:off x="3629025"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2667" b="22667"/>
          <a:stretch>
            <a:fillRect/>
          </a:stretch>
        </p:blipFill>
        <p:spPr bwMode="auto">
          <a:xfrm>
            <a:off x="609600" y="1485900"/>
            <a:ext cx="1905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7"/>
          <p:cNvSpPr txBox="1">
            <a:spLocks noChangeArrowheads="1"/>
          </p:cNvSpPr>
          <p:nvPr/>
        </p:nvSpPr>
        <p:spPr bwMode="auto">
          <a:xfrm>
            <a:off x="2286000" y="11049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1900" b="1" i="1">
                <a:effectLst>
                  <a:outerShdw blurRad="38100" dist="38100" dir="2700000" algn="tl">
                    <a:srgbClr val="C0C0C0"/>
                  </a:outerShdw>
                </a:effectLst>
              </a:rPr>
              <a:t>1800 A.D.</a:t>
            </a:r>
          </a:p>
        </p:txBody>
      </p:sp>
      <p:sp>
        <p:nvSpPr>
          <p:cNvPr id="8" name="Text Box 28"/>
          <p:cNvSpPr txBox="1">
            <a:spLocks noChangeArrowheads="1"/>
          </p:cNvSpPr>
          <p:nvPr/>
        </p:nvSpPr>
        <p:spPr bwMode="auto">
          <a:xfrm>
            <a:off x="3314700" y="190500"/>
            <a:ext cx="552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800" b="1" i="1">
                <a:effectLst>
                  <a:outerShdw blurRad="38100" dist="38100" dir="2700000" algn="tl">
                    <a:srgbClr val="C0C0C0"/>
                  </a:outerShdw>
                </a:effectLst>
              </a:rPr>
              <a:t>History of Bridge Development</a:t>
            </a:r>
          </a:p>
        </p:txBody>
      </p:sp>
      <p:sp>
        <p:nvSpPr>
          <p:cNvPr id="9" name="Line 29"/>
          <p:cNvSpPr>
            <a:spLocks noChangeShapeType="1"/>
          </p:cNvSpPr>
          <p:nvPr/>
        </p:nvSpPr>
        <p:spPr bwMode="auto">
          <a:xfrm flipV="1">
            <a:off x="3048000" y="1501775"/>
            <a:ext cx="0" cy="2193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0" name="Rectangle 9"/>
          <p:cNvSpPr>
            <a:spLocks noChangeArrowheads="1"/>
          </p:cNvSpPr>
          <p:nvPr/>
        </p:nvSpPr>
        <p:spPr bwMode="auto">
          <a:xfrm>
            <a:off x="342900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517" r="12500" b="8855"/>
          <a:stretch>
            <a:fillRect/>
          </a:stretch>
        </p:blipFill>
        <p:spPr bwMode="auto">
          <a:xfrm>
            <a:off x="1524000" y="4076700"/>
            <a:ext cx="1828800" cy="1266825"/>
          </a:xfrm>
          <a:prstGeom prst="rect">
            <a:avLst/>
          </a:prstGeom>
          <a:noFill/>
          <a:extLst>
            <a:ext uri="{909E8E84-426E-40DD-AFC4-6F175D3DCCD1}">
              <a14:hiddenFill xmlns:a14="http://schemas.microsoft.com/office/drawing/2010/main">
                <a:solidFill>
                  <a:srgbClr val="FFFFFF"/>
                </a:solidFill>
              </a14:hiddenFill>
            </a:ext>
          </a:extLst>
        </p:spPr>
      </p:pic>
      <p:sp>
        <p:nvSpPr>
          <p:cNvPr id="12" name="Line 32"/>
          <p:cNvSpPr>
            <a:spLocks noChangeShapeType="1"/>
          </p:cNvSpPr>
          <p:nvPr/>
        </p:nvSpPr>
        <p:spPr bwMode="auto">
          <a:xfrm>
            <a:off x="3657600" y="3924300"/>
            <a:ext cx="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13" name="Text Box 33"/>
          <p:cNvSpPr txBox="1">
            <a:spLocks noChangeArrowheads="1"/>
          </p:cNvSpPr>
          <p:nvPr/>
        </p:nvSpPr>
        <p:spPr bwMode="auto">
          <a:xfrm>
            <a:off x="1066800" y="5448300"/>
            <a:ext cx="26670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70000"/>
              </a:lnSpc>
              <a:spcBef>
                <a:spcPct val="50000"/>
              </a:spcBef>
            </a:pPr>
            <a:r>
              <a:rPr lang="en-US" sz="1800"/>
              <a:t>Britannia Tubular Bridge</a:t>
            </a:r>
          </a:p>
        </p:txBody>
      </p:sp>
      <p:sp>
        <p:nvSpPr>
          <p:cNvPr id="14" name="Text Box 34"/>
          <p:cNvSpPr txBox="1">
            <a:spLocks noChangeArrowheads="1"/>
          </p:cNvSpPr>
          <p:nvPr/>
        </p:nvSpPr>
        <p:spPr bwMode="auto">
          <a:xfrm>
            <a:off x="2895600" y="62865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1900" b="1" i="1">
                <a:effectLst>
                  <a:outerShdw blurRad="38100" dist="38100" dir="2700000" algn="tl">
                    <a:srgbClr val="C0C0C0"/>
                  </a:outerShdw>
                </a:effectLst>
              </a:rPr>
              <a:t>1850 A.D.</a:t>
            </a:r>
          </a:p>
        </p:txBody>
      </p:sp>
      <p:sp>
        <p:nvSpPr>
          <p:cNvPr id="15" name="Text Box 35"/>
          <p:cNvSpPr txBox="1">
            <a:spLocks noChangeArrowheads="1"/>
          </p:cNvSpPr>
          <p:nvPr/>
        </p:nvSpPr>
        <p:spPr bwMode="auto">
          <a:xfrm>
            <a:off x="1828800" y="5829300"/>
            <a:ext cx="20574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50000"/>
              </a:lnSpc>
              <a:spcBef>
                <a:spcPct val="50000"/>
              </a:spcBef>
              <a:buFont typeface="Webdings" pitchFamily="18" charset="2"/>
              <a:buChar char="Ñ"/>
            </a:pPr>
            <a:r>
              <a:rPr lang="en-US" sz="1800"/>
              <a:t>Wrought Iron</a:t>
            </a:r>
          </a:p>
        </p:txBody>
      </p:sp>
      <p:sp>
        <p:nvSpPr>
          <p:cNvPr id="16" name="Text Box 36"/>
          <p:cNvSpPr txBox="1">
            <a:spLocks noChangeArrowheads="1"/>
          </p:cNvSpPr>
          <p:nvPr/>
        </p:nvSpPr>
        <p:spPr bwMode="auto">
          <a:xfrm>
            <a:off x="4038600" y="2628900"/>
            <a:ext cx="18288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70000"/>
              </a:lnSpc>
              <a:spcBef>
                <a:spcPct val="50000"/>
              </a:spcBef>
            </a:pPr>
            <a:r>
              <a:rPr lang="en-US" sz="1800"/>
              <a:t>Truss Bridges</a:t>
            </a:r>
          </a:p>
        </p:txBody>
      </p:sp>
      <p:sp>
        <p:nvSpPr>
          <p:cNvPr id="17" name="Text Box 37"/>
          <p:cNvSpPr txBox="1">
            <a:spLocks noChangeArrowheads="1"/>
          </p:cNvSpPr>
          <p:nvPr/>
        </p:nvSpPr>
        <p:spPr bwMode="auto">
          <a:xfrm>
            <a:off x="3962400" y="29337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70000"/>
              </a:lnSpc>
              <a:spcBef>
                <a:spcPct val="50000"/>
              </a:spcBef>
              <a:buFont typeface="Webdings" pitchFamily="18" charset="2"/>
              <a:buChar char="Ñ"/>
            </a:pPr>
            <a:r>
              <a:rPr lang="en-US" sz="1800"/>
              <a:t>Mechanics of Design</a:t>
            </a:r>
          </a:p>
        </p:txBody>
      </p:sp>
      <p:sp>
        <p:nvSpPr>
          <p:cNvPr id="18" name="Rectangle 17"/>
          <p:cNvSpPr>
            <a:spLocks noChangeArrowheads="1"/>
          </p:cNvSpPr>
          <p:nvPr/>
        </p:nvSpPr>
        <p:spPr bwMode="auto">
          <a:xfrm>
            <a:off x="3143250" y="306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pic>
        <p:nvPicPr>
          <p:cNvPr id="19" name="Picture 18" descr="Watson Mill Bridge"/>
          <p:cNvPicPr>
            <a:picLocks noChangeAspect="1" noChangeArrowheads="1"/>
          </p:cNvPicPr>
          <p:nvPr/>
        </p:nvPicPr>
        <p:blipFill>
          <a:blip r:embed="rId4">
            <a:extLst>
              <a:ext uri="{28A0092B-C50C-407E-A947-70E740481C1C}">
                <a14:useLocalDpi xmlns:a14="http://schemas.microsoft.com/office/drawing/2010/main" val="0"/>
              </a:ext>
            </a:extLst>
          </a:blip>
          <a:srcRect t="22156" b="26945"/>
          <a:stretch>
            <a:fillRect/>
          </a:stretch>
        </p:blipFill>
        <p:spPr bwMode="auto">
          <a:xfrm>
            <a:off x="3467100" y="1714500"/>
            <a:ext cx="2400300" cy="809625"/>
          </a:xfrm>
          <a:prstGeom prst="rect">
            <a:avLst/>
          </a:prstGeom>
          <a:noFill/>
          <a:extLst>
            <a:ext uri="{909E8E84-426E-40DD-AFC4-6F175D3DCCD1}">
              <a14:hiddenFill xmlns:a14="http://schemas.microsoft.com/office/drawing/2010/main">
                <a:solidFill>
                  <a:srgbClr val="FFFFFF"/>
                </a:solidFill>
              </a14:hiddenFill>
            </a:ext>
          </a:extLst>
        </p:spPr>
      </p:pic>
      <p:sp>
        <p:nvSpPr>
          <p:cNvPr id="20" name="Line 40"/>
          <p:cNvSpPr>
            <a:spLocks noChangeShapeType="1"/>
          </p:cNvSpPr>
          <p:nvPr/>
        </p:nvSpPr>
        <p:spPr bwMode="auto">
          <a:xfrm flipV="1">
            <a:off x="6096000" y="1501775"/>
            <a:ext cx="0" cy="2193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1" name="Text Box 41"/>
          <p:cNvSpPr txBox="1">
            <a:spLocks noChangeArrowheads="1"/>
          </p:cNvSpPr>
          <p:nvPr/>
        </p:nvSpPr>
        <p:spPr bwMode="auto">
          <a:xfrm>
            <a:off x="4267200" y="5372100"/>
            <a:ext cx="2514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70000"/>
              </a:lnSpc>
              <a:spcBef>
                <a:spcPct val="50000"/>
              </a:spcBef>
            </a:pPr>
            <a:r>
              <a:rPr lang="en-US" sz="1800"/>
              <a:t>Suspension Bridges</a:t>
            </a:r>
          </a:p>
        </p:txBody>
      </p:sp>
      <p:sp>
        <p:nvSpPr>
          <p:cNvPr id="22" name="Text Box 42"/>
          <p:cNvSpPr txBox="1">
            <a:spLocks noChangeArrowheads="1"/>
          </p:cNvSpPr>
          <p:nvPr/>
        </p:nvSpPr>
        <p:spPr bwMode="auto">
          <a:xfrm>
            <a:off x="4343400" y="5676900"/>
            <a:ext cx="21336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nSpc>
                <a:spcPct val="70000"/>
              </a:lnSpc>
              <a:spcBef>
                <a:spcPct val="50000"/>
              </a:spcBef>
              <a:buFont typeface="Webdings" pitchFamily="18" charset="2"/>
              <a:buChar char="Ñ"/>
            </a:pPr>
            <a:r>
              <a:rPr lang="en-US" sz="1800"/>
              <a:t>Use of Steel for the suspending cables</a:t>
            </a:r>
          </a:p>
        </p:txBody>
      </p:sp>
      <p:sp>
        <p:nvSpPr>
          <p:cNvPr id="23" name="Line 43"/>
          <p:cNvSpPr>
            <a:spLocks noChangeShapeType="1"/>
          </p:cNvSpPr>
          <p:nvPr/>
        </p:nvSpPr>
        <p:spPr bwMode="auto">
          <a:xfrm>
            <a:off x="6553200" y="3924300"/>
            <a:ext cx="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4" name="Rectangle 23"/>
          <p:cNvSpPr>
            <a:spLocks noChangeArrowheads="1"/>
          </p:cNvSpPr>
          <p:nvPr/>
        </p:nvSpPr>
        <p:spPr bwMode="auto">
          <a:xfrm>
            <a:off x="3476625"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pic>
        <p:nvPicPr>
          <p:cNvPr id="25"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000500"/>
            <a:ext cx="1733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46"/>
          <p:cNvSpPr txBox="1">
            <a:spLocks noChangeArrowheads="1"/>
          </p:cNvSpPr>
          <p:nvPr/>
        </p:nvSpPr>
        <p:spPr bwMode="auto">
          <a:xfrm>
            <a:off x="5334000" y="11049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1900" b="1" i="1">
                <a:effectLst>
                  <a:outerShdw blurRad="38100" dist="38100" dir="2700000" algn="tl">
                    <a:srgbClr val="C0C0C0"/>
                  </a:outerShdw>
                </a:effectLst>
              </a:rPr>
              <a:t>1900 A.D.</a:t>
            </a:r>
          </a:p>
        </p:txBody>
      </p:sp>
      <p:sp>
        <p:nvSpPr>
          <p:cNvPr id="27" name="Text Box 47"/>
          <p:cNvSpPr txBox="1">
            <a:spLocks noChangeArrowheads="1"/>
          </p:cNvSpPr>
          <p:nvPr/>
        </p:nvSpPr>
        <p:spPr bwMode="auto">
          <a:xfrm>
            <a:off x="5943600" y="628650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1900" b="1" i="1">
                <a:effectLst>
                  <a:outerShdw blurRad="38100" dist="38100" dir="2700000" algn="tl">
                    <a:srgbClr val="C0C0C0"/>
                  </a:outerShdw>
                </a:effectLst>
              </a:rPr>
              <a:t>1920 A.D.</a:t>
            </a:r>
          </a:p>
        </p:txBody>
      </p:sp>
      <p:sp>
        <p:nvSpPr>
          <p:cNvPr id="32" name="Rectangle 31"/>
          <p:cNvSpPr/>
          <p:nvPr/>
        </p:nvSpPr>
        <p:spPr>
          <a:xfrm>
            <a:off x="7438913" y="6381333"/>
            <a:ext cx="1741182" cy="369332"/>
          </a:xfrm>
          <a:prstGeom prst="rect">
            <a:avLst/>
          </a:prstGeom>
        </p:spPr>
        <p:txBody>
          <a:bodyPr wrap="none">
            <a:spAutoFit/>
          </a:bodyPr>
          <a:lstStyle/>
          <a:p>
            <a:r>
              <a:rPr lang="en-IN" dirty="0"/>
              <a:t>Source: Google</a:t>
            </a:r>
          </a:p>
        </p:txBody>
      </p:sp>
    </p:spTree>
    <p:extLst>
      <p:ext uri="{BB962C8B-B14F-4D97-AF65-F5344CB8AC3E}">
        <p14:creationId xmlns:p14="http://schemas.microsoft.com/office/powerpoint/2010/main" val="2214831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629025"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6" name="Rectangle 5"/>
          <p:cNvSpPr>
            <a:spLocks noChangeArrowheads="1"/>
          </p:cNvSpPr>
          <p:nvPr/>
        </p:nvSpPr>
        <p:spPr bwMode="auto">
          <a:xfrm>
            <a:off x="3629025"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9" name="Text Box 28"/>
          <p:cNvSpPr txBox="1">
            <a:spLocks noChangeArrowheads="1"/>
          </p:cNvSpPr>
          <p:nvPr/>
        </p:nvSpPr>
        <p:spPr bwMode="auto">
          <a:xfrm>
            <a:off x="3314700" y="152400"/>
            <a:ext cx="552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2800" b="1" i="1">
                <a:effectLst>
                  <a:outerShdw blurRad="38100" dist="38100" dir="2700000" algn="tl">
                    <a:srgbClr val="C0C0C0"/>
                  </a:outerShdw>
                </a:effectLst>
              </a:rPr>
              <a:t>History of Bridge Development</a:t>
            </a:r>
          </a:p>
        </p:txBody>
      </p:sp>
      <p:sp>
        <p:nvSpPr>
          <p:cNvPr id="19" name="Rectangle 18"/>
          <p:cNvSpPr>
            <a:spLocks noChangeArrowheads="1"/>
          </p:cNvSpPr>
          <p:nvPr/>
        </p:nvSpPr>
        <p:spPr bwMode="auto">
          <a:xfrm>
            <a:off x="3143250" y="3024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25" name="Rectangle 24"/>
          <p:cNvSpPr>
            <a:spLocks noChangeArrowheads="1"/>
          </p:cNvSpPr>
          <p:nvPr/>
        </p:nvSpPr>
        <p:spPr bwMode="auto">
          <a:xfrm>
            <a:off x="3476625"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a:p>
        </p:txBody>
      </p:sp>
      <p:sp>
        <p:nvSpPr>
          <p:cNvPr id="30" name="Text Box 49"/>
          <p:cNvSpPr txBox="1">
            <a:spLocks noChangeArrowheads="1"/>
          </p:cNvSpPr>
          <p:nvPr/>
        </p:nvSpPr>
        <p:spPr bwMode="auto">
          <a:xfrm>
            <a:off x="3629025" y="367715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sz="1900" b="1" i="1" dirty="0" smtClean="0">
                <a:effectLst>
                  <a:outerShdw blurRad="38100" dist="38100" dir="2700000" algn="tl">
                    <a:srgbClr val="C0C0C0"/>
                  </a:outerShdw>
                </a:effectLst>
              </a:rPr>
              <a:t>2000 A.D.</a:t>
            </a:r>
            <a:endParaRPr lang="en-US" sz="1900" b="1" i="1" dirty="0">
              <a:effectLst>
                <a:outerShdw blurRad="38100" dist="38100" dir="2700000" algn="tl">
                  <a:srgbClr val="C0C0C0"/>
                </a:outerShdw>
              </a:effectLst>
            </a:endParaRPr>
          </a:p>
        </p:txBody>
      </p:sp>
      <p:pic>
        <p:nvPicPr>
          <p:cNvPr id="20" name="Picture 19" descr="bridge-c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57300"/>
            <a:ext cx="4222923" cy="22336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4600" y="4847475"/>
            <a:ext cx="4572000" cy="618631"/>
          </a:xfrm>
          <a:prstGeom prst="rect">
            <a:avLst/>
          </a:prstGeom>
        </p:spPr>
        <p:txBody>
          <a:bodyPr>
            <a:spAutoFit/>
          </a:bodyPr>
          <a:lstStyle/>
          <a:p>
            <a:pPr>
              <a:lnSpc>
                <a:spcPct val="70000"/>
              </a:lnSpc>
              <a:spcBef>
                <a:spcPct val="50000"/>
              </a:spcBef>
              <a:buFont typeface="Webdings" pitchFamily="18" charset="2"/>
              <a:buChar char="Ñ"/>
            </a:pPr>
            <a:r>
              <a:rPr lang="en-US" dirty="0" smtClean="0"/>
              <a:t>Pre-stressed </a:t>
            </a:r>
            <a:r>
              <a:rPr lang="en-US" dirty="0"/>
              <a:t>Concrete</a:t>
            </a:r>
          </a:p>
          <a:p>
            <a:pPr>
              <a:lnSpc>
                <a:spcPct val="70000"/>
              </a:lnSpc>
              <a:spcBef>
                <a:spcPct val="50000"/>
              </a:spcBef>
              <a:buFont typeface="Webdings" pitchFamily="18" charset="2"/>
              <a:buChar char="Ñ"/>
            </a:pPr>
            <a:r>
              <a:rPr lang="en-US" dirty="0"/>
              <a:t>Steel</a:t>
            </a:r>
          </a:p>
        </p:txBody>
      </p:sp>
      <p:sp>
        <p:nvSpPr>
          <p:cNvPr id="4" name="TextBox 3"/>
          <p:cNvSpPr txBox="1"/>
          <p:nvPr/>
        </p:nvSpPr>
        <p:spPr>
          <a:xfrm>
            <a:off x="2577766" y="4410077"/>
            <a:ext cx="2667000" cy="381000"/>
          </a:xfrm>
          <a:prstGeom prst="rect">
            <a:avLst/>
          </a:prstGeom>
          <a:noFill/>
        </p:spPr>
        <p:txBody>
          <a:bodyPr wrap="square" rtlCol="0">
            <a:spAutoFit/>
          </a:bodyPr>
          <a:lstStyle/>
          <a:p>
            <a:r>
              <a:rPr lang="en-IN" dirty="0" smtClean="0"/>
              <a:t>Use of</a:t>
            </a:r>
            <a:endParaRPr lang="en-IN" dirty="0"/>
          </a:p>
        </p:txBody>
      </p:sp>
      <p:sp>
        <p:nvSpPr>
          <p:cNvPr id="7" name="Rectangle 6"/>
          <p:cNvSpPr/>
          <p:nvPr/>
        </p:nvSpPr>
        <p:spPr>
          <a:xfrm>
            <a:off x="6858000" y="6324599"/>
            <a:ext cx="1981200" cy="369332"/>
          </a:xfrm>
          <a:prstGeom prst="rect">
            <a:avLst/>
          </a:prstGeom>
        </p:spPr>
        <p:txBody>
          <a:bodyPr wrap="square">
            <a:spAutoFit/>
          </a:bodyPr>
          <a:lstStyle/>
          <a:p>
            <a:r>
              <a:rPr lang="en-IN" dirty="0"/>
              <a:t>Source: </a:t>
            </a:r>
            <a:r>
              <a:rPr lang="en-IN" dirty="0" smtClean="0"/>
              <a:t>Google</a:t>
            </a:r>
            <a:endParaRPr lang="en-IN" dirty="0"/>
          </a:p>
        </p:txBody>
      </p:sp>
    </p:spTree>
    <p:extLst>
      <p:ext uri="{BB962C8B-B14F-4D97-AF65-F5344CB8AC3E}">
        <p14:creationId xmlns:p14="http://schemas.microsoft.com/office/powerpoint/2010/main" val="245236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763000" cy="430887"/>
          </a:xfrm>
          <a:prstGeom prst="rect">
            <a:avLst/>
          </a:prstGeom>
          <a:noFill/>
        </p:spPr>
        <p:txBody>
          <a:bodyPr wrap="square" rtlCol="0">
            <a:spAutoFit/>
          </a:bodyPr>
          <a:lstStyle/>
          <a:p>
            <a:r>
              <a:rPr lang="en-US" sz="2200" dirty="0" smtClean="0"/>
              <a:t>What’s the factors that we should consider before construct a bridge?</a:t>
            </a:r>
            <a:endParaRPr lang="en-US" sz="2200" dirty="0"/>
          </a:p>
        </p:txBody>
      </p:sp>
      <p:sp>
        <p:nvSpPr>
          <p:cNvPr id="4" name="TextBox 3"/>
          <p:cNvSpPr txBox="1"/>
          <p:nvPr/>
        </p:nvSpPr>
        <p:spPr>
          <a:xfrm>
            <a:off x="304800" y="1547198"/>
            <a:ext cx="8534400" cy="3970318"/>
          </a:xfrm>
          <a:prstGeom prst="rect">
            <a:avLst/>
          </a:prstGeom>
          <a:noFill/>
        </p:spPr>
        <p:txBody>
          <a:bodyPr wrap="square" rtlCol="0">
            <a:spAutoFit/>
          </a:bodyPr>
          <a:lstStyle/>
          <a:p>
            <a:pPr marL="285750" indent="-285750">
              <a:buFont typeface="Wingdings" pitchFamily="2" charset="2"/>
              <a:buChar char="v"/>
            </a:pPr>
            <a:r>
              <a:rPr lang="en-US" dirty="0" smtClean="0"/>
              <a:t>Types of bridge</a:t>
            </a:r>
          </a:p>
          <a:p>
            <a:pPr marL="285750" indent="-285750">
              <a:buFont typeface="Wingdings" pitchFamily="2" charset="2"/>
              <a:buChar char="v"/>
            </a:pPr>
            <a:r>
              <a:rPr lang="en-US" dirty="0" smtClean="0"/>
              <a:t>Soil conditions-for design of foundation</a:t>
            </a:r>
          </a:p>
          <a:p>
            <a:pPr marL="285750" indent="-285750">
              <a:buFont typeface="Wingdings" pitchFamily="2" charset="2"/>
              <a:buChar char="v"/>
            </a:pPr>
            <a:r>
              <a:rPr lang="en-US" dirty="0" smtClean="0"/>
              <a:t>Ground conditions-for movement of  machinery &amp; materials</a:t>
            </a:r>
          </a:p>
          <a:p>
            <a:pPr marL="285750" indent="-285750">
              <a:buFont typeface="Wingdings" pitchFamily="2" charset="2"/>
              <a:buChar char="v"/>
            </a:pPr>
            <a:r>
              <a:rPr lang="en-US" dirty="0" smtClean="0"/>
              <a:t>Height of bridge</a:t>
            </a:r>
          </a:p>
          <a:p>
            <a:pPr marL="285750" indent="-285750">
              <a:buFont typeface="Wingdings" pitchFamily="2" charset="2"/>
              <a:buChar char="v"/>
            </a:pPr>
            <a:r>
              <a:rPr lang="en-US" dirty="0" smtClean="0"/>
              <a:t>Span length</a:t>
            </a:r>
          </a:p>
          <a:p>
            <a:pPr marL="285750" indent="-285750">
              <a:buFont typeface="Wingdings" pitchFamily="2" charset="2"/>
              <a:buChar char="v"/>
            </a:pPr>
            <a:r>
              <a:rPr lang="en-US" dirty="0" smtClean="0"/>
              <a:t>Live loads </a:t>
            </a:r>
          </a:p>
          <a:p>
            <a:pPr marL="285750" indent="-285750">
              <a:buFont typeface="Wingdings" pitchFamily="2" charset="2"/>
              <a:buChar char="v"/>
            </a:pPr>
            <a:r>
              <a:rPr lang="en-US" dirty="0" smtClean="0"/>
              <a:t>No of lanes of the bridge deck</a:t>
            </a:r>
          </a:p>
          <a:p>
            <a:pPr marL="285750" indent="-285750">
              <a:buFont typeface="Wingdings" pitchFamily="2" charset="2"/>
              <a:buChar char="v"/>
            </a:pPr>
            <a:r>
              <a:rPr lang="en-US" dirty="0" smtClean="0"/>
              <a:t>Design life being considered</a:t>
            </a:r>
          </a:p>
          <a:p>
            <a:pPr marL="285750" indent="-285750">
              <a:buFont typeface="Wingdings" pitchFamily="2" charset="2"/>
              <a:buChar char="v"/>
            </a:pPr>
            <a:r>
              <a:rPr lang="en-US" dirty="0" smtClean="0"/>
              <a:t>Grade of concrete </a:t>
            </a:r>
          </a:p>
          <a:p>
            <a:pPr marL="285750" indent="-285750">
              <a:buFont typeface="Wingdings" pitchFamily="2" charset="2"/>
              <a:buChar char="v"/>
            </a:pPr>
            <a:r>
              <a:rPr lang="en-US" dirty="0" smtClean="0"/>
              <a:t>Seismic zone of the location</a:t>
            </a:r>
          </a:p>
          <a:p>
            <a:pPr marL="285750" indent="-285750">
              <a:buFont typeface="Wingdings" pitchFamily="2" charset="2"/>
              <a:buChar char="v"/>
            </a:pPr>
            <a:r>
              <a:rPr lang="en-US" dirty="0" smtClean="0"/>
              <a:t>Budgeted cost of the bridge</a:t>
            </a:r>
          </a:p>
          <a:p>
            <a:pPr marL="285750" indent="-285750">
              <a:buFont typeface="Wingdings" pitchFamily="2" charset="2"/>
              <a:buChar char="v"/>
            </a:pPr>
            <a:r>
              <a:rPr lang="en-US" dirty="0" smtClean="0"/>
              <a:t>Wind load</a:t>
            </a:r>
          </a:p>
          <a:p>
            <a:pPr marL="285750" indent="-285750">
              <a:buFont typeface="Wingdings" pitchFamily="2" charset="2"/>
              <a:buChar char="v"/>
            </a:pPr>
            <a:r>
              <a:rPr lang="en-US" dirty="0" smtClean="0"/>
              <a:t>Local temperatures( Material expansion or contraction)</a:t>
            </a:r>
          </a:p>
          <a:p>
            <a:pPr marL="285750" indent="-285750">
              <a:buFont typeface="Wingdings" pitchFamily="2" charset="2"/>
              <a:buChar char="v"/>
            </a:pPr>
            <a:r>
              <a:rPr lang="en-US" dirty="0" smtClean="0"/>
              <a:t>Visibility to boating and air traffic.</a:t>
            </a:r>
          </a:p>
        </p:txBody>
      </p:sp>
      <p:sp>
        <p:nvSpPr>
          <p:cNvPr id="3" name="Rectangle 2"/>
          <p:cNvSpPr/>
          <p:nvPr/>
        </p:nvSpPr>
        <p:spPr>
          <a:xfrm>
            <a:off x="7010400" y="6324600"/>
            <a:ext cx="4572000" cy="369332"/>
          </a:xfrm>
          <a:prstGeom prst="rect">
            <a:avLst/>
          </a:prstGeom>
        </p:spPr>
        <p:txBody>
          <a:bodyPr>
            <a:spAutoFit/>
          </a:bodyPr>
          <a:lstStyle/>
          <a:p>
            <a:r>
              <a:rPr lang="en-IN" dirty="0"/>
              <a:t>Source: </a:t>
            </a:r>
            <a:r>
              <a:rPr lang="en-IN" dirty="0" smtClean="0"/>
              <a:t>Google</a:t>
            </a:r>
            <a:endParaRPr lang="en-IN" dirty="0"/>
          </a:p>
        </p:txBody>
      </p:sp>
    </p:spTree>
    <p:extLst>
      <p:ext uri="{BB962C8B-B14F-4D97-AF65-F5344CB8AC3E}">
        <p14:creationId xmlns:p14="http://schemas.microsoft.com/office/powerpoint/2010/main" val="3961487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Apex">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Flow</Template>
  <TotalTime>354</TotalTime>
  <Words>1138</Words>
  <Application>Microsoft Office PowerPoint</Application>
  <PresentationFormat>On-screen Show (4:3)</PresentationFormat>
  <Paragraphs>287</Paragraphs>
  <Slides>25</Slides>
  <Notes>0</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Couture</vt:lpstr>
      <vt:lpstr>Apex</vt:lpstr>
      <vt:lpstr>Facet</vt:lpstr>
      <vt:lpstr>Presentation On  Types of Bridge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Types of Bridge</dc:title>
  <dc:creator>UTTAM</dc:creator>
  <cp:lastModifiedBy>UTTAM</cp:lastModifiedBy>
  <cp:revision>67</cp:revision>
  <dcterms:created xsi:type="dcterms:W3CDTF">2017-04-15T03:15:35Z</dcterms:created>
  <dcterms:modified xsi:type="dcterms:W3CDTF">2017-04-30T06:04:04Z</dcterms:modified>
</cp:coreProperties>
</file>