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extended-properties" Target="docProps/app.xml"></Relationship><Relationship Id="rId2" Type="http://schemas.openxmlformats.org/package/2006/relationships/metadata/core-properties" Target="docProps/core.xml"></Relationship><Relationship Id="rId3" Type="http://schemas.openxmlformats.org/officeDocument/2006/relationships/officeDocument" Target="ppt/presentation.xml"></Relationship><Relationship Id="rId4" Type="http://www.infraware.co.kr/2012/infrawarePen" Target="docProps/infrawarePen.xml"></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3"/>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1656" y="66"/>
      </p:cViewPr>
      <p:guideLst/>
    </p:cSldViewPr>
  </p:notesViewPr>
  <p:gridSpacing cx="76200" cy="76200"/>
</p:viewPr>
</file>

<file path=ppt/_rels/presentation.xml.rels><?xml version="1.0" encoding="UTF-8"?>
<Relationships xmlns="http://schemas.openxmlformats.org/package/2006/relationships"><Relationship Id="rId1" Type="http://schemas.openxmlformats.org/officeDocument/2006/relationships/theme" Target="theme/theme1.xml"></Relationship><Relationship Id="rId2" Type="http://schemas.openxmlformats.org/officeDocument/2006/relationships/viewProps" Target="viewProps.xml"></Relationship><Relationship Id="rId3" Type="http://schemas.openxmlformats.org/officeDocument/2006/relationships/slideMaster" Target="slideMasters/slideMaster1.xml"></Relationship><Relationship Id="rId4" Type="http://schemas.openxmlformats.org/officeDocument/2006/relationships/presProps" Target="presProps.xml"></Relationship><Relationship Id="rId5" Type="http://schemas.openxmlformats.org/officeDocument/2006/relationships/tableStyles" Target="tableStyles.xml"></Relationship><Relationship Id="rId6" Type="http://schemas.openxmlformats.org/officeDocument/2006/relationships/notesMaster" Target="notesMasters/notesMaster1.xml"></Relationship><Relationship Id="rId7" Type="http://schemas.openxmlformats.org/officeDocument/2006/relationships/slide" Target="slides/slide1.xml"></Relationship><Relationship Id="rId8" Type="http://schemas.openxmlformats.org/officeDocument/2006/relationships/slide" Target="slides/slide2.xml"></Relationship><Relationship Id="rId9" Type="http://schemas.openxmlformats.org/officeDocument/2006/relationships/slide" Target="slides/slide3.xml"></Relationship><Relationship Id="rId10" Type="http://schemas.openxmlformats.org/officeDocument/2006/relationships/slide" Target="slides/slide4.xml"></Relationship><Relationship Id="rId11" Type="http://schemas.openxmlformats.org/officeDocument/2006/relationships/slide" Target="slides/slide5.xml"></Relationship><Relationship Id="rId12" Type="http://schemas.openxmlformats.org/officeDocument/2006/relationships/slide" Target="slides/slide6.xml"></Relationship><Relationship Id="rId13" Type="http://schemas.openxmlformats.org/officeDocument/2006/relationships/slide" Target="slides/slide7.xml"></Relationship><Relationship Id="rId14" Type="http://schemas.openxmlformats.org/officeDocument/2006/relationships/slide" Target="slides/slide8.xml"></Relationship><Relationship Id="rId15" Type="http://schemas.openxmlformats.org/officeDocument/2006/relationships/slide" Target="slides/slide9.xml"></Relationship><Relationship Id="rId16" Type="http://schemas.openxmlformats.org/officeDocument/2006/relationships/slide" Target="slides/slide10.xml"></Relationship><Relationship Id="rId17" Type="http://schemas.openxmlformats.org/officeDocument/2006/relationships/slide" Target="slides/slide11.xml"></Relationship><Relationship Id="rId18" Type="http://schemas.openxmlformats.org/officeDocument/2006/relationships/slide" Target="slides/slide12.xml"></Relationship><Relationship Id="rId19" Type="http://schemas.openxmlformats.org/officeDocument/2006/relationships/slide" Target="slides/slide13.xml"></Relationship><Relationship Id="rId20" Type="http://schemas.openxmlformats.org/officeDocument/2006/relationships/slide" Target="slides/slide14.xml"></Relationship><Relationship Id="rId21" Type="http://schemas.openxmlformats.org/officeDocument/2006/relationships/slide" Target="slides/slide15.xml"></Relationship><Relationship Id="rId22" Type="http://schemas.openxmlformats.org/officeDocument/2006/relationships/slide" Target="slides/slide16.xml"></Relationship><Relationship Id="rId23" Type="http://schemas.openxmlformats.org/officeDocument/2006/relationships/slide" Target="slides/slide17.xml"></Relationship><Relationship Id="rId24" Type="http://schemas.openxmlformats.org/officeDocument/2006/relationships/slide" Target="slides/slide18.xml"></Relationship><Relationship Id="rId25" Type="http://schemas.openxmlformats.org/officeDocument/2006/relationships/slide" Target="slides/slide19.xml"></Relationship><Relationship Id="rId26" Type="http://schemas.openxmlformats.org/officeDocument/2006/relationships/slide" Target="slides/slide20.xml"></Relationship><Relationship Id="rId27" Type="http://schemas.openxmlformats.org/officeDocument/2006/relationships/slide" Target="slides/slide21.xml"></Relationship><Relationship Id="rId28" Type="http://schemas.openxmlformats.org/officeDocument/2006/relationships/slide" Target="slides/slide22.xml"></Relationship><Relationship Id="rId29" Type="http://schemas.openxmlformats.org/officeDocument/2006/relationships/slide" Target="slides/slide23.xml"></Relationship><Relationship Id="rId30" Type="http://schemas.openxmlformats.org/officeDocument/2006/relationships/slide" Target="slides/slide24.xml"></Relationship><Relationship Id="rId31" Type="http://schemas.openxmlformats.org/officeDocument/2006/relationships/slide" Target="slides/slide25.xml"></Relationship><Relationship Id="rId32" Type="http://schemas.openxmlformats.org/officeDocument/2006/relationships/slide" Target="slides/slide26.xml"></Relationship><Relationship Id="rId33" Type="http://schemas.openxmlformats.org/officeDocument/2006/relationships/slide" Target="slides/slide27.xml"></Relationship><Relationship Id="rId34" Type="http://schemas.openxmlformats.org/officeDocument/2006/relationships/slide" Target="slides/slide28.xml"></Relationship><Relationship Id="rId35" Type="http://schemas.openxmlformats.org/officeDocument/2006/relationships/slide" Target="slides/slide29.xml"></Relationship><Relationship Id="rId36" Type="http://schemas.openxmlformats.org/officeDocument/2006/relationships/slide" Target="slides/slide30.xml"></Relationship><Relationship Id="rId37" Type="http://schemas.openxmlformats.org/officeDocument/2006/relationships/slide" Target="slides/slide31.xml"></Relationship><Relationship Id="rId38" Type="http://schemas.openxmlformats.org/officeDocument/2006/relationships/slide" Target="slides/slide32.xml"></Relationship><Relationship Id="rId39" Type="http://schemas.openxmlformats.org/officeDocument/2006/relationships/slide" Target="slides/slide33.xml"></Relationship></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9B7D6-6DE0-448B-850A-A8254D444D91}"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74D81-2ABB-4703-9B10-6536FC2CF4D4}" type="slidenum">
              <a:rPr lang="en-US" smtClean="0"/>
              <a:t>‹#›</a:t>
            </a:fld>
            <a:endParaRPr lang="en-US"/>
          </a:p>
        </p:txBody>
      </p:sp>
    </p:spTree>
    <p:extLst>
      <p:ext uri="{BB962C8B-B14F-4D97-AF65-F5344CB8AC3E}">
        <p14:creationId xmlns:p14="http://schemas.microsoft.com/office/powerpoint/2010/main" val="362957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219" indent="0" algn="ctr">
              <a:buNone/>
              <a:defRPr sz="2000"/>
            </a:lvl2pPr>
            <a:lvl3pPr marL="914438" indent="0" algn="ctr">
              <a:buNone/>
              <a:defRPr sz="1800"/>
            </a:lvl3pPr>
            <a:lvl4pPr marL="1371657" indent="0" algn="ctr">
              <a:buNone/>
              <a:defRPr sz="1600"/>
            </a:lvl4pPr>
            <a:lvl5pPr marL="1828876" indent="0" algn="ctr">
              <a:buNone/>
              <a:defRPr sz="1600"/>
            </a:lvl5pPr>
            <a:lvl6pPr marL="2286095" indent="0" algn="ctr">
              <a:buNone/>
              <a:defRPr sz="1600"/>
            </a:lvl6pPr>
            <a:lvl7pPr marL="2743314" indent="0" algn="ctr">
              <a:buNone/>
              <a:defRPr sz="1600"/>
            </a:lvl7pPr>
            <a:lvl8pPr marL="3200533" indent="0" algn="ctr">
              <a:buNone/>
              <a:defRPr sz="1600"/>
            </a:lvl8pPr>
            <a:lvl9pPr marL="3657752" indent="0" algn="ctr">
              <a:buNone/>
              <a:defRPr sz="1600"/>
            </a:lvl9pPr>
          </a:lstStyle>
          <a:p>
            <a:r>
              <a:rPr lang="en-US" smtClean="0"/>
              <a:t>Click to edit Master subtitle style</a:t>
            </a:r>
            <a:endParaRPr lang="en-US" dirty="0"/>
          </a:p>
        </p:txBody>
      </p:sp>
      <p:sp>
        <p:nvSpPr>
          <p:cNvPr id="10" name="TextBox 9"/>
          <p:cNvSpPr txBox="1"/>
          <p:nvPr userDrawn="1"/>
        </p:nvSpPr>
        <p:spPr>
          <a:xfrm>
            <a:off x="561476" y="6298710"/>
            <a:ext cx="2630905" cy="369332"/>
          </a:xfrm>
          <a:prstGeom prst="rect">
            <a:avLst/>
          </a:prstGeom>
          <a:noFill/>
        </p:spPr>
        <p:txBody>
          <a:bodyPr wrap="square" rtlCol="0">
            <a:spAutoFit/>
          </a:bodyPr>
          <a:lstStyle/>
          <a:p>
            <a:r>
              <a:rPr lang="en-US" sz="1800" i="1" dirty="0" smtClean="0">
                <a:solidFill>
                  <a:srgbClr val="0070C0"/>
                </a:solidFill>
              </a:rPr>
              <a:t>Bridges</a:t>
            </a:r>
            <a:endParaRPr lang="en-US" sz="1800" i="1" dirty="0">
              <a:solidFill>
                <a:srgbClr val="0070C0"/>
              </a:solidFill>
            </a:endParaRPr>
          </a:p>
        </p:txBody>
      </p:sp>
    </p:spTree>
    <p:extLst>
      <p:ext uri="{BB962C8B-B14F-4D97-AF65-F5344CB8AC3E}">
        <p14:creationId xmlns:p14="http://schemas.microsoft.com/office/powerpoint/2010/main" val="3241626190"/>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3" name="TextBox 12"/>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4" name="Straight Connector 13"/>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1677131647"/>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9" name="TextBox 8"/>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sp>
        <p:nvSpPr>
          <p:cNvPr id="11"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2686080266"/>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44771"/>
            <a:ext cx="10261600" cy="1143000"/>
          </a:xfrm>
        </p:spPr>
        <p:txBody>
          <a:bodyPr/>
          <a:lstStyle>
            <a:lvl1pPr>
              <a:defRPr>
                <a:solidFill>
                  <a:srgbClr val="0070C0"/>
                </a:solidFill>
              </a:defRPr>
            </a:lvl1pPr>
          </a:lstStyle>
          <a:p>
            <a:r>
              <a:rPr lang="en-US" smtClean="0"/>
              <a:t>Click to edit Master title style</a:t>
            </a:r>
            <a:endParaRPr lang="en-US"/>
          </a:p>
        </p:txBody>
      </p:sp>
      <p:sp>
        <p:nvSpPr>
          <p:cNvPr id="3" name="Content Placeholder 2"/>
          <p:cNvSpPr>
            <a:spLocks noGrp="1"/>
          </p:cNvSpPr>
          <p:nvPr>
            <p:ph sz="quarter" idx="1"/>
          </p:nvPr>
        </p:nvSpPr>
        <p:spPr>
          <a:xfrm>
            <a:off x="1016000" y="1905000"/>
            <a:ext cx="5029200" cy="1943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1016000" y="40005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248400" y="1905000"/>
            <a:ext cx="50292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460" y="6169953"/>
            <a:ext cx="529171" cy="633738"/>
          </a:xfrm>
          <a:prstGeom prst="rect">
            <a:avLst/>
          </a:prstGeom>
        </p:spPr>
      </p:pic>
      <p:sp>
        <p:nvSpPr>
          <p:cNvPr id="11" name="TextBox 10"/>
          <p:cNvSpPr txBox="1"/>
          <p:nvPr userDrawn="1"/>
        </p:nvSpPr>
        <p:spPr>
          <a:xfrm>
            <a:off x="7709849" y="6285998"/>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2" name="Straight Connector 11"/>
          <p:cNvCxnSpPr/>
          <p:nvPr userDrawn="1"/>
        </p:nvCxnSpPr>
        <p:spPr>
          <a:xfrm>
            <a:off x="852264" y="1323368"/>
            <a:ext cx="103659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120691"/>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54450036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78876" y="416638"/>
            <a:ext cx="10261600" cy="1143000"/>
          </a:xfrm>
        </p:spPr>
        <p:txBody>
          <a:bodyPr/>
          <a:lstStyle>
            <a:lvl1pPr>
              <a:defRPr>
                <a:solidFill>
                  <a:srgbClr val="0070C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1016000" y="1905000"/>
            <a:ext cx="10261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000" y="4000500"/>
            <a:ext cx="10261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460" y="6169953"/>
            <a:ext cx="529171" cy="633738"/>
          </a:xfrm>
          <a:prstGeom prst="rect">
            <a:avLst/>
          </a:prstGeom>
        </p:spPr>
      </p:pic>
      <p:sp>
        <p:nvSpPr>
          <p:cNvPr id="9" name="TextBox 8"/>
          <p:cNvSpPr txBox="1"/>
          <p:nvPr userDrawn="1"/>
        </p:nvSpPr>
        <p:spPr>
          <a:xfrm>
            <a:off x="7709849" y="6285998"/>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0" name="Straight Connector 9"/>
          <p:cNvCxnSpPr/>
          <p:nvPr userDrawn="1"/>
        </p:nvCxnSpPr>
        <p:spPr>
          <a:xfrm>
            <a:off x="978876" y="1323368"/>
            <a:ext cx="103659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120691"/>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261155806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1592" y="477128"/>
            <a:ext cx="10261600" cy="1143000"/>
          </a:xfrm>
        </p:spPr>
        <p:txBody>
          <a:bodyPr/>
          <a:lstStyle>
            <a:lvl1pPr>
              <a:defRPr>
                <a:solidFill>
                  <a:srgbClr val="0070C0"/>
                </a:solidFill>
              </a:defRPr>
            </a:lvl1pPr>
          </a:lstStyle>
          <a:p>
            <a:r>
              <a:rPr lang="en-US" smtClean="0"/>
              <a:t>Click to edit Master title style</a:t>
            </a:r>
            <a:endParaRPr lang="en-US"/>
          </a:p>
        </p:txBody>
      </p:sp>
      <p:sp>
        <p:nvSpPr>
          <p:cNvPr id="3" name="Content Placeholder 2"/>
          <p:cNvSpPr>
            <a:spLocks noGrp="1"/>
          </p:cNvSpPr>
          <p:nvPr>
            <p:ph sz="quarter" idx="1"/>
          </p:nvPr>
        </p:nvSpPr>
        <p:spPr>
          <a:xfrm>
            <a:off x="1016000" y="19050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9050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16000" y="40005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48400" y="40005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460" y="6169953"/>
            <a:ext cx="529171" cy="633738"/>
          </a:xfrm>
          <a:prstGeom prst="rect">
            <a:avLst/>
          </a:prstGeom>
        </p:spPr>
      </p:pic>
      <p:sp>
        <p:nvSpPr>
          <p:cNvPr id="11" name="TextBox 10"/>
          <p:cNvSpPr txBox="1"/>
          <p:nvPr userDrawn="1"/>
        </p:nvSpPr>
        <p:spPr>
          <a:xfrm>
            <a:off x="7709849" y="6285998"/>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2" name="Straight Connector 11"/>
          <p:cNvCxnSpPr/>
          <p:nvPr userDrawn="1"/>
        </p:nvCxnSpPr>
        <p:spPr>
          <a:xfrm>
            <a:off x="936672" y="1323368"/>
            <a:ext cx="103659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120691"/>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375616607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16000" y="19050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9050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016000" y="4000500"/>
            <a:ext cx="10261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1" name="TextBox 10"/>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2" name="Straight Connector 11"/>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60656368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02106"/>
            <a:ext cx="10515600" cy="531395"/>
          </a:xfrm>
        </p:spPr>
        <p:txBody>
          <a:bodyPr/>
          <a:lstStyle>
            <a:lvl1pPr>
              <a:defRPr b="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80803"/>
            <a:ext cx="10515600" cy="4664904"/>
          </a:xfrm>
        </p:spPr>
        <p:txBody>
          <a:bodyPr/>
          <a:lstStyle>
            <a:lvl1pPr marL="457219" indent="-457219">
              <a:lnSpc>
                <a:spcPct val="12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9" name="TextBox 8"/>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1" name="Straight Connector 10"/>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
        <p:nvSpPr>
          <p:cNvPr id="15" name="Slide Number Placeholder 14"/>
          <p:cNvSpPr>
            <a:spLocks noGrp="1"/>
          </p:cNvSpPr>
          <p:nvPr>
            <p:ph type="sldNum" sz="quarter" idx="12"/>
          </p:nvPr>
        </p:nvSpPr>
        <p:spPr>
          <a:xfrm>
            <a:off x="8610600" y="6356350"/>
            <a:ext cx="2743200" cy="365125"/>
          </a:xfrm>
          <a:prstGeom prst="rect">
            <a:avLst/>
          </a:prstGeom>
        </p:spPr>
        <p:txBody>
          <a:bodyPr/>
          <a:lstStyle/>
          <a:p>
            <a:fld id="{8B62EF1F-9EB1-426E-A661-08CB2298A7E7}" type="slidenum">
              <a:rPr lang="en-US" smtClean="0"/>
              <a:t>‹#›</a:t>
            </a:fld>
            <a:endParaRPr lang="en-US"/>
          </a:p>
        </p:txBody>
      </p:sp>
    </p:spTree>
    <p:extLst>
      <p:ext uri="{BB962C8B-B14F-4D97-AF65-F5344CB8AC3E}">
        <p14:creationId xmlns:p14="http://schemas.microsoft.com/office/powerpoint/2010/main" val="1623159746"/>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19" indent="0">
              <a:buNone/>
              <a:defRPr sz="2000">
                <a:solidFill>
                  <a:schemeClr val="tx1">
                    <a:tint val="75000"/>
                  </a:schemeClr>
                </a:solidFill>
              </a:defRPr>
            </a:lvl2pPr>
            <a:lvl3pPr marL="914438" indent="0">
              <a:buNone/>
              <a:defRPr sz="1800">
                <a:solidFill>
                  <a:schemeClr val="tx1">
                    <a:tint val="75000"/>
                  </a:schemeClr>
                </a:solidFill>
              </a:defRPr>
            </a:lvl3pPr>
            <a:lvl4pPr marL="1371657" indent="0">
              <a:buNone/>
              <a:defRPr sz="1600">
                <a:solidFill>
                  <a:schemeClr val="tx1">
                    <a:tint val="75000"/>
                  </a:schemeClr>
                </a:solidFill>
              </a:defRPr>
            </a:lvl4pPr>
            <a:lvl5pPr marL="1828876" indent="0">
              <a:buNone/>
              <a:defRPr sz="1600">
                <a:solidFill>
                  <a:schemeClr val="tx1">
                    <a:tint val="75000"/>
                  </a:schemeClr>
                </a:solidFill>
              </a:defRPr>
            </a:lvl5pPr>
            <a:lvl6pPr marL="2286095" indent="0">
              <a:buNone/>
              <a:defRPr sz="1600">
                <a:solidFill>
                  <a:schemeClr val="tx1">
                    <a:tint val="75000"/>
                  </a:schemeClr>
                </a:solidFill>
              </a:defRPr>
            </a:lvl6pPr>
            <a:lvl7pPr marL="2743314" indent="0">
              <a:buNone/>
              <a:defRPr sz="1600">
                <a:solidFill>
                  <a:schemeClr val="tx1">
                    <a:tint val="75000"/>
                  </a:schemeClr>
                </a:solidFill>
              </a:defRPr>
            </a:lvl7pPr>
            <a:lvl8pPr marL="3200533" indent="0">
              <a:buNone/>
              <a:defRPr sz="1600">
                <a:solidFill>
                  <a:schemeClr val="tx1">
                    <a:tint val="75000"/>
                  </a:schemeClr>
                </a:solidFill>
              </a:defRPr>
            </a:lvl8pPr>
            <a:lvl9pPr marL="365775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7BA67FF-1420-41F3-9FE9-81E3965696E0}" type="datetimeFigureOut">
              <a:rPr lang="en-US" smtClean="0"/>
              <a:t>4/11/2017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62EF1F-9EB1-426E-A661-08CB2298A7E7}" type="slidenum">
              <a:rPr lang="en-US" smtClean="0"/>
              <a:t>‹#›</a:t>
            </a:fld>
            <a:endParaRPr lang="en-US"/>
          </a:p>
        </p:txBody>
      </p:sp>
    </p:spTree>
    <p:extLst>
      <p:ext uri="{BB962C8B-B14F-4D97-AF65-F5344CB8AC3E}">
        <p14:creationId xmlns:p14="http://schemas.microsoft.com/office/powerpoint/2010/main" val="2799981007"/>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0" name="TextBox 9"/>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1" name="Straight Connector 10"/>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2786480753"/>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19" indent="0">
              <a:buNone/>
              <a:defRPr sz="2000" b="1"/>
            </a:lvl2pPr>
            <a:lvl3pPr marL="914438" indent="0">
              <a:buNone/>
              <a:defRPr sz="1800" b="1"/>
            </a:lvl3pPr>
            <a:lvl4pPr marL="1371657" indent="0">
              <a:buNone/>
              <a:defRPr sz="1600" b="1"/>
            </a:lvl4pPr>
            <a:lvl5pPr marL="1828876" indent="0">
              <a:buNone/>
              <a:defRPr sz="1600" b="1"/>
            </a:lvl5pPr>
            <a:lvl6pPr marL="2286095" indent="0">
              <a:buNone/>
              <a:defRPr sz="1600" b="1"/>
            </a:lvl6pPr>
            <a:lvl7pPr marL="2743314" indent="0">
              <a:buNone/>
              <a:defRPr sz="1600" b="1"/>
            </a:lvl7pPr>
            <a:lvl8pPr marL="3200533" indent="0">
              <a:buNone/>
              <a:defRPr sz="1600" b="1"/>
            </a:lvl8pPr>
            <a:lvl9pPr marL="3657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19" indent="0">
              <a:buNone/>
              <a:defRPr sz="2000" b="1"/>
            </a:lvl2pPr>
            <a:lvl3pPr marL="914438" indent="0">
              <a:buNone/>
              <a:defRPr sz="1800" b="1"/>
            </a:lvl3pPr>
            <a:lvl4pPr marL="1371657" indent="0">
              <a:buNone/>
              <a:defRPr sz="1600" b="1"/>
            </a:lvl4pPr>
            <a:lvl5pPr marL="1828876" indent="0">
              <a:buNone/>
              <a:defRPr sz="1600" b="1"/>
            </a:lvl5pPr>
            <a:lvl6pPr marL="2286095" indent="0">
              <a:buNone/>
              <a:defRPr sz="1600" b="1"/>
            </a:lvl6pPr>
            <a:lvl7pPr marL="2743314" indent="0">
              <a:buNone/>
              <a:defRPr sz="1600" b="1"/>
            </a:lvl7pPr>
            <a:lvl8pPr marL="3200533" indent="0">
              <a:buNone/>
              <a:defRPr sz="1600" b="1"/>
            </a:lvl8pPr>
            <a:lvl9pPr marL="3657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2" name="TextBox 11"/>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3" name="Straight Connector 12"/>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3338666060"/>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cxnSp>
        <p:nvCxnSpPr>
          <p:cNvPr id="6" name="Straight Connector 5"/>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8" name="TextBox 7"/>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9" name="Straight Connector 8"/>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3750821711"/>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9" name="TextBox 8"/>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sp>
        <p:nvSpPr>
          <p:cNvPr id="11"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886090373"/>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1"/>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9" indent="0">
              <a:buNone/>
              <a:defRPr sz="1400"/>
            </a:lvl2pPr>
            <a:lvl3pPr marL="914438" indent="0">
              <a:buNone/>
              <a:defRPr sz="1200"/>
            </a:lvl3pPr>
            <a:lvl4pPr marL="1371657" indent="0">
              <a:buNone/>
              <a:defRPr sz="1000"/>
            </a:lvl4pPr>
            <a:lvl5pPr marL="1828876" indent="0">
              <a:buNone/>
              <a:defRPr sz="1000"/>
            </a:lvl5pPr>
            <a:lvl6pPr marL="2286095" indent="0">
              <a:buNone/>
              <a:defRPr sz="1000"/>
            </a:lvl6pPr>
            <a:lvl7pPr marL="2743314" indent="0">
              <a:buNone/>
              <a:defRPr sz="1000"/>
            </a:lvl7pPr>
            <a:lvl8pPr marL="3200533" indent="0">
              <a:buNone/>
              <a:defRPr sz="1000"/>
            </a:lvl8pPr>
            <a:lvl9pPr marL="3657752" indent="0">
              <a:buNone/>
              <a:defRPr sz="1000"/>
            </a:lvl9pPr>
          </a:lstStyle>
          <a:p>
            <a:pPr lvl="0"/>
            <a:r>
              <a:rPr lang="en-US" smtClean="0"/>
              <a:t>Click to edit Master text styles</a:t>
            </a:r>
          </a:p>
        </p:txBody>
      </p:sp>
      <p:cxnSp>
        <p:nvCxnSpPr>
          <p:cNvPr id="8" name="Straight Connector 7"/>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0" name="TextBox 9"/>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sp>
        <p:nvSpPr>
          <p:cNvPr id="12"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34816494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1"/>
            </a:lvl1pPr>
            <a:lvl2pPr marL="457219" indent="0">
              <a:buNone/>
              <a:defRPr sz="2800"/>
            </a:lvl2pPr>
            <a:lvl3pPr marL="914438" indent="0">
              <a:buNone/>
              <a:defRPr sz="2400"/>
            </a:lvl3pPr>
            <a:lvl4pPr marL="1371657" indent="0">
              <a:buNone/>
              <a:defRPr sz="2000"/>
            </a:lvl4pPr>
            <a:lvl5pPr marL="1828876" indent="0">
              <a:buNone/>
              <a:defRPr sz="2000"/>
            </a:lvl5pPr>
            <a:lvl6pPr marL="2286095" indent="0">
              <a:buNone/>
              <a:defRPr sz="2000"/>
            </a:lvl6pPr>
            <a:lvl7pPr marL="2743314" indent="0">
              <a:buNone/>
              <a:defRPr sz="2000"/>
            </a:lvl7pPr>
            <a:lvl8pPr marL="3200533" indent="0">
              <a:buNone/>
              <a:defRPr sz="2000"/>
            </a:lvl8pPr>
            <a:lvl9pPr marL="365775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9" indent="0">
              <a:buNone/>
              <a:defRPr sz="1400"/>
            </a:lvl2pPr>
            <a:lvl3pPr marL="914438" indent="0">
              <a:buNone/>
              <a:defRPr sz="1200"/>
            </a:lvl3pPr>
            <a:lvl4pPr marL="1371657" indent="0">
              <a:buNone/>
              <a:defRPr sz="1000"/>
            </a:lvl4pPr>
            <a:lvl5pPr marL="1828876" indent="0">
              <a:buNone/>
              <a:defRPr sz="1000"/>
            </a:lvl5pPr>
            <a:lvl6pPr marL="2286095" indent="0">
              <a:buNone/>
              <a:defRPr sz="1000"/>
            </a:lvl6pPr>
            <a:lvl7pPr marL="2743314" indent="0">
              <a:buNone/>
              <a:defRPr sz="1000"/>
            </a:lvl7pPr>
            <a:lvl8pPr marL="3200533" indent="0">
              <a:buNone/>
              <a:defRPr sz="1000"/>
            </a:lvl8pPr>
            <a:lvl9pPr marL="3657752" indent="0">
              <a:buNone/>
              <a:defRPr sz="1000"/>
            </a:lvl9pPr>
          </a:lstStyle>
          <a:p>
            <a:pPr lvl="0"/>
            <a:r>
              <a:rPr lang="en-US" smtClean="0"/>
              <a:t>Click to edit Master text styles</a:t>
            </a:r>
          </a:p>
        </p:txBody>
      </p:sp>
      <p:cxnSp>
        <p:nvCxnSpPr>
          <p:cNvPr id="8" name="Straight Connector 7"/>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0" name="TextBox 9"/>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sp>
        <p:nvSpPr>
          <p:cNvPr id="12" name="Footer Placeholder 13"/>
          <p:cNvSpPr>
            <a:spLocks noGrp="1"/>
          </p:cNvSpPr>
          <p:nvPr>
            <p:ph type="ftr" sz="quarter" idx="11"/>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3971036609"/>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6176963"/>
            <a:ext cx="121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88580" y="6208221"/>
            <a:ext cx="529171" cy="633738"/>
          </a:xfrm>
          <a:prstGeom prst="rect">
            <a:avLst/>
          </a:prstGeom>
        </p:spPr>
      </p:pic>
      <p:sp>
        <p:nvSpPr>
          <p:cNvPr id="13" name="TextBox 12"/>
          <p:cNvSpPr txBox="1"/>
          <p:nvPr userDrawn="1"/>
        </p:nvSpPr>
        <p:spPr>
          <a:xfrm>
            <a:off x="7526969" y="6324266"/>
            <a:ext cx="3826833" cy="369332"/>
          </a:xfrm>
          <a:prstGeom prst="rect">
            <a:avLst/>
          </a:prstGeom>
          <a:noFill/>
        </p:spPr>
        <p:txBody>
          <a:bodyPr wrap="square" rtlCol="0">
            <a:spAutoFit/>
          </a:bodyPr>
          <a:lstStyle/>
          <a:p>
            <a:r>
              <a:rPr lang="en-US" sz="1800" dirty="0" smtClean="0">
                <a:solidFill>
                  <a:srgbClr val="0070C0"/>
                </a:solidFill>
              </a:rPr>
              <a:t>Department of Civil Engineering, RUET</a:t>
            </a:r>
            <a:endParaRPr lang="en-US" sz="1800" dirty="0">
              <a:solidFill>
                <a:srgbClr val="0070C0"/>
              </a:solidFill>
            </a:endParaRPr>
          </a:p>
        </p:txBody>
      </p:sp>
      <p:cxnSp>
        <p:nvCxnSpPr>
          <p:cNvPr id="14" name="Straight Connector 13"/>
          <p:cNvCxnSpPr/>
          <p:nvPr userDrawn="1"/>
        </p:nvCxnSpPr>
        <p:spPr>
          <a:xfrm>
            <a:off x="838200" y="1333500"/>
            <a:ext cx="10515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Footer Placeholder 13"/>
          <p:cNvSpPr>
            <a:spLocks noGrp="1"/>
          </p:cNvSpPr>
          <p:nvPr>
            <p:ph type="ftr" sz="quarter" idx="3"/>
          </p:nvPr>
        </p:nvSpPr>
        <p:spPr>
          <a:xfrm>
            <a:off x="838200" y="6356350"/>
            <a:ext cx="4114800" cy="365125"/>
          </a:xfrm>
          <a:prstGeom prst="rect">
            <a:avLst/>
          </a:prstGeom>
        </p:spPr>
        <p:txBody>
          <a:bodyPr/>
          <a:lstStyle>
            <a:lvl1pPr>
              <a:defRPr sz="2000" i="1">
                <a:solidFill>
                  <a:srgbClr val="0070C0"/>
                </a:solidFill>
              </a:defRPr>
            </a:lvl1pPr>
          </a:lstStyle>
          <a:p>
            <a:endParaRPr lang="en-US" dirty="0"/>
          </a:p>
        </p:txBody>
      </p:sp>
    </p:spTree>
    <p:extLst>
      <p:ext uri="{BB962C8B-B14F-4D97-AF65-F5344CB8AC3E}">
        <p14:creationId xmlns:p14="http://schemas.microsoft.com/office/powerpoint/2010/main" val="2596675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slow">
    <p:wipe/>
  </p:transition>
  <p:timing>
    <p:tnLst>
      <p:par>
        <p:cTn id="1" dur="indefinite" restart="never" nodeType="tmRoot"/>
      </p:par>
    </p:tnLst>
  </p:timing>
  <p:txStyles>
    <p:titleStyle>
      <a:lvl1pPr algn="l" defTabSz="914438" rtl="0" eaLnBrk="1" latinLnBrk="0" hangingPunct="1">
        <a:lnSpc>
          <a:spcPct val="90000"/>
        </a:lnSpc>
        <a:spcBef>
          <a:spcPct val="0"/>
        </a:spcBef>
        <a:buNone/>
        <a:defRPr sz="4401" kern="1200">
          <a:solidFill>
            <a:schemeClr val="tx1"/>
          </a:solidFill>
          <a:latin typeface=" times new roman"/>
          <a:ea typeface="+mj-ea"/>
          <a:cs typeface="+mj-cs"/>
        </a:defRPr>
      </a:lvl1pPr>
    </p:titleStyle>
    <p:bodyStyle>
      <a:lvl1pPr marL="228609" indent="-228609" algn="l" defTabSz="914438" rtl="0" eaLnBrk="1" latinLnBrk="0" hangingPunct="1">
        <a:lnSpc>
          <a:spcPct val="90000"/>
        </a:lnSpc>
        <a:spcBef>
          <a:spcPts val="1000"/>
        </a:spcBef>
        <a:buFont typeface="Arial" panose="020B0604020202020204" pitchFamily="34" charset="0"/>
        <a:buChar char="•"/>
        <a:defRPr sz="2800" kern="1200">
          <a:solidFill>
            <a:schemeClr val="tx1"/>
          </a:solidFill>
          <a:latin typeface=" times new roman"/>
          <a:ea typeface="+mn-ea"/>
          <a:cs typeface="+mn-cs"/>
        </a:defRPr>
      </a:lvl1pPr>
      <a:lvl2pPr marL="685828" indent="-228609" algn="l" defTabSz="914438" rtl="0" eaLnBrk="1" latinLnBrk="0" hangingPunct="1">
        <a:lnSpc>
          <a:spcPct val="90000"/>
        </a:lnSpc>
        <a:spcBef>
          <a:spcPts val="500"/>
        </a:spcBef>
        <a:buFont typeface="Arial" panose="020B0604020202020204" pitchFamily="34" charset="0"/>
        <a:buChar char="•"/>
        <a:defRPr sz="2400" kern="1200">
          <a:solidFill>
            <a:schemeClr val="tx1"/>
          </a:solidFill>
          <a:latin typeface=" times new roman"/>
          <a:ea typeface="+mn-ea"/>
          <a:cs typeface="+mn-cs"/>
        </a:defRPr>
      </a:lvl2pPr>
      <a:lvl3pPr marL="1143048" indent="-228609" algn="l" defTabSz="914438" rtl="0" eaLnBrk="1" latinLnBrk="0" hangingPunct="1">
        <a:lnSpc>
          <a:spcPct val="90000"/>
        </a:lnSpc>
        <a:spcBef>
          <a:spcPts val="500"/>
        </a:spcBef>
        <a:buFont typeface="Arial" panose="020B0604020202020204" pitchFamily="34" charset="0"/>
        <a:buChar char="•"/>
        <a:defRPr sz="2000" kern="1200">
          <a:solidFill>
            <a:schemeClr val="tx1"/>
          </a:solidFill>
          <a:latin typeface=" times new roman"/>
          <a:ea typeface="+mn-ea"/>
          <a:cs typeface="+mn-cs"/>
        </a:defRPr>
      </a:lvl3pPr>
      <a:lvl4pPr marL="1600267"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 times new roman"/>
          <a:ea typeface="+mn-ea"/>
          <a:cs typeface="+mn-cs"/>
        </a:defRPr>
      </a:lvl4pPr>
      <a:lvl5pPr marL="2057485"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 times new roman"/>
          <a:ea typeface="+mn-ea"/>
          <a:cs typeface="+mn-cs"/>
        </a:defRPr>
      </a:lvl5pPr>
      <a:lvl6pPr marL="2514704"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23"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43"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61" indent="-228609" algn="l" defTabSz="9144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8" rtl="0" eaLnBrk="1" latinLnBrk="0" hangingPunct="1">
        <a:defRPr sz="1800" kern="1200">
          <a:solidFill>
            <a:schemeClr val="tx1"/>
          </a:solidFill>
          <a:latin typeface="+mn-lt"/>
          <a:ea typeface="+mn-ea"/>
          <a:cs typeface="+mn-cs"/>
        </a:defRPr>
      </a:lvl1pPr>
      <a:lvl2pPr marL="457219" algn="l" defTabSz="914438" rtl="0" eaLnBrk="1" latinLnBrk="0" hangingPunct="1">
        <a:defRPr sz="1800" kern="1200">
          <a:solidFill>
            <a:schemeClr val="tx1"/>
          </a:solidFill>
          <a:latin typeface="+mn-lt"/>
          <a:ea typeface="+mn-ea"/>
          <a:cs typeface="+mn-cs"/>
        </a:defRPr>
      </a:lvl2pPr>
      <a:lvl3pPr marL="914438" algn="l" defTabSz="914438" rtl="0" eaLnBrk="1" latinLnBrk="0" hangingPunct="1">
        <a:defRPr sz="1800" kern="1200">
          <a:solidFill>
            <a:schemeClr val="tx1"/>
          </a:solidFill>
          <a:latin typeface="+mn-lt"/>
          <a:ea typeface="+mn-ea"/>
          <a:cs typeface="+mn-cs"/>
        </a:defRPr>
      </a:lvl3pPr>
      <a:lvl4pPr marL="1371657" algn="l" defTabSz="914438" rtl="0" eaLnBrk="1" latinLnBrk="0" hangingPunct="1">
        <a:defRPr sz="1800" kern="1200">
          <a:solidFill>
            <a:schemeClr val="tx1"/>
          </a:solidFill>
          <a:latin typeface="+mn-lt"/>
          <a:ea typeface="+mn-ea"/>
          <a:cs typeface="+mn-cs"/>
        </a:defRPr>
      </a:lvl4pPr>
      <a:lvl5pPr marL="1828876" algn="l" defTabSz="914438" rtl="0" eaLnBrk="1" latinLnBrk="0" hangingPunct="1">
        <a:defRPr sz="1800" kern="1200">
          <a:solidFill>
            <a:schemeClr val="tx1"/>
          </a:solidFill>
          <a:latin typeface="+mn-lt"/>
          <a:ea typeface="+mn-ea"/>
          <a:cs typeface="+mn-cs"/>
        </a:defRPr>
      </a:lvl5pPr>
      <a:lvl6pPr marL="2286095" algn="l" defTabSz="914438" rtl="0" eaLnBrk="1" latinLnBrk="0" hangingPunct="1">
        <a:defRPr sz="1800" kern="1200">
          <a:solidFill>
            <a:schemeClr val="tx1"/>
          </a:solidFill>
          <a:latin typeface="+mn-lt"/>
          <a:ea typeface="+mn-ea"/>
          <a:cs typeface="+mn-cs"/>
        </a:defRPr>
      </a:lvl6pPr>
      <a:lvl7pPr marL="2743314" algn="l" defTabSz="914438" rtl="0" eaLnBrk="1" latinLnBrk="0" hangingPunct="1">
        <a:defRPr sz="1800" kern="1200">
          <a:solidFill>
            <a:schemeClr val="tx1"/>
          </a:solidFill>
          <a:latin typeface="+mn-lt"/>
          <a:ea typeface="+mn-ea"/>
          <a:cs typeface="+mn-cs"/>
        </a:defRPr>
      </a:lvl7pPr>
      <a:lvl8pPr marL="3200533" algn="l" defTabSz="914438" rtl="0" eaLnBrk="1" latinLnBrk="0" hangingPunct="1">
        <a:defRPr sz="1800" kern="1200">
          <a:solidFill>
            <a:schemeClr val="tx1"/>
          </a:solidFill>
          <a:latin typeface="+mn-lt"/>
          <a:ea typeface="+mn-ea"/>
          <a:cs typeface="+mn-cs"/>
        </a:defRPr>
      </a:lvl8pPr>
      <a:lvl9pPr marL="3657752" algn="l" defTabSz="9144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http://www.users.globalnet.co.uk/~trc/clapper1.jpg" TargetMode="External"/><Relationship Id="rId5" Type="http://schemas.openxmlformats.org/officeDocument/2006/relationships/image" Target="../media/image4.jpeg"/><Relationship Id="rId4" Type="http://schemas.openxmlformats.org/officeDocument/2006/relationships/image" Target="http://bridge.tongji.edu.cn/bridges/arch/Masonry/Huanghugang.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dot.state.ga.us/homeoffs/bridge_dsgn.www/covered/watson/watson3.jpg"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http://www.endex.com/gf/buildings/bbridge/bbridgewest.gi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630" y="2167937"/>
            <a:ext cx="10064840" cy="2293937"/>
          </a:xfrm>
        </p:spPr>
        <p:txBody>
          <a:bodyPr anchor="t">
            <a:noAutofit/>
          </a:bodyPr>
          <a:lstStyle/>
          <a:p>
            <a:pPr algn="r"/>
            <a:r>
              <a:rPr lang="en-US" sz="3600" dirty="0" smtClean="0">
                <a:solidFill>
                  <a:srgbClr val="0070C0"/>
                </a:solidFill>
                <a:latin typeface="Times New Roman" panose="02020603050405020304" pitchFamily="18" charset="0"/>
                <a:cs typeface="Times New Roman" panose="02020603050405020304" pitchFamily="18" charset="0"/>
              </a:rPr>
              <a:t>A Brief Study of Different Types of Bridges and Function of Components of a Simple Bridge </a:t>
            </a:r>
            <a:r>
              <a:rPr lang="en-US" sz="11501" dirty="0"/>
              <a:t/>
            </a:r>
            <a:br>
              <a:rPr lang="en-US" sz="11501" dirty="0"/>
            </a:br>
            <a:endParaRPr lang="en-US" sz="11501" dirty="0"/>
          </a:p>
        </p:txBody>
      </p:sp>
      <p:sp>
        <p:nvSpPr>
          <p:cNvPr id="3" name="Subtitle 2"/>
          <p:cNvSpPr>
            <a:spLocks noGrp="1"/>
          </p:cNvSpPr>
          <p:nvPr>
            <p:ph type="subTitle" idx="1"/>
          </p:nvPr>
        </p:nvSpPr>
        <p:spPr>
          <a:xfrm>
            <a:off x="4784954" y="4200426"/>
            <a:ext cx="6673516" cy="1655762"/>
          </a:xfrm>
        </p:spPr>
        <p:txBody>
          <a:bodyPr/>
          <a:lstStyle/>
          <a:p>
            <a:pPr algn="r"/>
            <a:r>
              <a:rPr lang="en-US" i="1" dirty="0">
                <a:solidFill>
                  <a:srgbClr val="0070C0"/>
                </a:solidFill>
                <a:latin typeface="Times New Roman" panose="02020603050405020304" pitchFamily="18" charset="0"/>
                <a:cs typeface="Times New Roman" panose="02020603050405020304" pitchFamily="18" charset="0"/>
              </a:rPr>
              <a:t>Prepared </a:t>
            </a:r>
            <a:r>
              <a:rPr lang="en-US" i="1" dirty="0" smtClean="0">
                <a:solidFill>
                  <a:srgbClr val="0070C0"/>
                </a:solidFill>
                <a:latin typeface="Times New Roman" panose="02020603050405020304" pitchFamily="18" charset="0"/>
                <a:cs typeface="Times New Roman" panose="02020603050405020304" pitchFamily="18" charset="0"/>
              </a:rPr>
              <a:t>by</a:t>
            </a:r>
            <a:r>
              <a:rPr lang="en-US" sz="3200" i="1" dirty="0">
                <a:solidFill>
                  <a:srgbClr val="0070C0"/>
                </a:solidFill>
                <a:latin typeface="Times New Roman" panose="02020603050405020304" pitchFamily="18" charset="0"/>
                <a:cs typeface="Times New Roman" panose="02020603050405020304" pitchFamily="18" charset="0"/>
              </a:rPr>
              <a:t>-</a:t>
            </a:r>
          </a:p>
          <a:p>
            <a:pPr algn="r"/>
            <a:r>
              <a:rPr lang="en-US" sz="2000" i="1" dirty="0">
                <a:solidFill>
                  <a:srgbClr val="0070C0"/>
                </a:solidFill>
                <a:latin typeface="Times New Roman" panose="02020603050405020304" pitchFamily="18" charset="0"/>
                <a:cs typeface="Times New Roman" panose="02020603050405020304" pitchFamily="18" charset="0"/>
              </a:rPr>
              <a:t>Roll: 130084-99</a:t>
            </a:r>
            <a:endParaRPr lang="en-US" sz="2000" i="1" dirty="0">
              <a:solidFill>
                <a:srgbClr val="0070C0"/>
              </a:solidFill>
            </a:endParaRPr>
          </a:p>
          <a:p>
            <a:pPr algn="r"/>
            <a:endParaRPr lang="en-US" sz="2800" i="1" dirty="0"/>
          </a:p>
          <a:p>
            <a:pPr algn="r"/>
            <a:endParaRPr lang="en-US" i="1" dirty="0"/>
          </a:p>
        </p:txBody>
      </p:sp>
    </p:spTree>
    <p:extLst>
      <p:ext uri="{BB962C8B-B14F-4D97-AF65-F5344CB8AC3E}">
        <p14:creationId xmlns:p14="http://schemas.microsoft.com/office/powerpoint/2010/main" val="303520396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447"/>
            <a:ext cx="10515600" cy="758735"/>
          </a:xfrm>
        </p:spPr>
        <p:txBody>
          <a:bodyPr>
            <a:normAutofit fontScale="90000"/>
          </a:bodyPr>
          <a:lstStyle/>
          <a:p>
            <a:r>
              <a:rPr lang="en-US" sz="3600" dirty="0" smtClean="0"/>
              <a:t>Types: According to Method of Clearance for Navigation</a:t>
            </a:r>
            <a:endParaRPr lang="en-US" sz="3600" dirty="0"/>
          </a:p>
        </p:txBody>
      </p:sp>
      <p:sp>
        <p:nvSpPr>
          <p:cNvPr id="3" name="Content Placeholder 2"/>
          <p:cNvSpPr>
            <a:spLocks noGrp="1"/>
          </p:cNvSpPr>
          <p:nvPr>
            <p:ph idx="1"/>
          </p:nvPr>
        </p:nvSpPr>
        <p:spPr>
          <a:xfrm>
            <a:off x="525431" y="2511834"/>
            <a:ext cx="5577839" cy="2494487"/>
          </a:xfrm>
        </p:spPr>
        <p:txBody>
          <a:bodyPr numCol="1" spcCol="91440">
            <a:normAutofit/>
          </a:bodyPr>
          <a:lstStyle/>
          <a:p>
            <a:r>
              <a:rPr lang="en-US" dirty="0">
                <a:solidFill>
                  <a:srgbClr val="0070C0"/>
                </a:solidFill>
              </a:rPr>
              <a:t>Transporter Bridge</a:t>
            </a:r>
          </a:p>
          <a:p>
            <a:pPr lvl="1"/>
            <a:r>
              <a:rPr lang="en-US" dirty="0"/>
              <a:t>A transporter bridge (also ferry bridge or aerial transfer bridge) is a type of movable bridge that carries </a:t>
            </a:r>
            <a:r>
              <a:rPr lang="en-US" i="1" dirty="0">
                <a:solidFill>
                  <a:srgbClr val="FF0000"/>
                </a:solidFill>
              </a:rPr>
              <a:t>a segment of roadway </a:t>
            </a:r>
            <a:r>
              <a:rPr lang="en-US" dirty="0"/>
              <a:t>across a river.</a:t>
            </a:r>
          </a:p>
        </p:txBody>
      </p:sp>
      <p:grpSp>
        <p:nvGrpSpPr>
          <p:cNvPr id="8" name="Group 7"/>
          <p:cNvGrpSpPr/>
          <p:nvPr/>
        </p:nvGrpSpPr>
        <p:grpSpPr>
          <a:xfrm>
            <a:off x="6103270" y="1790130"/>
            <a:ext cx="5250530" cy="4307229"/>
            <a:chOff x="5918213" y="1385182"/>
            <a:chExt cx="5250530" cy="4307229"/>
          </a:xfrm>
        </p:grpSpPr>
        <p:sp>
          <p:nvSpPr>
            <p:cNvPr id="5" name="Rectangle 4"/>
            <p:cNvSpPr/>
            <p:nvPr/>
          </p:nvSpPr>
          <p:spPr>
            <a:xfrm>
              <a:off x="7561775" y="5323079"/>
              <a:ext cx="1963406" cy="369332"/>
            </a:xfrm>
            <a:prstGeom prst="rect">
              <a:avLst/>
            </a:prstGeom>
          </p:spPr>
          <p:txBody>
            <a:bodyPr wrap="square">
              <a:spAutoFit/>
            </a:bodyPr>
            <a:lstStyle/>
            <a:p>
              <a:r>
                <a:rPr lang="en-US" dirty="0" smtClean="0"/>
                <a:t>Transporter Bridge</a:t>
              </a:r>
            </a:p>
          </p:txBody>
        </p:sp>
        <p:pic>
          <p:nvPicPr>
            <p:cNvPr id="7" name="Picture 6"/>
            <p:cNvPicPr>
              <a:picLocks noChangeAspect="1"/>
            </p:cNvPicPr>
            <p:nvPr/>
          </p:nvPicPr>
          <p:blipFill>
            <a:blip r:embed="rId2"/>
            <a:stretch>
              <a:fillRect/>
            </a:stretch>
          </p:blipFill>
          <p:spPr>
            <a:xfrm>
              <a:off x="5918213" y="1385182"/>
              <a:ext cx="5250530" cy="3937897"/>
            </a:xfrm>
            <a:prstGeom prst="rect">
              <a:avLst/>
            </a:prstGeom>
          </p:spPr>
        </p:pic>
      </p:grpSp>
    </p:spTree>
    <p:extLst>
      <p:ext uri="{BB962C8B-B14F-4D97-AF65-F5344CB8AC3E}">
        <p14:creationId xmlns:p14="http://schemas.microsoft.com/office/powerpoint/2010/main" val="279899104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Type of Super Structure</a:t>
            </a:r>
            <a:endParaRPr lang="en-US" dirty="0"/>
          </a:p>
        </p:txBody>
      </p:sp>
      <p:sp>
        <p:nvSpPr>
          <p:cNvPr id="3" name="Content Placeholder 2"/>
          <p:cNvSpPr>
            <a:spLocks noGrp="1"/>
          </p:cNvSpPr>
          <p:nvPr>
            <p:ph idx="1"/>
          </p:nvPr>
        </p:nvSpPr>
        <p:spPr/>
        <p:txBody>
          <a:bodyPr/>
          <a:lstStyle/>
          <a:p>
            <a:r>
              <a:rPr lang="en-US" dirty="0"/>
              <a:t>Girder/Beam Bridge</a:t>
            </a:r>
          </a:p>
          <a:p>
            <a:r>
              <a:rPr lang="en-US" dirty="0"/>
              <a:t>Truss Bridge</a:t>
            </a:r>
          </a:p>
          <a:p>
            <a:r>
              <a:rPr lang="en-US" dirty="0"/>
              <a:t>Rigid Frame Bridge</a:t>
            </a:r>
          </a:p>
          <a:p>
            <a:r>
              <a:rPr lang="en-US" dirty="0"/>
              <a:t>Arch Bridge</a:t>
            </a:r>
          </a:p>
          <a:p>
            <a:r>
              <a:rPr lang="en-US" dirty="0"/>
              <a:t>Cable Stayed Bridge</a:t>
            </a:r>
          </a:p>
          <a:p>
            <a:r>
              <a:rPr lang="en-US" dirty="0"/>
              <a:t>Suspension Bridge</a:t>
            </a:r>
          </a:p>
          <a:p>
            <a:endParaRPr lang="en-US" dirty="0"/>
          </a:p>
        </p:txBody>
      </p:sp>
    </p:spTree>
    <p:extLst>
      <p:ext uri="{BB962C8B-B14F-4D97-AF65-F5344CB8AC3E}">
        <p14:creationId xmlns:p14="http://schemas.microsoft.com/office/powerpoint/2010/main" val="328107417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Girder/Beam Bridge</a:t>
            </a:r>
          </a:p>
        </p:txBody>
      </p:sp>
      <p:pic>
        <p:nvPicPr>
          <p:cNvPr id="21507" name="Picture 3" descr="girder"/>
          <p:cNvPicPr>
            <a:picLocks noGrp="1" noChangeAspect="1" noChangeArrowheads="1"/>
          </p:cNvPicPr>
          <p:nvPr>
            <p:ph idx="1"/>
          </p:nvPr>
        </p:nvPicPr>
        <p:blipFill>
          <a:blip r:embed="rId2" cstate="print"/>
          <a:srcRect/>
          <a:stretch>
            <a:fillRect/>
          </a:stretch>
        </p:blipFill>
        <p:spPr>
          <a:xfrm>
            <a:off x="2286000" y="3352801"/>
            <a:ext cx="7086600" cy="2595563"/>
          </a:xfrm>
        </p:spPr>
      </p:pic>
      <p:sp>
        <p:nvSpPr>
          <p:cNvPr id="21508" name="Text Box 4"/>
          <p:cNvSpPr txBox="1">
            <a:spLocks noChangeArrowheads="1"/>
          </p:cNvSpPr>
          <p:nvPr/>
        </p:nvSpPr>
        <p:spPr bwMode="auto">
          <a:xfrm>
            <a:off x="2362200" y="2133601"/>
            <a:ext cx="7543800" cy="1015663"/>
          </a:xfrm>
          <a:prstGeom prst="rect">
            <a:avLst/>
          </a:prstGeom>
          <a:noFill/>
          <a:ln w="9525">
            <a:noFill/>
            <a:miter lim="800000"/>
            <a:headEnd/>
            <a:tailEnd/>
          </a:ln>
        </p:spPr>
        <p:txBody>
          <a:bodyPr>
            <a:spAutoFit/>
          </a:bodyPr>
          <a:lstStyle/>
          <a:p>
            <a:pPr>
              <a:spcBef>
                <a:spcPct val="50000"/>
              </a:spcBef>
              <a:buFontTx/>
              <a:buChar char="•"/>
            </a:pPr>
            <a:r>
              <a:rPr lang="en-US" sz="2400">
                <a:latin typeface="Tahoma" pitchFamily="34" charset="0"/>
              </a:rPr>
              <a:t> The most common and basic type</a:t>
            </a:r>
          </a:p>
          <a:p>
            <a:pPr>
              <a:spcBef>
                <a:spcPct val="50000"/>
              </a:spcBef>
              <a:buFontTx/>
              <a:buChar char="•"/>
            </a:pPr>
            <a:r>
              <a:rPr lang="en-US" sz="2400">
                <a:latin typeface="Tahoma" pitchFamily="34" charset="0"/>
              </a:rPr>
              <a:t> Typical spans : 10m to 200m</a:t>
            </a:r>
          </a:p>
        </p:txBody>
      </p:sp>
    </p:spTree>
    <p:extLst>
      <p:ext uri="{BB962C8B-B14F-4D97-AF65-F5344CB8AC3E}">
        <p14:creationId xmlns:p14="http://schemas.microsoft.com/office/powerpoint/2010/main" val="19268033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Truss Bridge</a:t>
            </a:r>
          </a:p>
        </p:txBody>
      </p:sp>
      <p:pic>
        <p:nvPicPr>
          <p:cNvPr id="75779" name="Picture 3" descr="Truss"/>
          <p:cNvPicPr>
            <a:picLocks noGrp="1" noChangeAspect="1" noChangeArrowheads="1"/>
          </p:cNvPicPr>
          <p:nvPr>
            <p:ph idx="1"/>
          </p:nvPr>
        </p:nvPicPr>
        <p:blipFill>
          <a:blip r:embed="rId2" cstate="print"/>
          <a:srcRect/>
          <a:stretch>
            <a:fillRect/>
          </a:stretch>
        </p:blipFill>
        <p:spPr>
          <a:xfrm>
            <a:off x="2362200" y="1828800"/>
            <a:ext cx="7391400" cy="2706688"/>
          </a:xfrm>
        </p:spPr>
      </p:pic>
      <p:sp>
        <p:nvSpPr>
          <p:cNvPr id="22532" name="Text Box 4"/>
          <p:cNvSpPr txBox="1">
            <a:spLocks noChangeArrowheads="1"/>
          </p:cNvSpPr>
          <p:nvPr/>
        </p:nvSpPr>
        <p:spPr bwMode="auto">
          <a:xfrm>
            <a:off x="2438400" y="4953001"/>
            <a:ext cx="7848600" cy="1015663"/>
          </a:xfrm>
          <a:prstGeom prst="rect">
            <a:avLst/>
          </a:prstGeom>
          <a:noFill/>
          <a:ln w="9525">
            <a:noFill/>
            <a:miter lim="800000"/>
            <a:headEnd/>
            <a:tailEnd/>
          </a:ln>
        </p:spPr>
        <p:txBody>
          <a:bodyPr>
            <a:spAutoFit/>
          </a:bodyPr>
          <a:lstStyle/>
          <a:p>
            <a:pPr>
              <a:spcBef>
                <a:spcPct val="50000"/>
              </a:spcBef>
              <a:buFontTx/>
              <a:buChar char="•"/>
            </a:pPr>
            <a:r>
              <a:rPr lang="en-US" sz="2400"/>
              <a:t> Truss is a simple skeletal structure.</a:t>
            </a:r>
          </a:p>
          <a:p>
            <a:pPr>
              <a:spcBef>
                <a:spcPct val="50000"/>
              </a:spcBef>
              <a:buFontTx/>
              <a:buChar char="•"/>
            </a:pPr>
            <a:r>
              <a:rPr lang="en-US" sz="2400"/>
              <a:t> Typical span lengths are 40m to 500m.</a:t>
            </a:r>
          </a:p>
        </p:txBody>
      </p:sp>
    </p:spTree>
    <p:extLst>
      <p:ext uri="{BB962C8B-B14F-4D97-AF65-F5344CB8AC3E}">
        <p14:creationId xmlns:p14="http://schemas.microsoft.com/office/powerpoint/2010/main" val="143036107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Forces in a Truss Bridge</a:t>
            </a:r>
          </a:p>
        </p:txBody>
      </p:sp>
      <p:pic>
        <p:nvPicPr>
          <p:cNvPr id="23555" name="Picture 3" descr="Forces that act on a Truss Bridge."/>
          <p:cNvPicPr>
            <a:picLocks noGrp="1" noChangeAspect="1" noChangeArrowheads="1"/>
          </p:cNvPicPr>
          <p:nvPr>
            <p:ph idx="1"/>
          </p:nvPr>
        </p:nvPicPr>
        <p:blipFill>
          <a:blip r:embed="rId2" cstate="print"/>
          <a:srcRect/>
          <a:stretch>
            <a:fillRect/>
          </a:stretch>
        </p:blipFill>
        <p:spPr>
          <a:xfrm>
            <a:off x="2590800" y="1943100"/>
            <a:ext cx="6491288" cy="2832100"/>
          </a:xfrm>
          <a:noFill/>
        </p:spPr>
      </p:pic>
      <p:sp>
        <p:nvSpPr>
          <p:cNvPr id="23556" name="Text Box 4"/>
          <p:cNvSpPr txBox="1">
            <a:spLocks noChangeArrowheads="1"/>
          </p:cNvSpPr>
          <p:nvPr/>
        </p:nvSpPr>
        <p:spPr bwMode="auto">
          <a:xfrm>
            <a:off x="2362200" y="4876801"/>
            <a:ext cx="7696200" cy="1015663"/>
          </a:xfrm>
          <a:prstGeom prst="rect">
            <a:avLst/>
          </a:prstGeom>
          <a:noFill/>
          <a:ln w="9525">
            <a:noFill/>
            <a:miter lim="800000"/>
            <a:headEnd/>
            <a:tailEnd/>
          </a:ln>
        </p:spPr>
        <p:txBody>
          <a:bodyPr>
            <a:spAutoFit/>
          </a:bodyPr>
          <a:lstStyle/>
          <a:p>
            <a:pPr>
              <a:spcBef>
                <a:spcPct val="50000"/>
              </a:spcBef>
            </a:pPr>
            <a:r>
              <a:rPr lang="en-US" sz="2000" b="1"/>
              <a:t>In design theory, the individual members of a simple truss are only subject to tension and compression and not bending forces. For most part, all the beams in a truss bridge are straight.</a:t>
            </a:r>
          </a:p>
        </p:txBody>
      </p:sp>
    </p:spTree>
    <p:extLst>
      <p:ext uri="{BB962C8B-B14F-4D97-AF65-F5344CB8AC3E}">
        <p14:creationId xmlns:p14="http://schemas.microsoft.com/office/powerpoint/2010/main" val="231843230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Arch Bridges</a:t>
            </a:r>
          </a:p>
        </p:txBody>
      </p:sp>
      <p:sp>
        <p:nvSpPr>
          <p:cNvPr id="24579" name="Rectangle 3"/>
          <p:cNvSpPr>
            <a:spLocks noGrp="1" noChangeArrowheads="1"/>
          </p:cNvSpPr>
          <p:nvPr>
            <p:ph type="body" sz="half" idx="4294967295"/>
          </p:nvPr>
        </p:nvSpPr>
        <p:spPr>
          <a:xfrm>
            <a:off x="7084255" y="1564079"/>
            <a:ext cx="4038600" cy="4572000"/>
          </a:xfrm>
        </p:spPr>
        <p:txBody>
          <a:bodyPr/>
          <a:lstStyle/>
          <a:p>
            <a:pPr eaLnBrk="1" hangingPunct="1">
              <a:lnSpc>
                <a:spcPct val="80000"/>
              </a:lnSpc>
              <a:buClr>
                <a:schemeClr val="tx1"/>
              </a:buClr>
            </a:pPr>
            <a:r>
              <a:rPr lang="en-US" sz="2000" dirty="0"/>
              <a:t>Arches used a curved structure which provides a high resistance to bending forces.</a:t>
            </a:r>
          </a:p>
          <a:p>
            <a:pPr eaLnBrk="1" hangingPunct="1">
              <a:lnSpc>
                <a:spcPct val="80000"/>
              </a:lnSpc>
              <a:buClr>
                <a:schemeClr val="tx1"/>
              </a:buClr>
            </a:pPr>
            <a:r>
              <a:rPr lang="en-US" sz="2000" dirty="0"/>
              <a:t>Both ends are fixed in the horizontal direction (no horizontal movement allowed in the bearings).</a:t>
            </a:r>
          </a:p>
          <a:p>
            <a:pPr eaLnBrk="1" hangingPunct="1">
              <a:lnSpc>
                <a:spcPct val="80000"/>
              </a:lnSpc>
              <a:buClr>
                <a:schemeClr val="tx1"/>
              </a:buClr>
            </a:pPr>
            <a:r>
              <a:rPr lang="en-US" sz="2000" dirty="0"/>
              <a:t>Arches can only be used where ground is solid and stable.</a:t>
            </a:r>
          </a:p>
          <a:p>
            <a:pPr eaLnBrk="1" hangingPunct="1">
              <a:lnSpc>
                <a:spcPct val="80000"/>
              </a:lnSpc>
              <a:buClr>
                <a:schemeClr val="tx1"/>
              </a:buClr>
            </a:pPr>
            <a:r>
              <a:rPr lang="en-US" sz="2000" dirty="0" err="1"/>
              <a:t>Hingeless</a:t>
            </a:r>
            <a:r>
              <a:rPr lang="en-US" sz="2000" dirty="0"/>
              <a:t> arch is very stiff and suffers less deflection.</a:t>
            </a:r>
          </a:p>
          <a:p>
            <a:pPr eaLnBrk="1" hangingPunct="1">
              <a:lnSpc>
                <a:spcPct val="80000"/>
              </a:lnSpc>
              <a:buClr>
                <a:schemeClr val="tx1"/>
              </a:buClr>
            </a:pPr>
            <a:r>
              <a:rPr lang="en-US" sz="2000" dirty="0"/>
              <a:t>Two-hinged arch uses hinged bearings which allow rotation and most commonly used for steel arches and very economical design.</a:t>
            </a:r>
          </a:p>
        </p:txBody>
      </p:sp>
      <p:pic>
        <p:nvPicPr>
          <p:cNvPr id="24581" name="Picture 5" descr="Illustration #2: 2-Hinge Arch"/>
          <p:cNvPicPr>
            <a:picLocks noGrp="1" noChangeAspect="1" noChangeArrowheads="1"/>
          </p:cNvPicPr>
          <p:nvPr>
            <p:ph sz="quarter" idx="4294967295"/>
          </p:nvPr>
        </p:nvPicPr>
        <p:blipFill>
          <a:blip r:embed="rId2" cstate="print"/>
          <a:srcRect/>
          <a:stretch>
            <a:fillRect/>
          </a:stretch>
        </p:blipFill>
        <p:spPr>
          <a:xfrm>
            <a:off x="1372258" y="4068562"/>
            <a:ext cx="3419475" cy="1266825"/>
          </a:xfrm>
        </p:spPr>
      </p:pic>
      <p:pic>
        <p:nvPicPr>
          <p:cNvPr id="24580" name="Picture 4" descr="Illustration #1: Hingeless Arch"/>
          <p:cNvPicPr>
            <a:picLocks noGrp="1" noChangeAspect="1" noChangeArrowheads="1"/>
          </p:cNvPicPr>
          <p:nvPr>
            <p:ph sz="quarter" idx="4294967295"/>
          </p:nvPr>
        </p:nvPicPr>
        <p:blipFill>
          <a:blip r:embed="rId3" cstate="print"/>
          <a:srcRect/>
          <a:stretch>
            <a:fillRect/>
          </a:stretch>
        </p:blipFill>
        <p:spPr>
          <a:xfrm>
            <a:off x="1407977" y="2124669"/>
            <a:ext cx="3348038" cy="1241425"/>
          </a:xfrm>
        </p:spPr>
      </p:pic>
      <p:sp>
        <p:nvSpPr>
          <p:cNvPr id="24582" name="Text Box 6"/>
          <p:cNvSpPr txBox="1">
            <a:spLocks noChangeArrowheads="1"/>
          </p:cNvSpPr>
          <p:nvPr/>
        </p:nvSpPr>
        <p:spPr bwMode="auto">
          <a:xfrm>
            <a:off x="2315234" y="3366094"/>
            <a:ext cx="2286000" cy="366713"/>
          </a:xfrm>
          <a:prstGeom prst="rect">
            <a:avLst/>
          </a:prstGeom>
          <a:noFill/>
          <a:ln w="9525">
            <a:noFill/>
            <a:miter lim="800000"/>
            <a:headEnd/>
            <a:tailEnd/>
          </a:ln>
        </p:spPr>
        <p:txBody>
          <a:bodyPr>
            <a:spAutoFit/>
          </a:bodyPr>
          <a:lstStyle/>
          <a:p>
            <a:pPr>
              <a:spcBef>
                <a:spcPct val="50000"/>
              </a:spcBef>
            </a:pPr>
            <a:r>
              <a:rPr lang="en-US" b="1" dirty="0">
                <a:solidFill>
                  <a:srgbClr val="0000FF"/>
                </a:solidFill>
              </a:rPr>
              <a:t>Hinge-less Arch</a:t>
            </a:r>
          </a:p>
        </p:txBody>
      </p:sp>
      <p:sp>
        <p:nvSpPr>
          <p:cNvPr id="24583" name="Text Box 7"/>
          <p:cNvSpPr txBox="1">
            <a:spLocks noChangeArrowheads="1"/>
          </p:cNvSpPr>
          <p:nvPr/>
        </p:nvSpPr>
        <p:spPr bwMode="auto">
          <a:xfrm>
            <a:off x="2190454" y="5335387"/>
            <a:ext cx="1783081" cy="366712"/>
          </a:xfrm>
          <a:prstGeom prst="rect">
            <a:avLst/>
          </a:prstGeom>
          <a:noFill/>
          <a:ln w="9525">
            <a:noFill/>
            <a:miter lim="800000"/>
            <a:headEnd/>
            <a:tailEnd/>
          </a:ln>
        </p:spPr>
        <p:txBody>
          <a:bodyPr wrap="square">
            <a:spAutoFit/>
          </a:bodyPr>
          <a:lstStyle/>
          <a:p>
            <a:pPr>
              <a:spcBef>
                <a:spcPct val="50000"/>
              </a:spcBef>
            </a:pPr>
            <a:r>
              <a:rPr lang="en-US" b="1" dirty="0">
                <a:solidFill>
                  <a:srgbClr val="0000FF"/>
                </a:solidFill>
              </a:rPr>
              <a:t>Two hinged Arch</a:t>
            </a:r>
          </a:p>
        </p:txBody>
      </p:sp>
    </p:spTree>
    <p:extLst>
      <p:ext uri="{BB962C8B-B14F-4D97-AF65-F5344CB8AC3E}">
        <p14:creationId xmlns:p14="http://schemas.microsoft.com/office/powerpoint/2010/main" val="11997669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Arch Bridges</a:t>
            </a:r>
          </a:p>
        </p:txBody>
      </p:sp>
      <p:sp>
        <p:nvSpPr>
          <p:cNvPr id="25603" name="Rectangle 3"/>
          <p:cNvSpPr>
            <a:spLocks noGrp="1" noChangeArrowheads="1"/>
          </p:cNvSpPr>
          <p:nvPr>
            <p:ph type="body" sz="half" idx="4294967295"/>
          </p:nvPr>
        </p:nvSpPr>
        <p:spPr>
          <a:xfrm>
            <a:off x="6591887" y="1642271"/>
            <a:ext cx="4038600" cy="4114800"/>
          </a:xfrm>
        </p:spPr>
        <p:txBody>
          <a:bodyPr/>
          <a:lstStyle/>
          <a:p>
            <a:pPr eaLnBrk="1" hangingPunct="1">
              <a:lnSpc>
                <a:spcPct val="90000"/>
              </a:lnSpc>
              <a:buClr>
                <a:schemeClr val="tx1"/>
              </a:buClr>
            </a:pPr>
            <a:r>
              <a:rPr lang="en-US" sz="2300" dirty="0"/>
              <a:t>The three-hinged arch adds an additional hinge at the top and suffers very little movement in either foundation, but experiences more deflection. Rarely used.</a:t>
            </a:r>
          </a:p>
          <a:p>
            <a:pPr eaLnBrk="1" hangingPunct="1">
              <a:lnSpc>
                <a:spcPct val="90000"/>
              </a:lnSpc>
              <a:buClr>
                <a:schemeClr val="tx1"/>
              </a:buClr>
            </a:pPr>
            <a:r>
              <a:rPr lang="en-US" sz="2300" dirty="0"/>
              <a:t>The tied arch allows construction even if the ground is not solid enough to deal with horizontal forces.</a:t>
            </a:r>
          </a:p>
        </p:txBody>
      </p:sp>
      <p:pic>
        <p:nvPicPr>
          <p:cNvPr id="25605" name="Picture 5" descr="Illustration #4: Tied Arch"/>
          <p:cNvPicPr>
            <a:picLocks noGrp="1" noChangeAspect="1" noChangeArrowheads="1"/>
          </p:cNvPicPr>
          <p:nvPr>
            <p:ph sz="quarter" idx="4294967295"/>
          </p:nvPr>
        </p:nvPicPr>
        <p:blipFill>
          <a:blip r:embed="rId2" cstate="print"/>
          <a:srcRect/>
          <a:stretch>
            <a:fillRect/>
          </a:stretch>
        </p:blipFill>
        <p:spPr>
          <a:xfrm>
            <a:off x="1713704" y="3431381"/>
            <a:ext cx="3278188" cy="1214437"/>
          </a:xfrm>
        </p:spPr>
      </p:pic>
      <p:sp>
        <p:nvSpPr>
          <p:cNvPr id="25606" name="Text Box 6"/>
          <p:cNvSpPr txBox="1">
            <a:spLocks noChangeArrowheads="1"/>
          </p:cNvSpPr>
          <p:nvPr/>
        </p:nvSpPr>
        <p:spPr bwMode="auto">
          <a:xfrm>
            <a:off x="2351647" y="2910683"/>
            <a:ext cx="2002303" cy="366713"/>
          </a:xfrm>
          <a:prstGeom prst="rect">
            <a:avLst/>
          </a:prstGeom>
          <a:noFill/>
          <a:ln w="9525">
            <a:noFill/>
            <a:miter lim="800000"/>
            <a:headEnd/>
            <a:tailEnd/>
          </a:ln>
        </p:spPr>
        <p:txBody>
          <a:bodyPr wrap="square">
            <a:spAutoFit/>
          </a:bodyPr>
          <a:lstStyle/>
          <a:p>
            <a:pPr>
              <a:spcBef>
                <a:spcPct val="50000"/>
              </a:spcBef>
            </a:pPr>
            <a:r>
              <a:rPr lang="en-US" b="1" dirty="0">
                <a:solidFill>
                  <a:srgbClr val="0000FF"/>
                </a:solidFill>
              </a:rPr>
              <a:t>Three-hinged Arch</a:t>
            </a:r>
          </a:p>
        </p:txBody>
      </p:sp>
      <p:sp>
        <p:nvSpPr>
          <p:cNvPr id="25607" name="Text Box 7"/>
          <p:cNvSpPr txBox="1">
            <a:spLocks noChangeArrowheads="1"/>
          </p:cNvSpPr>
          <p:nvPr/>
        </p:nvSpPr>
        <p:spPr bwMode="auto">
          <a:xfrm>
            <a:off x="2792435" y="4645818"/>
            <a:ext cx="1120726" cy="366713"/>
          </a:xfrm>
          <a:prstGeom prst="rect">
            <a:avLst/>
          </a:prstGeom>
          <a:noFill/>
          <a:ln w="9525">
            <a:noFill/>
            <a:miter lim="800000"/>
            <a:headEnd/>
            <a:tailEnd/>
          </a:ln>
        </p:spPr>
        <p:txBody>
          <a:bodyPr wrap="square">
            <a:spAutoFit/>
          </a:bodyPr>
          <a:lstStyle/>
          <a:p>
            <a:pPr>
              <a:spcBef>
                <a:spcPct val="50000"/>
              </a:spcBef>
            </a:pPr>
            <a:r>
              <a:rPr lang="en-US" b="1" dirty="0">
                <a:solidFill>
                  <a:srgbClr val="0000FF"/>
                </a:solidFill>
              </a:rPr>
              <a:t>Tied Arch</a:t>
            </a:r>
          </a:p>
        </p:txBody>
      </p:sp>
      <p:pic>
        <p:nvPicPr>
          <p:cNvPr id="25604" name="Picture 4" descr="Illustration #3: 3-Hinge Arch"/>
          <p:cNvPicPr>
            <a:picLocks noGrp="1" noChangeAspect="1" noChangeArrowheads="1"/>
          </p:cNvPicPr>
          <p:nvPr>
            <p:ph sz="quarter" idx="4294967295"/>
          </p:nvPr>
        </p:nvPicPr>
        <p:blipFill>
          <a:blip r:embed="rId3" cstate="print"/>
          <a:srcRect/>
          <a:stretch>
            <a:fillRect/>
          </a:stretch>
        </p:blipFill>
        <p:spPr>
          <a:xfrm>
            <a:off x="1643062" y="1642271"/>
            <a:ext cx="3419475" cy="1268412"/>
          </a:xfrm>
        </p:spPr>
      </p:pic>
    </p:spTree>
    <p:extLst>
      <p:ext uri="{BB962C8B-B14F-4D97-AF65-F5344CB8AC3E}">
        <p14:creationId xmlns:p14="http://schemas.microsoft.com/office/powerpoint/2010/main" val="20227387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Forces in an Arch</a:t>
            </a:r>
          </a:p>
        </p:txBody>
      </p:sp>
      <p:pic>
        <p:nvPicPr>
          <p:cNvPr id="26627" name="Picture 3" descr="Forces that act on an arch bridge"/>
          <p:cNvPicPr>
            <a:picLocks noGrp="1" noChangeAspect="1" noChangeArrowheads="1"/>
          </p:cNvPicPr>
          <p:nvPr>
            <p:ph sz="quarter" idx="1"/>
          </p:nvPr>
        </p:nvPicPr>
        <p:blipFill>
          <a:blip r:embed="rId2" cstate="print"/>
          <a:srcRect/>
          <a:stretch>
            <a:fillRect/>
          </a:stretch>
        </p:blipFill>
        <p:spPr>
          <a:xfrm>
            <a:off x="2500314" y="1963738"/>
            <a:ext cx="3348037" cy="1822450"/>
          </a:xfrm>
          <a:noFill/>
        </p:spPr>
      </p:pic>
      <p:pic>
        <p:nvPicPr>
          <p:cNvPr id="26628" name="Picture 4" descr="bridge-arch"/>
          <p:cNvPicPr>
            <a:picLocks noGrp="1" noChangeAspect="1" noChangeArrowheads="1"/>
          </p:cNvPicPr>
          <p:nvPr>
            <p:ph sz="quarter" idx="2"/>
          </p:nvPr>
        </p:nvPicPr>
        <p:blipFill>
          <a:blip r:embed="rId3" cstate="print"/>
          <a:srcRect/>
          <a:stretch>
            <a:fillRect/>
          </a:stretch>
        </p:blipFill>
        <p:spPr>
          <a:xfrm>
            <a:off x="2730501" y="4003676"/>
            <a:ext cx="2887663" cy="1939925"/>
          </a:xfrm>
          <a:noFill/>
        </p:spPr>
      </p:pic>
      <p:sp>
        <p:nvSpPr>
          <p:cNvPr id="26629" name="Rectangle 5"/>
          <p:cNvSpPr>
            <a:spLocks noGrp="1" noChangeArrowheads="1"/>
          </p:cNvSpPr>
          <p:nvPr>
            <p:ph type="body" sz="half" idx="3"/>
          </p:nvPr>
        </p:nvSpPr>
        <p:spPr>
          <a:xfrm>
            <a:off x="6205538" y="1905000"/>
            <a:ext cx="3776662" cy="4038600"/>
          </a:xfrm>
        </p:spPr>
        <p:txBody>
          <a:bodyPr/>
          <a:lstStyle/>
          <a:p>
            <a:pPr eaLnBrk="1" hangingPunct="1">
              <a:lnSpc>
                <a:spcPct val="90000"/>
              </a:lnSpc>
              <a:buClr>
                <a:schemeClr val="tx1"/>
              </a:buClr>
            </a:pPr>
            <a:r>
              <a:rPr lang="en-US" sz="2700" dirty="0"/>
              <a:t>Arches are well suited to the use of stone because they are subject to compression.</a:t>
            </a:r>
          </a:p>
          <a:p>
            <a:pPr eaLnBrk="1" hangingPunct="1">
              <a:lnSpc>
                <a:spcPct val="90000"/>
              </a:lnSpc>
              <a:buClr>
                <a:schemeClr val="tx1"/>
              </a:buClr>
            </a:pPr>
            <a:r>
              <a:rPr lang="en-US" sz="2700" dirty="0"/>
              <a:t>Many ancient and well-known examples of stone arches still stand to this today.</a:t>
            </a:r>
          </a:p>
        </p:txBody>
      </p:sp>
    </p:spTree>
    <p:extLst>
      <p:ext uri="{BB962C8B-B14F-4D97-AF65-F5344CB8AC3E}">
        <p14:creationId xmlns:p14="http://schemas.microsoft.com/office/powerpoint/2010/main" val="310401909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65200" y="548274"/>
            <a:ext cx="10261600" cy="1143000"/>
          </a:xfrm>
        </p:spPr>
        <p:txBody>
          <a:bodyPr/>
          <a:lstStyle/>
          <a:p>
            <a:pPr eaLnBrk="1" hangingPunct="1"/>
            <a:r>
              <a:rPr lang="en-US" dirty="0" smtClean="0"/>
              <a:t>Cable Stayed</a:t>
            </a:r>
          </a:p>
        </p:txBody>
      </p:sp>
      <p:pic>
        <p:nvPicPr>
          <p:cNvPr id="27651" name="Picture 3" descr="Illustration #1: Typical Cablestay Bridge Side View"/>
          <p:cNvPicPr>
            <a:picLocks noGrp="1" noChangeAspect="1" noChangeArrowheads="1"/>
          </p:cNvPicPr>
          <p:nvPr>
            <p:ph sz="half" idx="1"/>
          </p:nvPr>
        </p:nvPicPr>
        <p:blipFill>
          <a:blip r:embed="rId2" cstate="print"/>
          <a:srcRect/>
          <a:stretch>
            <a:fillRect/>
          </a:stretch>
        </p:blipFill>
        <p:spPr>
          <a:xfrm>
            <a:off x="1752600" y="2286000"/>
            <a:ext cx="5010150" cy="1670050"/>
          </a:xfrm>
        </p:spPr>
      </p:pic>
      <p:sp>
        <p:nvSpPr>
          <p:cNvPr id="27652" name="Rectangle 4"/>
          <p:cNvSpPr>
            <a:spLocks noGrp="1" noChangeArrowheads="1"/>
          </p:cNvSpPr>
          <p:nvPr>
            <p:ph type="body" sz="half" idx="2"/>
          </p:nvPr>
        </p:nvSpPr>
        <p:spPr>
          <a:xfrm>
            <a:off x="1981200" y="4343400"/>
            <a:ext cx="8229600" cy="1828800"/>
          </a:xfrm>
        </p:spPr>
        <p:txBody>
          <a:bodyPr/>
          <a:lstStyle/>
          <a:p>
            <a:pPr eaLnBrk="1" hangingPunct="1">
              <a:lnSpc>
                <a:spcPct val="80000"/>
              </a:lnSpc>
            </a:pPr>
            <a:r>
              <a:rPr lang="en-US" sz="2500" dirty="0"/>
              <a:t>A typical cable-stayed bridge is a continuous deck with one or more towers erected above piers in the middle of the span.</a:t>
            </a:r>
          </a:p>
          <a:p>
            <a:pPr eaLnBrk="1" hangingPunct="1">
              <a:lnSpc>
                <a:spcPct val="80000"/>
              </a:lnSpc>
            </a:pPr>
            <a:r>
              <a:rPr lang="en-US" sz="2500" dirty="0"/>
              <a:t>Cables stretch down diagonally from the towers and support the deck. Typical spans 110m to 480m.</a:t>
            </a:r>
          </a:p>
        </p:txBody>
      </p:sp>
      <p:pic>
        <p:nvPicPr>
          <p:cNvPr id="27653" name="Picture 5" descr="Illustration #2: Typical Cablestay Bridge Tower Cross Section"/>
          <p:cNvPicPr>
            <a:picLocks noGrp="1" noChangeAspect="1" noChangeArrowheads="1"/>
          </p:cNvPicPr>
          <p:nvPr>
            <p:ph sz="quarter" idx="4294967295"/>
          </p:nvPr>
        </p:nvPicPr>
        <p:blipFill>
          <a:blip r:embed="rId3" cstate="print"/>
          <a:srcRect/>
          <a:stretch>
            <a:fillRect/>
          </a:stretch>
        </p:blipFill>
        <p:spPr>
          <a:xfrm>
            <a:off x="7086600" y="2133600"/>
            <a:ext cx="700088" cy="1866900"/>
          </a:xfrm>
        </p:spPr>
      </p:pic>
      <p:pic>
        <p:nvPicPr>
          <p:cNvPr id="27654" name="Picture 6" descr="bridge-cable-stay"/>
          <p:cNvPicPr>
            <a:picLocks noChangeAspect="1" noChangeArrowheads="1"/>
          </p:cNvPicPr>
          <p:nvPr/>
        </p:nvPicPr>
        <p:blipFill>
          <a:blip r:embed="rId4" cstate="print"/>
          <a:srcRect/>
          <a:stretch>
            <a:fillRect/>
          </a:stretch>
        </p:blipFill>
        <p:spPr bwMode="auto">
          <a:xfrm>
            <a:off x="7848600" y="2133600"/>
            <a:ext cx="2420938" cy="1785938"/>
          </a:xfrm>
          <a:prstGeom prst="rect">
            <a:avLst/>
          </a:prstGeom>
          <a:noFill/>
          <a:ln w="9525">
            <a:noFill/>
            <a:miter lim="800000"/>
            <a:headEnd/>
            <a:tailEnd/>
          </a:ln>
        </p:spPr>
      </p:pic>
    </p:spTree>
    <p:extLst>
      <p:ext uri="{BB962C8B-B14F-4D97-AF65-F5344CB8AC3E}">
        <p14:creationId xmlns:p14="http://schemas.microsoft.com/office/powerpoint/2010/main" val="161711613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65200" y="434926"/>
            <a:ext cx="10261600" cy="1143000"/>
          </a:xfrm>
        </p:spPr>
        <p:txBody>
          <a:bodyPr/>
          <a:lstStyle/>
          <a:p>
            <a:pPr eaLnBrk="1" hangingPunct="1"/>
            <a:r>
              <a:rPr lang="en-US" dirty="0" smtClean="0"/>
              <a:t>Cable Stay Towers</a:t>
            </a:r>
          </a:p>
        </p:txBody>
      </p:sp>
      <p:sp>
        <p:nvSpPr>
          <p:cNvPr id="28675" name="Rectangle 3"/>
          <p:cNvSpPr>
            <a:spLocks noGrp="1" noChangeArrowheads="1"/>
          </p:cNvSpPr>
          <p:nvPr>
            <p:ph type="body" sz="half" idx="2"/>
          </p:nvPr>
        </p:nvSpPr>
        <p:spPr>
          <a:xfrm>
            <a:off x="1981200" y="4800600"/>
            <a:ext cx="8229600" cy="1371600"/>
          </a:xfrm>
        </p:spPr>
        <p:txBody>
          <a:bodyPr/>
          <a:lstStyle/>
          <a:p>
            <a:pPr eaLnBrk="1" hangingPunct="1">
              <a:lnSpc>
                <a:spcPct val="90000"/>
              </a:lnSpc>
              <a:buClr>
                <a:schemeClr val="tx1"/>
              </a:buClr>
              <a:buFont typeface="Wingdings" pitchFamily="2" charset="2"/>
              <a:buNone/>
            </a:pPr>
            <a:r>
              <a:rPr lang="en-US" sz="2700"/>
              <a:t>	Cable stayed bridges may be classified by the number of spans, number and type of towers, deck type, number and arrangement of cables.</a:t>
            </a:r>
          </a:p>
        </p:txBody>
      </p:sp>
      <p:pic>
        <p:nvPicPr>
          <p:cNvPr id="28676" name="Picture 4" descr="Illustration #3: Basic Tower Types"/>
          <p:cNvPicPr>
            <a:picLocks noGrp="1" noChangeAspect="1" noChangeArrowheads="1"/>
          </p:cNvPicPr>
          <p:nvPr>
            <p:ph sz="half" idx="1"/>
          </p:nvPr>
        </p:nvPicPr>
        <p:blipFill>
          <a:blip r:embed="rId2" cstate="print"/>
          <a:srcRect/>
          <a:stretch>
            <a:fillRect/>
          </a:stretch>
        </p:blipFill>
        <p:spPr>
          <a:xfrm>
            <a:off x="2667000" y="1949450"/>
            <a:ext cx="6477000" cy="2698750"/>
          </a:xfrm>
        </p:spPr>
      </p:pic>
    </p:spTree>
    <p:extLst>
      <p:ext uri="{BB962C8B-B14F-4D97-AF65-F5344CB8AC3E}">
        <p14:creationId xmlns:p14="http://schemas.microsoft.com/office/powerpoint/2010/main" val="374340079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998454"/>
          </a:xfrm>
        </p:spPr>
        <p:txBody>
          <a:bodyPr/>
          <a:lstStyle/>
          <a:p>
            <a:r>
              <a:rPr lang="en-US" dirty="0" smtClean="0"/>
              <a:t>What is Bridge?</a:t>
            </a:r>
            <a:endParaRPr lang="en-US" dirty="0"/>
          </a:p>
        </p:txBody>
      </p:sp>
      <p:sp>
        <p:nvSpPr>
          <p:cNvPr id="3" name="Content Placeholder 2"/>
          <p:cNvSpPr>
            <a:spLocks noGrp="1"/>
          </p:cNvSpPr>
          <p:nvPr>
            <p:ph idx="1"/>
          </p:nvPr>
        </p:nvSpPr>
        <p:spPr/>
        <p:txBody>
          <a:bodyPr anchor="ctr">
            <a:normAutofit/>
          </a:bodyPr>
          <a:lstStyle/>
          <a:p>
            <a:pPr marL="365775" indent="-365775">
              <a:buFont typeface="Wingdings" panose="05000000000000000000" pitchFamily="2" charset="2"/>
              <a:buChar char="v"/>
            </a:pPr>
            <a:r>
              <a:rPr lang="en-US" spc="100" dirty="0"/>
              <a:t>A bridge is a structure providing a passage over an obstacle without closing the way underneath.</a:t>
            </a:r>
          </a:p>
          <a:p>
            <a:pPr marL="365775" indent="-365775">
              <a:buFont typeface="Wingdings" panose="05000000000000000000" pitchFamily="2" charset="2"/>
              <a:buChar char="v"/>
            </a:pPr>
            <a:r>
              <a:rPr lang="en-US" spc="100" dirty="0"/>
              <a:t>The required passage may be for a railway track, a road, pedestrians, a canal or pipeline.</a:t>
            </a:r>
          </a:p>
          <a:p>
            <a:pPr marL="365775" indent="-365775">
              <a:buFont typeface="Wingdings" panose="05000000000000000000" pitchFamily="2" charset="2"/>
              <a:buChar char="v"/>
            </a:pPr>
            <a:r>
              <a:rPr lang="en-US" spc="100" dirty="0"/>
              <a:t>The obstacle to be crossed may be  a river, a road, railway or a valley.</a:t>
            </a:r>
          </a:p>
          <a:p>
            <a:pPr marL="365775" indent="-365775"/>
            <a:endParaRPr lang="en-US" spc="100" dirty="0"/>
          </a:p>
        </p:txBody>
      </p:sp>
    </p:spTree>
    <p:extLst>
      <p:ext uri="{BB962C8B-B14F-4D97-AF65-F5344CB8AC3E}">
        <p14:creationId xmlns:p14="http://schemas.microsoft.com/office/powerpoint/2010/main" val="226501007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mtClean="0"/>
              <a:t>Cable Stay Arrangements</a:t>
            </a:r>
          </a:p>
        </p:txBody>
      </p:sp>
      <p:pic>
        <p:nvPicPr>
          <p:cNvPr id="29699" name="Picture 3" descr="Illustration #4: Basic Cable Arrangements"/>
          <p:cNvPicPr>
            <a:picLocks noGrp="1" noChangeAspect="1" noChangeArrowheads="1"/>
          </p:cNvPicPr>
          <p:nvPr>
            <p:ph idx="1"/>
          </p:nvPr>
        </p:nvPicPr>
        <p:blipFill>
          <a:blip r:embed="rId2" cstate="print"/>
          <a:srcRect/>
          <a:stretch>
            <a:fillRect/>
          </a:stretch>
        </p:blipFill>
        <p:spPr>
          <a:xfrm>
            <a:off x="3200400" y="1637714"/>
            <a:ext cx="5791200" cy="4343400"/>
          </a:xfrm>
        </p:spPr>
      </p:pic>
    </p:spTree>
    <p:extLst>
      <p:ext uri="{BB962C8B-B14F-4D97-AF65-F5344CB8AC3E}">
        <p14:creationId xmlns:p14="http://schemas.microsoft.com/office/powerpoint/2010/main" val="15054207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sz="quarter"/>
          </p:nvPr>
        </p:nvSpPr>
        <p:spPr/>
        <p:txBody>
          <a:bodyPr/>
          <a:lstStyle/>
          <a:p>
            <a:pPr eaLnBrk="1" hangingPunct="1"/>
            <a:r>
              <a:rPr lang="en-US" smtClean="0"/>
              <a:t>Cable Stayed Bridges</a:t>
            </a:r>
          </a:p>
        </p:txBody>
      </p:sp>
      <p:pic>
        <p:nvPicPr>
          <p:cNvPr id="30723" name="Picture 3" descr="bcasttampa"/>
          <p:cNvPicPr>
            <a:picLocks noGrp="1" noChangeAspect="1" noChangeArrowheads="1"/>
          </p:cNvPicPr>
          <p:nvPr>
            <p:ph sz="quarter" idx="4"/>
          </p:nvPr>
        </p:nvPicPr>
        <p:blipFill>
          <a:blip r:embed="rId2" cstate="print"/>
          <a:srcRect/>
          <a:stretch>
            <a:fillRect/>
          </a:stretch>
        </p:blipFill>
        <p:spPr>
          <a:xfrm>
            <a:off x="6324600" y="4254500"/>
            <a:ext cx="3276600" cy="1993900"/>
          </a:xfrm>
          <a:noFill/>
        </p:spPr>
      </p:pic>
      <p:pic>
        <p:nvPicPr>
          <p:cNvPr id="30724" name="Picture 4" descr="bridge-cs1"/>
          <p:cNvPicPr>
            <a:picLocks noGrp="1" noChangeAspect="1" noChangeArrowheads="1"/>
          </p:cNvPicPr>
          <p:nvPr>
            <p:ph sz="quarter" idx="1"/>
          </p:nvPr>
        </p:nvPicPr>
        <p:blipFill>
          <a:blip r:embed="rId3" cstate="print"/>
          <a:srcRect/>
          <a:stretch>
            <a:fillRect/>
          </a:stretch>
        </p:blipFill>
        <p:spPr>
          <a:xfrm>
            <a:off x="2428875" y="1905001"/>
            <a:ext cx="3278188" cy="1939925"/>
          </a:xfrm>
          <a:noFill/>
        </p:spPr>
      </p:pic>
      <p:pic>
        <p:nvPicPr>
          <p:cNvPr id="30725" name="Picture 5" descr="IMG0041"/>
          <p:cNvPicPr>
            <a:picLocks noGrp="1" noChangeAspect="1" noChangeArrowheads="1"/>
          </p:cNvPicPr>
          <p:nvPr>
            <p:ph sz="quarter" idx="3"/>
          </p:nvPr>
        </p:nvPicPr>
        <p:blipFill>
          <a:blip r:embed="rId4" cstate="print"/>
          <a:srcRect/>
          <a:stretch>
            <a:fillRect/>
          </a:stretch>
        </p:blipFill>
        <p:spPr>
          <a:xfrm>
            <a:off x="2428875" y="4003676"/>
            <a:ext cx="3278188" cy="1939925"/>
          </a:xfrm>
        </p:spPr>
      </p:pic>
      <p:pic>
        <p:nvPicPr>
          <p:cNvPr id="30726" name="Picture 6" descr="DSC09505"/>
          <p:cNvPicPr>
            <a:picLocks noGrp="1" noChangeAspect="1" noChangeArrowheads="1"/>
          </p:cNvPicPr>
          <p:nvPr>
            <p:ph sz="quarter" idx="2"/>
          </p:nvPr>
        </p:nvPicPr>
        <p:blipFill>
          <a:blip r:embed="rId5" cstate="print"/>
          <a:srcRect/>
          <a:stretch>
            <a:fillRect/>
          </a:stretch>
        </p:blipFill>
        <p:spPr>
          <a:xfrm>
            <a:off x="6704014" y="1905001"/>
            <a:ext cx="2327275" cy="1939925"/>
          </a:xfrm>
        </p:spPr>
      </p:pic>
    </p:spTree>
    <p:extLst>
      <p:ext uri="{BB962C8B-B14F-4D97-AF65-F5344CB8AC3E}">
        <p14:creationId xmlns:p14="http://schemas.microsoft.com/office/powerpoint/2010/main" val="286599484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Suspension Bridge</a:t>
            </a:r>
          </a:p>
        </p:txBody>
      </p:sp>
      <p:pic>
        <p:nvPicPr>
          <p:cNvPr id="31747" name="Picture 3" descr="Illustration #1: Typical Suspension Bridge"/>
          <p:cNvPicPr>
            <a:picLocks noGrp="1" noChangeAspect="1" noChangeArrowheads="1"/>
          </p:cNvPicPr>
          <p:nvPr>
            <p:ph sz="quarter" idx="1"/>
          </p:nvPr>
        </p:nvPicPr>
        <p:blipFill>
          <a:blip r:embed="rId2" cstate="print"/>
          <a:srcRect/>
          <a:stretch>
            <a:fillRect/>
          </a:stretch>
        </p:blipFill>
        <p:spPr>
          <a:xfrm>
            <a:off x="2286000" y="1905001"/>
            <a:ext cx="5843588" cy="2163763"/>
          </a:xfrm>
          <a:noFill/>
        </p:spPr>
      </p:pic>
      <p:pic>
        <p:nvPicPr>
          <p:cNvPr id="31748" name="Picture 4" descr="Illustration #2: Suspension Bridge Tower Cross Section"/>
          <p:cNvPicPr>
            <a:picLocks noGrp="1" noChangeAspect="1" noChangeArrowheads="1"/>
          </p:cNvPicPr>
          <p:nvPr>
            <p:ph sz="quarter" idx="2"/>
          </p:nvPr>
        </p:nvPicPr>
        <p:blipFill>
          <a:blip r:embed="rId3" cstate="print"/>
          <a:srcRect/>
          <a:stretch>
            <a:fillRect/>
          </a:stretch>
        </p:blipFill>
        <p:spPr>
          <a:xfrm>
            <a:off x="8753476" y="1905000"/>
            <a:ext cx="1558141" cy="2163764"/>
          </a:xfrm>
          <a:noFill/>
        </p:spPr>
      </p:pic>
      <p:sp>
        <p:nvSpPr>
          <p:cNvPr id="31749" name="Rectangle 5"/>
          <p:cNvSpPr>
            <a:spLocks noGrp="1" noChangeArrowheads="1"/>
          </p:cNvSpPr>
          <p:nvPr>
            <p:ph type="body" sz="half" idx="3"/>
          </p:nvPr>
        </p:nvSpPr>
        <p:spPr>
          <a:xfrm>
            <a:off x="1981200" y="4457700"/>
            <a:ext cx="8229600" cy="1866900"/>
          </a:xfrm>
        </p:spPr>
        <p:txBody>
          <a:bodyPr>
            <a:normAutofit lnSpcReduction="10000"/>
          </a:bodyPr>
          <a:lstStyle/>
          <a:p>
            <a:pPr eaLnBrk="1" hangingPunct="1">
              <a:lnSpc>
                <a:spcPct val="90000"/>
              </a:lnSpc>
            </a:pPr>
            <a:r>
              <a:rPr lang="en-US" sz="2000" b="1"/>
              <a:t>A typical suspension bridge is a continuous deck with one or more towers erected above piers in the middle of span. The deck maybe of truss or box girder.</a:t>
            </a:r>
          </a:p>
          <a:p>
            <a:pPr eaLnBrk="1" hangingPunct="1">
              <a:lnSpc>
                <a:spcPct val="90000"/>
              </a:lnSpc>
            </a:pPr>
            <a:r>
              <a:rPr lang="en-US" sz="2000" b="1"/>
              <a:t>Cables pass over the saddle which allows free sliding.</a:t>
            </a:r>
          </a:p>
          <a:p>
            <a:pPr eaLnBrk="1" hangingPunct="1">
              <a:lnSpc>
                <a:spcPct val="90000"/>
              </a:lnSpc>
            </a:pPr>
            <a:r>
              <a:rPr lang="en-US" sz="2000" b="1"/>
              <a:t>At both ends large anchors are placed to hold the ends of the cables.</a:t>
            </a:r>
          </a:p>
        </p:txBody>
      </p:sp>
      <p:sp>
        <p:nvSpPr>
          <p:cNvPr id="31750" name="Text Box 6"/>
          <p:cNvSpPr txBox="1">
            <a:spLocks noChangeArrowheads="1"/>
          </p:cNvSpPr>
          <p:nvPr/>
        </p:nvSpPr>
        <p:spPr bwMode="auto">
          <a:xfrm>
            <a:off x="2209800" y="5029201"/>
            <a:ext cx="8001000" cy="366713"/>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19786362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Forces in Suspension Bridge</a:t>
            </a:r>
          </a:p>
        </p:txBody>
      </p:sp>
      <p:pic>
        <p:nvPicPr>
          <p:cNvPr id="32771" name="Picture 3" descr="bridge-anchorage"/>
          <p:cNvPicPr>
            <a:picLocks noGrp="1" noChangeAspect="1" noChangeArrowheads="1"/>
          </p:cNvPicPr>
          <p:nvPr>
            <p:ph sz="half" idx="1"/>
          </p:nvPr>
        </p:nvPicPr>
        <p:blipFill>
          <a:blip r:embed="rId2" cstate="print">
            <a:extLst>
              <a:ext uri="{BEBA8EAE-BF5A-486C-A8C5-ECC9F3942E4B}">
                <a14:imgProps xmlns:a14="http://schemas.microsoft.com/office/drawing/2010/main">
                  <a14:imgLayer r:embed="rId3">
                    <a14:imgEffect>
                      <a14:sharpenSoften amount="67000"/>
                    </a14:imgEffect>
                  </a14:imgLayer>
                </a14:imgProps>
              </a:ext>
            </a:extLst>
          </a:blip>
          <a:srcRect/>
          <a:stretch>
            <a:fillRect/>
          </a:stretch>
        </p:blipFill>
        <p:spPr>
          <a:xfrm>
            <a:off x="3638929" y="1521877"/>
            <a:ext cx="3708619" cy="2067461"/>
          </a:xfrm>
          <a:noFill/>
        </p:spPr>
      </p:pic>
      <p:pic>
        <p:nvPicPr>
          <p:cNvPr id="32772" name="Picture 4" descr="bridge-suspension"/>
          <p:cNvPicPr>
            <a:picLocks noGrp="1" noChangeAspect="1" noChangeArrowheads="1"/>
          </p:cNvPicPr>
          <p:nvPr>
            <p:ph sz="half" idx="2"/>
          </p:nvPr>
        </p:nvPicPr>
        <p:blipFill>
          <a:blip r:embed="rId4" cstate="print"/>
          <a:srcRect/>
          <a:stretch>
            <a:fillRect/>
          </a:stretch>
        </p:blipFill>
        <p:spPr>
          <a:xfrm>
            <a:off x="2473326" y="3589338"/>
            <a:ext cx="7091363" cy="2273300"/>
          </a:xfrm>
          <a:noFill/>
        </p:spPr>
      </p:pic>
    </p:spTree>
    <p:extLst>
      <p:ext uri="{BB962C8B-B14F-4D97-AF65-F5344CB8AC3E}">
        <p14:creationId xmlns:p14="http://schemas.microsoft.com/office/powerpoint/2010/main" val="342409999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r>
              <a:rPr lang="en-US" sz="3600" dirty="0" smtClean="0"/>
              <a:t>Types : According to Materials </a:t>
            </a:r>
            <a:r>
              <a:rPr lang="en-US" sz="3600" dirty="0"/>
              <a:t>for Construction</a:t>
            </a:r>
            <a:endParaRPr lang="en-US" sz="3600" dirty="0" smtClean="0"/>
          </a:p>
        </p:txBody>
      </p:sp>
      <p:pic>
        <p:nvPicPr>
          <p:cNvPr id="12291" name="Picture 3" descr="graph1"/>
          <p:cNvPicPr>
            <a:picLocks noGrp="1" noChangeAspect="1" noChangeArrowheads="1"/>
          </p:cNvPicPr>
          <p:nvPr>
            <p:ph idx="1"/>
          </p:nvPr>
        </p:nvPicPr>
        <p:blipFill>
          <a:blip r:embed="rId2" cstate="print"/>
          <a:srcRect/>
          <a:stretch>
            <a:fillRect/>
          </a:stretch>
        </p:blipFill>
        <p:spPr>
          <a:xfrm>
            <a:off x="4876800" y="1453124"/>
            <a:ext cx="6477000" cy="4179888"/>
          </a:xfrm>
        </p:spPr>
      </p:pic>
      <p:sp>
        <p:nvSpPr>
          <p:cNvPr id="2" name="Rectangle 1"/>
          <p:cNvSpPr/>
          <p:nvPr/>
        </p:nvSpPr>
        <p:spPr>
          <a:xfrm>
            <a:off x="1009934" y="2573572"/>
            <a:ext cx="3603009" cy="1938992"/>
          </a:xfrm>
          <a:prstGeom prst="rect">
            <a:avLst/>
          </a:prstGeom>
        </p:spPr>
        <p:txBody>
          <a:bodyPr wrap="square">
            <a:spAutoFit/>
          </a:bodyPr>
          <a:lstStyle/>
          <a:p>
            <a:pPr marL="342900" indent="-342900">
              <a:buFont typeface="Arial" panose="020B0604020202020204" pitchFamily="34" charset="0"/>
              <a:buChar char="•"/>
            </a:pPr>
            <a:r>
              <a:rPr lang="en-US" sz="2400" dirty="0" smtClean="0"/>
              <a:t>Reinforced Concrete.</a:t>
            </a:r>
          </a:p>
          <a:p>
            <a:pPr marL="342900" indent="-342900">
              <a:buFont typeface="Arial" panose="020B0604020202020204" pitchFamily="34" charset="0"/>
              <a:buChar char="•"/>
            </a:pPr>
            <a:r>
              <a:rPr lang="en-US" sz="2400" dirty="0" smtClean="0"/>
              <a:t>Prestressed Concrete.</a:t>
            </a:r>
          </a:p>
          <a:p>
            <a:pPr marL="342900" indent="-342900">
              <a:buFont typeface="Arial" panose="020B0604020202020204" pitchFamily="34" charset="0"/>
              <a:buChar char="•"/>
            </a:pPr>
            <a:r>
              <a:rPr lang="en-US" sz="2400" dirty="0" smtClean="0"/>
              <a:t>Steel.</a:t>
            </a:r>
          </a:p>
          <a:p>
            <a:pPr marL="342900" indent="-342900">
              <a:buFont typeface="Arial" panose="020B0604020202020204" pitchFamily="34" charset="0"/>
              <a:buChar char="•"/>
            </a:pPr>
            <a:r>
              <a:rPr lang="en-US" sz="2400" dirty="0" smtClean="0"/>
              <a:t>Composite.</a:t>
            </a:r>
          </a:p>
          <a:p>
            <a:pPr marL="342900" indent="-342900">
              <a:buFont typeface="Arial" panose="020B0604020202020204" pitchFamily="34" charset="0"/>
              <a:buChar char="•"/>
            </a:pPr>
            <a:r>
              <a:rPr lang="en-US" sz="2400" dirty="0" smtClean="0"/>
              <a:t>Timber.</a:t>
            </a:r>
            <a:endParaRPr lang="en-US" sz="2400" dirty="0"/>
          </a:p>
        </p:txBody>
      </p:sp>
      <p:sp>
        <p:nvSpPr>
          <p:cNvPr id="3" name="TextBox 2"/>
          <p:cNvSpPr txBox="1"/>
          <p:nvPr/>
        </p:nvSpPr>
        <p:spPr>
          <a:xfrm>
            <a:off x="5574257" y="5643146"/>
            <a:ext cx="5082085" cy="369332"/>
          </a:xfrm>
          <a:prstGeom prst="rect">
            <a:avLst/>
          </a:prstGeom>
          <a:noFill/>
        </p:spPr>
        <p:txBody>
          <a:bodyPr wrap="square" rtlCol="0">
            <a:spAutoFit/>
          </a:bodyPr>
          <a:lstStyle/>
          <a:p>
            <a:r>
              <a:rPr lang="en-US" dirty="0" smtClean="0"/>
              <a:t>Fig. : Curve based on materials used for construction</a:t>
            </a:r>
            <a:endParaRPr lang="en-US" dirty="0"/>
          </a:p>
        </p:txBody>
      </p:sp>
    </p:spTree>
    <p:extLst>
      <p:ext uri="{BB962C8B-B14F-4D97-AF65-F5344CB8AC3E}">
        <p14:creationId xmlns:p14="http://schemas.microsoft.com/office/powerpoint/2010/main" val="2269303681"/>
      </p:ext>
    </p:extLst>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of Components of Simple Bridge</a:t>
            </a:r>
            <a:endParaRPr lang="en-US" dirty="0"/>
          </a:p>
        </p:txBody>
      </p:sp>
      <p:sp>
        <p:nvSpPr>
          <p:cNvPr id="3" name="Content Placeholder 2"/>
          <p:cNvSpPr>
            <a:spLocks noGrp="1"/>
          </p:cNvSpPr>
          <p:nvPr>
            <p:ph idx="1"/>
          </p:nvPr>
        </p:nvSpPr>
        <p:spPr>
          <a:xfrm>
            <a:off x="158931" y="1467741"/>
            <a:ext cx="8449491" cy="4664904"/>
          </a:xfrm>
        </p:spPr>
        <p:txBody>
          <a:bodyPr>
            <a:normAutofit fontScale="77500" lnSpcReduction="20000"/>
          </a:bodyPr>
          <a:lstStyle/>
          <a:p>
            <a:pPr marL="0" indent="0">
              <a:buNone/>
            </a:pPr>
            <a:r>
              <a:rPr lang="en-US" sz="2200" dirty="0"/>
              <a:t>During the design process, every bridge can be divided broadly into three parts</a:t>
            </a:r>
            <a:r>
              <a:rPr lang="en-US" sz="2200" dirty="0" smtClean="0"/>
              <a:t>.</a:t>
            </a:r>
          </a:p>
          <a:p>
            <a:r>
              <a:rPr lang="en-US" dirty="0" smtClean="0"/>
              <a:t>Superstructure</a:t>
            </a:r>
          </a:p>
          <a:p>
            <a:pPr lvl="1">
              <a:buFont typeface="Wingdings" panose="05000000000000000000" pitchFamily="2" charset="2"/>
              <a:buChar char="Ø"/>
            </a:pPr>
            <a:r>
              <a:rPr lang="en-US" dirty="0" smtClean="0"/>
              <a:t>Superstructure  </a:t>
            </a:r>
            <a:r>
              <a:rPr lang="en-US" dirty="0"/>
              <a:t>that part of the structure which supports traffic and includes deck, slab and girders. All the parts of the bridge which is mounted on a </a:t>
            </a:r>
            <a:r>
              <a:rPr lang="en-US" dirty="0" smtClean="0"/>
              <a:t>supporting </a:t>
            </a:r>
            <a:r>
              <a:rPr lang="en-US" dirty="0"/>
              <a:t>system can be classified as a Super </a:t>
            </a:r>
            <a:r>
              <a:rPr lang="en-US" dirty="0" smtClean="0"/>
              <a:t>structure</a:t>
            </a:r>
          </a:p>
          <a:p>
            <a:r>
              <a:rPr lang="en-US" dirty="0" smtClean="0"/>
              <a:t>Substructure</a:t>
            </a:r>
            <a:endParaRPr lang="en-US" dirty="0"/>
          </a:p>
          <a:p>
            <a:pPr lvl="1">
              <a:buFont typeface="Wingdings" panose="05000000000000000000" pitchFamily="2" charset="2"/>
              <a:buChar char="Ø"/>
            </a:pPr>
            <a:r>
              <a:rPr lang="en-US" dirty="0"/>
              <a:t>Substructure that part of the structure, </a:t>
            </a:r>
            <a:r>
              <a:rPr lang="en-US" dirty="0" smtClean="0"/>
              <a:t>i.e. </a:t>
            </a:r>
            <a:r>
              <a:rPr lang="en-US" dirty="0"/>
              <a:t>piers and abutments, which supports the superstructure and which transfers the structural load to the foundations.</a:t>
            </a:r>
          </a:p>
          <a:p>
            <a:r>
              <a:rPr lang="en-US" dirty="0" smtClean="0"/>
              <a:t>Foundation</a:t>
            </a:r>
            <a:endParaRPr lang="en-US" dirty="0"/>
          </a:p>
          <a:p>
            <a:pPr lvl="1">
              <a:buFont typeface="Wingdings" panose="05000000000000000000" pitchFamily="2" charset="2"/>
              <a:buChar char="Ø"/>
            </a:pPr>
            <a:r>
              <a:rPr lang="en-US" dirty="0"/>
              <a:t>Foundation is the component which transfers loads from the substructure to the bearing strata. Depending on the geotechnical properties of the bearing strata, shallow or deep foundations are adopted. Usually, piles and well foundations are adopted for bridge foundations</a:t>
            </a:r>
          </a:p>
        </p:txBody>
      </p:sp>
      <p:pic>
        <p:nvPicPr>
          <p:cNvPr id="4" name="Content Placeholder 3" descr="structure.gif"/>
          <p:cNvPicPr>
            <a:picLocks noChangeAspect="1"/>
          </p:cNvPicPr>
          <p:nvPr/>
        </p:nvPicPr>
        <p:blipFill>
          <a:blip r:embed="rId2" cstate="print"/>
          <a:stretch>
            <a:fillRect/>
          </a:stretch>
        </p:blipFill>
        <p:spPr>
          <a:xfrm>
            <a:off x="8503920" y="1789611"/>
            <a:ext cx="3361509" cy="2521132"/>
          </a:xfrm>
          <a:prstGeom prst="rect">
            <a:avLst/>
          </a:prstGeom>
        </p:spPr>
      </p:pic>
    </p:spTree>
    <p:extLst>
      <p:ext uri="{BB962C8B-B14F-4D97-AF65-F5344CB8AC3E}">
        <p14:creationId xmlns:p14="http://schemas.microsoft.com/office/powerpoint/2010/main" val="180200848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Bridge Elements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898"/>
          <a:stretch/>
        </p:blipFill>
        <p:spPr>
          <a:xfrm>
            <a:off x="6255594" y="1436915"/>
            <a:ext cx="5744976" cy="4709539"/>
          </a:xfrm>
          <a:prstGeom prst="rect">
            <a:avLst/>
          </a:prstGeom>
        </p:spPr>
      </p:pic>
      <p:pic>
        <p:nvPicPr>
          <p:cNvPr id="7" name="Picture 2" descr="D:\study stuff\project\imges\bridge-parts_page_3.jpg"/>
          <p:cNvPicPr>
            <a:picLocks noChangeAspect="1" noChangeArrowheads="1"/>
          </p:cNvPicPr>
          <p:nvPr/>
        </p:nvPicPr>
        <p:blipFill>
          <a:blip r:embed="rId3" cstate="print"/>
          <a:srcRect/>
          <a:stretch>
            <a:fillRect/>
          </a:stretch>
        </p:blipFill>
        <p:spPr bwMode="auto">
          <a:xfrm>
            <a:off x="306885" y="1436914"/>
            <a:ext cx="5652494" cy="4709540"/>
          </a:xfrm>
          <a:prstGeom prst="rect">
            <a:avLst/>
          </a:prstGeom>
          <a:noFill/>
        </p:spPr>
      </p:pic>
    </p:spTree>
    <p:extLst>
      <p:ext uri="{BB962C8B-B14F-4D97-AF65-F5344CB8AC3E}">
        <p14:creationId xmlns:p14="http://schemas.microsoft.com/office/powerpoint/2010/main" val="266022452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530" name="Picture 2" descr="D:\study stuff\project\imges\bridge-parts_page_2.jpg"/>
          <p:cNvPicPr>
            <a:picLocks noChangeAspect="1" noChangeArrowheads="1"/>
          </p:cNvPicPr>
          <p:nvPr/>
        </p:nvPicPr>
        <p:blipFill>
          <a:blip r:embed="rId2" cstate="print"/>
          <a:srcRect/>
          <a:stretch>
            <a:fillRect/>
          </a:stretch>
        </p:blipFill>
        <p:spPr bwMode="auto">
          <a:xfrm>
            <a:off x="1608908" y="0"/>
            <a:ext cx="8149046" cy="6111784"/>
          </a:xfrm>
          <a:prstGeom prst="rect">
            <a:avLst/>
          </a:prstGeom>
          <a:noFill/>
        </p:spPr>
      </p:pic>
    </p:spTree>
    <p:extLst>
      <p:ext uri="{BB962C8B-B14F-4D97-AF65-F5344CB8AC3E}">
        <p14:creationId xmlns:p14="http://schemas.microsoft.com/office/powerpoint/2010/main" val="181525380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Parts </a:t>
            </a:r>
            <a:r>
              <a:rPr lang="en-US" dirty="0"/>
              <a:t>of a RC </a:t>
            </a:r>
            <a:r>
              <a:rPr lang="en-US" dirty="0" smtClean="0"/>
              <a:t>Bridge</a:t>
            </a:r>
            <a:endParaRPr lang="en-US" dirty="0"/>
          </a:p>
        </p:txBody>
      </p:sp>
      <p:sp>
        <p:nvSpPr>
          <p:cNvPr id="3" name="Content Placeholder 2"/>
          <p:cNvSpPr>
            <a:spLocks noGrp="1"/>
          </p:cNvSpPr>
          <p:nvPr>
            <p:ph idx="1"/>
          </p:nvPr>
        </p:nvSpPr>
        <p:spPr>
          <a:xfrm>
            <a:off x="158931" y="1333501"/>
            <a:ext cx="6712131" cy="4664904"/>
          </a:xfrm>
        </p:spPr>
        <p:txBody>
          <a:bodyPr>
            <a:normAutofit/>
          </a:bodyPr>
          <a:lstStyle/>
          <a:p>
            <a:r>
              <a:rPr lang="en-US" dirty="0" smtClean="0"/>
              <a:t>A RC bridge has 5 Major Parts.</a:t>
            </a:r>
          </a:p>
          <a:p>
            <a:r>
              <a:rPr lang="en-US" dirty="0"/>
              <a:t>Beam / </a:t>
            </a:r>
            <a:r>
              <a:rPr lang="en-US" dirty="0" smtClean="0"/>
              <a:t>Girder</a:t>
            </a:r>
            <a:endParaRPr lang="en-US" dirty="0"/>
          </a:p>
          <a:p>
            <a:pPr lvl="1">
              <a:buFont typeface="Wingdings" panose="05000000000000000000" pitchFamily="2" charset="2"/>
              <a:buChar char="Ø"/>
            </a:pPr>
            <a:r>
              <a:rPr lang="en-US" dirty="0"/>
              <a:t>Beam or girder is that part of superstructure structure which is under bending along the span. it is the  load bearing member which supports the deck. Span is the distance between points of support (</a:t>
            </a:r>
            <a:r>
              <a:rPr lang="en-US" dirty="0" smtClean="0"/>
              <a:t>e.g. </a:t>
            </a:r>
            <a:r>
              <a:rPr lang="en-US" dirty="0"/>
              <a:t>piers, abutment). Deck is bridge floor directly carrying traffic loads. Deck transfers loads to the Girders depending on the decking material.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475" y="1483588"/>
            <a:ext cx="5215565" cy="3519488"/>
          </a:xfrm>
          <a:prstGeom prst="rect">
            <a:avLst/>
          </a:prstGeom>
        </p:spPr>
      </p:pic>
      <p:sp>
        <p:nvSpPr>
          <p:cNvPr id="5" name="Rectangle 4"/>
          <p:cNvSpPr/>
          <p:nvPr/>
        </p:nvSpPr>
        <p:spPr>
          <a:xfrm>
            <a:off x="8345587" y="5156906"/>
            <a:ext cx="1964320" cy="369332"/>
          </a:xfrm>
          <a:prstGeom prst="rect">
            <a:avLst/>
          </a:prstGeom>
        </p:spPr>
        <p:txBody>
          <a:bodyPr wrap="none">
            <a:spAutoFit/>
          </a:bodyPr>
          <a:lstStyle/>
          <a:p>
            <a:r>
              <a:rPr lang="en-US" dirty="0"/>
              <a:t>Prestressed </a:t>
            </a:r>
            <a:r>
              <a:rPr lang="en-US" dirty="0" smtClean="0"/>
              <a:t>girders</a:t>
            </a:r>
            <a:endParaRPr lang="en-US" dirty="0"/>
          </a:p>
        </p:txBody>
      </p:sp>
    </p:spTree>
    <p:extLst>
      <p:ext uri="{BB962C8B-B14F-4D97-AF65-F5344CB8AC3E}">
        <p14:creationId xmlns:p14="http://schemas.microsoft.com/office/powerpoint/2010/main" val="344696750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Parts of a RC Bridge</a:t>
            </a:r>
          </a:p>
        </p:txBody>
      </p:sp>
      <p:sp>
        <p:nvSpPr>
          <p:cNvPr id="3" name="Content Placeholder 2"/>
          <p:cNvSpPr>
            <a:spLocks noGrp="1"/>
          </p:cNvSpPr>
          <p:nvPr>
            <p:ph idx="1"/>
          </p:nvPr>
        </p:nvSpPr>
        <p:spPr>
          <a:xfrm>
            <a:off x="838200" y="1480803"/>
            <a:ext cx="5980611" cy="4664904"/>
          </a:xfrm>
        </p:spPr>
        <p:txBody>
          <a:bodyPr/>
          <a:lstStyle/>
          <a:p>
            <a:r>
              <a:rPr lang="en-US" dirty="0" smtClean="0"/>
              <a:t>Bearing</a:t>
            </a:r>
          </a:p>
          <a:p>
            <a:pPr lvl="1">
              <a:buFont typeface="Wingdings" panose="05000000000000000000" pitchFamily="2" charset="2"/>
              <a:buChar char="Ø"/>
            </a:pPr>
            <a:r>
              <a:rPr lang="en-US" dirty="0"/>
              <a:t>transfers loads from the girders to the pier caps. Bearing is a component which supports part of the bridge and which transmits forces from that part to another part of the structure whilst permitting angular and/or linear movement between parts.</a:t>
            </a:r>
          </a:p>
        </p:txBody>
      </p:sp>
      <p:grpSp>
        <p:nvGrpSpPr>
          <p:cNvPr id="6" name="Group 5"/>
          <p:cNvGrpSpPr/>
          <p:nvPr/>
        </p:nvGrpSpPr>
        <p:grpSpPr>
          <a:xfrm>
            <a:off x="7730360" y="1480803"/>
            <a:ext cx="3172856" cy="2965965"/>
            <a:chOff x="7730360" y="1480803"/>
            <a:chExt cx="3172856" cy="296596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325" y="1480803"/>
              <a:ext cx="2764927" cy="2633997"/>
            </a:xfrm>
            <a:prstGeom prst="rect">
              <a:avLst/>
            </a:prstGeom>
          </p:spPr>
        </p:pic>
        <p:sp>
          <p:nvSpPr>
            <p:cNvPr id="5" name="Rectangle 4"/>
            <p:cNvSpPr/>
            <p:nvPr/>
          </p:nvSpPr>
          <p:spPr>
            <a:xfrm>
              <a:off x="7730360" y="4077436"/>
              <a:ext cx="3172856" cy="369332"/>
            </a:xfrm>
            <a:prstGeom prst="rect">
              <a:avLst/>
            </a:prstGeom>
          </p:spPr>
          <p:txBody>
            <a:bodyPr wrap="none">
              <a:spAutoFit/>
            </a:bodyPr>
            <a:lstStyle/>
            <a:p>
              <a:r>
                <a:rPr lang="en-US" dirty="0"/>
                <a:t>Laminated Elastomeric Bearings</a:t>
              </a:r>
            </a:p>
          </p:txBody>
        </p:sp>
      </p:grpSp>
    </p:spTree>
    <p:extLst>
      <p:ext uri="{BB962C8B-B14F-4D97-AF65-F5344CB8AC3E}">
        <p14:creationId xmlns:p14="http://schemas.microsoft.com/office/powerpoint/2010/main" val="15872569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8318679" y="2641648"/>
            <a:ext cx="1828800"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dirty="0">
                <a:effectLst>
                  <a:outerShdw blurRad="38100" dist="38100" dir="2700000" algn="tl">
                    <a:srgbClr val="C0C0C0"/>
                  </a:outerShdw>
                </a:effectLst>
              </a:rPr>
              <a:t>700 A.D. Asia</a:t>
            </a:r>
          </a:p>
          <a:p>
            <a:pPr>
              <a:spcBef>
                <a:spcPct val="50000"/>
              </a:spcBef>
            </a:pPr>
            <a:r>
              <a:rPr lang="en-US" sz="1900" b="1" dirty="0">
                <a:effectLst>
                  <a:outerShdw blurRad="38100" dist="38100" dir="2700000" algn="tl">
                    <a:srgbClr val="C0C0C0"/>
                  </a:outerShdw>
                </a:effectLst>
              </a:rPr>
              <a:t>1,304 years ago</a:t>
            </a:r>
          </a:p>
        </p:txBody>
      </p:sp>
      <p:sp>
        <p:nvSpPr>
          <p:cNvPr id="3" name="Text Box 14"/>
          <p:cNvSpPr txBox="1">
            <a:spLocks noChangeArrowheads="1"/>
          </p:cNvSpPr>
          <p:nvPr/>
        </p:nvSpPr>
        <p:spPr bwMode="auto">
          <a:xfrm>
            <a:off x="4572000" y="1828801"/>
            <a:ext cx="22860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sz="1900" b="1">
                <a:effectLst>
                  <a:outerShdw blurRad="38100" dist="38100" dir="2700000" algn="tl">
                    <a:srgbClr val="C0C0C0"/>
                  </a:outerShdw>
                </a:effectLst>
              </a:rPr>
              <a:t>100 B.C. Romans</a:t>
            </a:r>
          </a:p>
          <a:p>
            <a:pPr>
              <a:lnSpc>
                <a:spcPct val="50000"/>
              </a:lnSpc>
              <a:spcBef>
                <a:spcPct val="50000"/>
              </a:spcBef>
            </a:pPr>
            <a:r>
              <a:rPr lang="en-US" sz="1900" b="1">
                <a:effectLst>
                  <a:outerShdw blurRad="38100" dist="38100" dir="2700000" algn="tl">
                    <a:srgbClr val="C0C0C0"/>
                  </a:outerShdw>
                </a:effectLst>
              </a:rPr>
              <a:t>2,104 years ago</a:t>
            </a:r>
          </a:p>
        </p:txBody>
      </p:sp>
      <p:sp>
        <p:nvSpPr>
          <p:cNvPr id="7" name="Text Box 21"/>
          <p:cNvSpPr txBox="1">
            <a:spLocks noChangeArrowheads="1"/>
          </p:cNvSpPr>
          <p:nvPr/>
        </p:nvSpPr>
        <p:spPr bwMode="auto">
          <a:xfrm>
            <a:off x="4495800" y="4267201"/>
            <a:ext cx="2286000" cy="16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buFont typeface="Webdings" pitchFamily="18" charset="2"/>
              <a:buChar char="Ñ"/>
            </a:pPr>
            <a:r>
              <a:rPr lang="en-US"/>
              <a:t>Arch design </a:t>
            </a:r>
          </a:p>
          <a:p>
            <a:pPr>
              <a:lnSpc>
                <a:spcPct val="50000"/>
              </a:lnSpc>
              <a:spcBef>
                <a:spcPct val="50000"/>
              </a:spcBef>
              <a:buFont typeface="Webdings" pitchFamily="18" charset="2"/>
              <a:buNone/>
            </a:pPr>
            <a:r>
              <a:rPr lang="en-US"/>
              <a:t>evenly distributes</a:t>
            </a:r>
          </a:p>
          <a:p>
            <a:pPr>
              <a:lnSpc>
                <a:spcPct val="50000"/>
              </a:lnSpc>
              <a:spcBef>
                <a:spcPct val="50000"/>
              </a:spcBef>
              <a:buFont typeface="Webdings" pitchFamily="18" charset="2"/>
              <a:buNone/>
            </a:pPr>
            <a:r>
              <a:rPr lang="en-US"/>
              <a:t>stresses</a:t>
            </a:r>
          </a:p>
          <a:p>
            <a:pPr>
              <a:lnSpc>
                <a:spcPct val="50000"/>
              </a:lnSpc>
              <a:spcBef>
                <a:spcPct val="50000"/>
              </a:spcBef>
              <a:buFont typeface="Webdings" pitchFamily="18" charset="2"/>
              <a:buChar char="Ñ"/>
            </a:pPr>
            <a:r>
              <a:rPr lang="en-US"/>
              <a:t>Natural concrete</a:t>
            </a:r>
          </a:p>
          <a:p>
            <a:pPr>
              <a:lnSpc>
                <a:spcPct val="50000"/>
              </a:lnSpc>
              <a:spcBef>
                <a:spcPct val="50000"/>
              </a:spcBef>
              <a:buFont typeface="Webdings" pitchFamily="18" charset="2"/>
              <a:buNone/>
            </a:pPr>
            <a:r>
              <a:rPr lang="en-US"/>
              <a:t> made from mud</a:t>
            </a:r>
          </a:p>
          <a:p>
            <a:pPr>
              <a:lnSpc>
                <a:spcPct val="50000"/>
              </a:lnSpc>
              <a:spcBef>
                <a:spcPct val="50000"/>
              </a:spcBef>
              <a:buFont typeface="Webdings" pitchFamily="18" charset="2"/>
              <a:buNone/>
            </a:pPr>
            <a:r>
              <a:rPr lang="en-US"/>
              <a:t> and straw</a:t>
            </a:r>
          </a:p>
        </p:txBody>
      </p:sp>
      <p:grpSp>
        <p:nvGrpSpPr>
          <p:cNvPr id="8" name="Group 22"/>
          <p:cNvGrpSpPr>
            <a:grpSpLocks/>
          </p:cNvGrpSpPr>
          <p:nvPr/>
        </p:nvGrpSpPr>
        <p:grpSpPr bwMode="auto">
          <a:xfrm>
            <a:off x="4572000" y="2438400"/>
            <a:ext cx="2286000" cy="1447800"/>
            <a:chOff x="1872" y="3120"/>
            <a:chExt cx="1440" cy="912"/>
          </a:xfrm>
        </p:grpSpPr>
        <p:pic>
          <p:nvPicPr>
            <p:cNvPr id="9" name="Picture 23" descr="constbis"/>
            <p:cNvPicPr>
              <a:picLocks noChangeAspect="1" noChangeArrowheads="1"/>
            </p:cNvPicPr>
            <p:nvPr/>
          </p:nvPicPr>
          <p:blipFill>
            <a:blip r:embed="rId2">
              <a:extLst>
                <a:ext uri="{28A0092B-C50C-407E-A947-70E740481C1C}">
                  <a14:useLocalDpi xmlns:a14="http://schemas.microsoft.com/office/drawing/2010/main" val="0"/>
                </a:ext>
              </a:extLst>
            </a:blip>
            <a:srcRect t="15872" r="22223" b="24071"/>
            <a:stretch>
              <a:fillRect/>
            </a:stretch>
          </p:blipFill>
          <p:spPr bwMode="auto">
            <a:xfrm>
              <a:off x="1872" y="3120"/>
              <a:ext cx="14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4"/>
            <p:cNvSpPr txBox="1">
              <a:spLocks noChangeArrowheads="1"/>
            </p:cNvSpPr>
            <p:nvPr/>
          </p:nvSpPr>
          <p:spPr bwMode="auto">
            <a:xfrm>
              <a:off x="1872" y="3820"/>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a:t>Roman Arch Bridge</a:t>
              </a:r>
            </a:p>
          </p:txBody>
        </p:sp>
      </p:grpSp>
      <p:pic>
        <p:nvPicPr>
          <p:cNvPr id="12" name="Picture 29" descr="Huanghugang.jpg (20785 bytes)"/>
          <p:cNvPicPr>
            <a:picLocks noChangeAspect="1" noChangeArrowheads="1"/>
          </p:cNvPicPr>
          <p:nvPr/>
        </p:nvPicPr>
        <p:blipFill>
          <a:blip r:embed="rId3" r:link="rId4">
            <a:extLst>
              <a:ext uri="{28A0092B-C50C-407E-A947-70E740481C1C}">
                <a14:useLocalDpi xmlns:a14="http://schemas.microsoft.com/office/drawing/2010/main" val="0"/>
              </a:ext>
            </a:extLst>
          </a:blip>
          <a:srcRect l="17392" t="31885" r="8698" b="21739"/>
          <a:stretch>
            <a:fillRect/>
          </a:stretch>
        </p:blipFill>
        <p:spPr bwMode="auto">
          <a:xfrm>
            <a:off x="7772400" y="3505201"/>
            <a:ext cx="2209800" cy="10398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0"/>
          <p:cNvSpPr txBox="1">
            <a:spLocks noChangeArrowheads="1"/>
          </p:cNvSpPr>
          <p:nvPr/>
        </p:nvSpPr>
        <p:spPr bwMode="auto">
          <a:xfrm>
            <a:off x="7315200" y="46482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a:t>Great Stone Bridge in China</a:t>
            </a:r>
          </a:p>
        </p:txBody>
      </p:sp>
      <p:sp>
        <p:nvSpPr>
          <p:cNvPr id="14" name="Text Box 32"/>
          <p:cNvSpPr txBox="1">
            <a:spLocks noChangeArrowheads="1"/>
          </p:cNvSpPr>
          <p:nvPr/>
        </p:nvSpPr>
        <p:spPr bwMode="auto">
          <a:xfrm>
            <a:off x="7937677" y="5087936"/>
            <a:ext cx="2919211"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50000"/>
              </a:spcBef>
              <a:buFont typeface="Webdings" pitchFamily="18" charset="2"/>
              <a:buChar char="Ñ"/>
            </a:pPr>
            <a:r>
              <a:rPr lang="en-US" dirty="0"/>
              <a:t>Low bridge</a:t>
            </a:r>
          </a:p>
          <a:p>
            <a:pPr>
              <a:lnSpc>
                <a:spcPct val="50000"/>
              </a:lnSpc>
              <a:spcBef>
                <a:spcPct val="50000"/>
              </a:spcBef>
              <a:buFont typeface="Webdings" pitchFamily="18" charset="2"/>
              <a:buChar char="Ñ"/>
            </a:pPr>
            <a:r>
              <a:rPr lang="en-US" dirty="0"/>
              <a:t>Shallow arch</a:t>
            </a:r>
          </a:p>
          <a:p>
            <a:pPr>
              <a:lnSpc>
                <a:spcPct val="50000"/>
              </a:lnSpc>
              <a:spcBef>
                <a:spcPct val="50000"/>
              </a:spcBef>
              <a:buFont typeface="Webdings" pitchFamily="18" charset="2"/>
              <a:buChar char="Ñ"/>
            </a:pPr>
            <a:r>
              <a:rPr lang="en-US" dirty="0"/>
              <a:t>Allows </a:t>
            </a:r>
            <a:r>
              <a:rPr lang="en-US" dirty="0" smtClean="0"/>
              <a:t>boats and </a:t>
            </a:r>
            <a:r>
              <a:rPr lang="en-US" dirty="0"/>
              <a:t>water </a:t>
            </a:r>
            <a:r>
              <a:rPr lang="en-US" dirty="0" smtClean="0"/>
              <a:t>to</a:t>
            </a:r>
          </a:p>
          <a:p>
            <a:pPr>
              <a:lnSpc>
                <a:spcPct val="50000"/>
              </a:lnSpc>
              <a:spcBef>
                <a:spcPct val="50000"/>
              </a:spcBef>
            </a:pPr>
            <a:r>
              <a:rPr lang="en-US" dirty="0" smtClean="0"/>
              <a:t> pass through</a:t>
            </a:r>
            <a:endParaRPr lang="en-US" dirty="0"/>
          </a:p>
        </p:txBody>
      </p:sp>
      <p:pic>
        <p:nvPicPr>
          <p:cNvPr id="18" name="Picture 18" descr="http://www.users.globalnet.co.uk/~trc/clapper1.jpg"/>
          <p:cNvPicPr>
            <a:picLocks noChangeAspect="1" noChangeArrowheads="1"/>
          </p:cNvPicPr>
          <p:nvPr/>
        </p:nvPicPr>
        <p:blipFill>
          <a:blip r:embed="rId5" r:link="rId6">
            <a:extLst>
              <a:ext uri="{28A0092B-C50C-407E-A947-70E740481C1C}">
                <a14:useLocalDpi xmlns:a14="http://schemas.microsoft.com/office/drawing/2010/main" val="0"/>
              </a:ext>
            </a:extLst>
          </a:blip>
          <a:srcRect l="16667" t="42177" r="16667"/>
          <a:stretch>
            <a:fillRect/>
          </a:stretch>
        </p:blipFill>
        <p:spPr bwMode="auto">
          <a:xfrm>
            <a:off x="1459069" y="1549936"/>
            <a:ext cx="2057400" cy="11826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9"/>
          <p:cNvSpPr txBox="1">
            <a:spLocks noChangeArrowheads="1"/>
          </p:cNvSpPr>
          <p:nvPr/>
        </p:nvSpPr>
        <p:spPr bwMode="auto">
          <a:xfrm>
            <a:off x="1535270" y="2885024"/>
            <a:ext cx="1782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t>Clapper Bridge</a:t>
            </a:r>
          </a:p>
        </p:txBody>
      </p:sp>
      <p:sp>
        <p:nvSpPr>
          <p:cNvPr id="20" name="Text Box 20"/>
          <p:cNvSpPr txBox="1">
            <a:spLocks noChangeArrowheads="1"/>
          </p:cNvSpPr>
          <p:nvPr/>
        </p:nvSpPr>
        <p:spPr bwMode="auto">
          <a:xfrm>
            <a:off x="1382869" y="3418425"/>
            <a:ext cx="20574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buFont typeface="Webdings" pitchFamily="18" charset="2"/>
              <a:buChar char="Ñ"/>
            </a:pPr>
            <a:r>
              <a:rPr lang="en-US"/>
              <a:t>Tree trunk</a:t>
            </a:r>
          </a:p>
          <a:p>
            <a:pPr>
              <a:lnSpc>
                <a:spcPct val="50000"/>
              </a:lnSpc>
              <a:spcBef>
                <a:spcPct val="50000"/>
              </a:spcBef>
              <a:buFont typeface="Webdings" pitchFamily="18" charset="2"/>
              <a:buChar char="Ñ"/>
            </a:pPr>
            <a:r>
              <a:rPr lang="en-US"/>
              <a:t>Stone</a:t>
            </a:r>
          </a:p>
        </p:txBody>
      </p:sp>
      <p:sp>
        <p:nvSpPr>
          <p:cNvPr id="21" name="Text Box 28"/>
          <p:cNvSpPr txBox="1">
            <a:spLocks noChangeArrowheads="1"/>
          </p:cNvSpPr>
          <p:nvPr/>
        </p:nvSpPr>
        <p:spPr bwMode="auto">
          <a:xfrm>
            <a:off x="839857" y="758270"/>
            <a:ext cx="65283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a:solidFill>
                  <a:srgbClr val="0070C0"/>
                </a:solidFill>
              </a:rPr>
              <a:t>History of Bridge Development</a:t>
            </a:r>
          </a:p>
        </p:txBody>
      </p:sp>
    </p:spTree>
    <p:extLst>
      <p:ext uri="{BB962C8B-B14F-4D97-AF65-F5344CB8AC3E}">
        <p14:creationId xmlns:p14="http://schemas.microsoft.com/office/powerpoint/2010/main" val="885460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Parts of a RC Bridge</a:t>
            </a:r>
          </a:p>
        </p:txBody>
      </p:sp>
      <p:sp>
        <p:nvSpPr>
          <p:cNvPr id="3" name="Content Placeholder 2"/>
          <p:cNvSpPr>
            <a:spLocks noGrp="1"/>
          </p:cNvSpPr>
          <p:nvPr>
            <p:ph idx="1"/>
          </p:nvPr>
        </p:nvSpPr>
        <p:spPr>
          <a:xfrm>
            <a:off x="261258" y="1493866"/>
            <a:ext cx="5146766" cy="4664904"/>
          </a:xfrm>
        </p:spPr>
        <p:txBody>
          <a:bodyPr/>
          <a:lstStyle/>
          <a:p>
            <a:r>
              <a:rPr lang="en-US" dirty="0" smtClean="0"/>
              <a:t>Pier </a:t>
            </a:r>
            <a:r>
              <a:rPr lang="en-US" dirty="0"/>
              <a:t>Cap / </a:t>
            </a:r>
            <a:r>
              <a:rPr lang="en-US" dirty="0" smtClean="0"/>
              <a:t>Headstock</a:t>
            </a:r>
            <a:endParaRPr lang="en-US" dirty="0"/>
          </a:p>
          <a:p>
            <a:pPr lvl="1">
              <a:buFont typeface="Wingdings" panose="05000000000000000000" pitchFamily="2" charset="2"/>
              <a:buChar char="Ø"/>
            </a:pPr>
            <a:r>
              <a:rPr lang="en-US" dirty="0"/>
              <a:t>Pier Cap / Headstock is the component which transfers loads from the superstructure to the piers. Pier cap provide sufficient seating for the Bridge girders and disperse the loads from the bearings to the </a:t>
            </a:r>
            <a:r>
              <a:rPr lang="en-US" dirty="0" smtClean="0"/>
              <a:t>Piers.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289" y="1815736"/>
            <a:ext cx="6390554" cy="2897051"/>
          </a:xfrm>
          <a:prstGeom prst="rect">
            <a:avLst/>
          </a:prstGeom>
        </p:spPr>
      </p:pic>
      <p:sp>
        <p:nvSpPr>
          <p:cNvPr id="5" name="Rectangle 4"/>
          <p:cNvSpPr/>
          <p:nvPr/>
        </p:nvSpPr>
        <p:spPr>
          <a:xfrm>
            <a:off x="8143650" y="4825690"/>
            <a:ext cx="1259832" cy="369332"/>
          </a:xfrm>
          <a:prstGeom prst="rect">
            <a:avLst/>
          </a:prstGeom>
        </p:spPr>
        <p:txBody>
          <a:bodyPr wrap="none">
            <a:spAutoFit/>
          </a:bodyPr>
          <a:lstStyle/>
          <a:p>
            <a:r>
              <a:rPr lang="en-US" dirty="0"/>
              <a:t>RC Pier Cap</a:t>
            </a:r>
          </a:p>
        </p:txBody>
      </p:sp>
    </p:spTree>
    <p:extLst>
      <p:ext uri="{BB962C8B-B14F-4D97-AF65-F5344CB8AC3E}">
        <p14:creationId xmlns:p14="http://schemas.microsoft.com/office/powerpoint/2010/main" val="278838049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Parts of a RC Bridge</a:t>
            </a:r>
          </a:p>
        </p:txBody>
      </p:sp>
      <p:sp>
        <p:nvSpPr>
          <p:cNvPr id="3" name="Content Placeholder 2"/>
          <p:cNvSpPr>
            <a:spLocks noGrp="1"/>
          </p:cNvSpPr>
          <p:nvPr>
            <p:ph idx="1"/>
          </p:nvPr>
        </p:nvSpPr>
        <p:spPr>
          <a:xfrm>
            <a:off x="394063" y="1428551"/>
            <a:ext cx="6307183" cy="5102877"/>
          </a:xfrm>
        </p:spPr>
        <p:txBody>
          <a:bodyPr>
            <a:normAutofit fontScale="92500" lnSpcReduction="10000"/>
          </a:bodyPr>
          <a:lstStyle/>
          <a:p>
            <a:r>
              <a:rPr lang="en-US" dirty="0"/>
              <a:t>Pier </a:t>
            </a:r>
          </a:p>
          <a:p>
            <a:pPr lvl="1"/>
            <a:r>
              <a:rPr lang="en-US" dirty="0"/>
              <a:t>Pier is that part of a part of the substructure which supports the superstructure at the end of the span and which transfers loads on the superstructure to the foundations. </a:t>
            </a:r>
            <a:endParaRPr lang="en-US" dirty="0" smtClean="0"/>
          </a:p>
          <a:p>
            <a:pPr lvl="1"/>
            <a:r>
              <a:rPr lang="en-US" dirty="0" smtClean="0"/>
              <a:t>Depending </a:t>
            </a:r>
            <a:r>
              <a:rPr lang="en-US" dirty="0"/>
              <a:t>up on aesthetics, site, space and economic constraints various shapes of piers are adopted to suit to the requirement. </a:t>
            </a:r>
            <a:endParaRPr lang="en-US" dirty="0" smtClean="0"/>
          </a:p>
          <a:p>
            <a:pPr lvl="1"/>
            <a:r>
              <a:rPr lang="en-US" dirty="0" smtClean="0"/>
              <a:t>Mostly </a:t>
            </a:r>
            <a:r>
              <a:rPr lang="en-US" dirty="0"/>
              <a:t>Reinforced Concrete or Prestressed concrete are adopted for the construction of piers. </a:t>
            </a:r>
            <a:endParaRPr lang="en-US" dirty="0" smtClean="0"/>
          </a:p>
          <a:p>
            <a:pPr lvl="1"/>
            <a:r>
              <a:rPr lang="en-US" dirty="0" smtClean="0"/>
              <a:t>Piers </a:t>
            </a:r>
            <a:r>
              <a:rPr lang="en-US" dirty="0"/>
              <a:t>are compression members. Depending on the loading and bearing articulations, piers may be subjected to bending as </a:t>
            </a:r>
            <a:r>
              <a:rPr lang="en-US" dirty="0" smtClean="0"/>
              <a:t>well</a:t>
            </a:r>
            <a:endParaRPr lang="en-US" dirty="0"/>
          </a:p>
        </p:txBody>
      </p:sp>
      <p:grpSp>
        <p:nvGrpSpPr>
          <p:cNvPr id="6" name="Group 5"/>
          <p:cNvGrpSpPr/>
          <p:nvPr/>
        </p:nvGrpSpPr>
        <p:grpSpPr>
          <a:xfrm>
            <a:off x="6701246" y="1827701"/>
            <a:ext cx="5155475" cy="4235938"/>
            <a:chOff x="6701246" y="1827701"/>
            <a:chExt cx="5155475" cy="42359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246" y="1827701"/>
              <a:ext cx="5155475" cy="3866606"/>
            </a:xfrm>
            <a:prstGeom prst="rect">
              <a:avLst/>
            </a:prstGeom>
          </p:spPr>
        </p:pic>
        <p:sp>
          <p:nvSpPr>
            <p:cNvPr id="5" name="Rectangle 4"/>
            <p:cNvSpPr/>
            <p:nvPr/>
          </p:nvSpPr>
          <p:spPr>
            <a:xfrm>
              <a:off x="8047236" y="5694307"/>
              <a:ext cx="2463495" cy="369332"/>
            </a:xfrm>
            <a:prstGeom prst="rect">
              <a:avLst/>
            </a:prstGeom>
          </p:spPr>
          <p:txBody>
            <a:bodyPr wrap="none">
              <a:spAutoFit/>
            </a:bodyPr>
            <a:lstStyle/>
            <a:p>
              <a:r>
                <a:rPr lang="en-US" dirty="0"/>
                <a:t>Bridge Pier Substructure</a:t>
              </a:r>
            </a:p>
          </p:txBody>
        </p:sp>
      </p:grpSp>
    </p:spTree>
    <p:extLst>
      <p:ext uri="{BB962C8B-B14F-4D97-AF65-F5344CB8AC3E}">
        <p14:creationId xmlns:p14="http://schemas.microsoft.com/office/powerpoint/2010/main" val="276278835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Wing Wall</a:t>
            </a:r>
            <a:endParaRPr lang="en-US" dirty="0"/>
          </a:p>
        </p:txBody>
      </p:sp>
      <p:sp>
        <p:nvSpPr>
          <p:cNvPr id="3" name="Content Placeholder 2"/>
          <p:cNvSpPr>
            <a:spLocks noGrp="1"/>
          </p:cNvSpPr>
          <p:nvPr>
            <p:ph idx="1"/>
          </p:nvPr>
        </p:nvSpPr>
        <p:spPr>
          <a:xfrm>
            <a:off x="838200" y="1480803"/>
            <a:ext cx="4491446" cy="4664904"/>
          </a:xfrm>
        </p:spPr>
        <p:txBody>
          <a:bodyPr/>
          <a:lstStyle/>
          <a:p>
            <a:pPr marL="0" indent="0">
              <a:buNone/>
            </a:pPr>
            <a:r>
              <a:rPr lang="en-US" dirty="0">
                <a:ln w="1905"/>
                <a:effectLst>
                  <a:innerShdw blurRad="69850" dist="43180" dir="5400000">
                    <a:srgbClr val="000000">
                      <a:alpha val="65000"/>
                    </a:srgbClr>
                  </a:innerShdw>
                </a:effectLst>
              </a:rPr>
              <a:t>These are provided as </a:t>
            </a:r>
            <a:r>
              <a:rPr lang="en-US" i="1" dirty="0">
                <a:ln w="1905"/>
                <a:solidFill>
                  <a:srgbClr val="FF0000"/>
                </a:solidFill>
                <a:effectLst>
                  <a:innerShdw blurRad="69850" dist="43180" dir="5400000">
                    <a:srgbClr val="000000">
                      <a:alpha val="65000"/>
                    </a:srgbClr>
                  </a:innerShdw>
                </a:effectLst>
              </a:rPr>
              <a:t>extension </a:t>
            </a:r>
            <a:r>
              <a:rPr lang="en-US" i="1" dirty="0" smtClean="0">
                <a:ln w="1905"/>
                <a:solidFill>
                  <a:srgbClr val="FF0000"/>
                </a:solidFill>
                <a:effectLst>
                  <a:innerShdw blurRad="69850" dist="43180" dir="5400000">
                    <a:srgbClr val="000000">
                      <a:alpha val="65000"/>
                    </a:srgbClr>
                  </a:innerShdw>
                </a:effectLst>
              </a:rPr>
              <a:t>of </a:t>
            </a:r>
            <a:r>
              <a:rPr lang="en-US" i="1" dirty="0">
                <a:ln w="1905"/>
                <a:solidFill>
                  <a:srgbClr val="FF0000"/>
                </a:solidFill>
                <a:effectLst>
                  <a:innerShdw blurRad="69850" dist="43180" dir="5400000">
                    <a:srgbClr val="000000">
                      <a:alpha val="65000"/>
                    </a:srgbClr>
                  </a:innerShdw>
                </a:effectLst>
              </a:rPr>
              <a:t>the abutments </a:t>
            </a:r>
            <a:r>
              <a:rPr lang="en-US" dirty="0">
                <a:ln w="1905"/>
                <a:effectLst>
                  <a:innerShdw blurRad="69850" dist="43180" dir="5400000">
                    <a:srgbClr val="000000">
                      <a:alpha val="65000"/>
                    </a:srgbClr>
                  </a:innerShdw>
                </a:effectLst>
              </a:rPr>
              <a:t>to retain the </a:t>
            </a:r>
            <a:r>
              <a:rPr lang="en-US" dirty="0" smtClean="0">
                <a:ln w="1905"/>
                <a:effectLst>
                  <a:innerShdw blurRad="69850" dist="43180" dir="5400000">
                    <a:srgbClr val="000000">
                      <a:alpha val="65000"/>
                    </a:srgbClr>
                  </a:innerShdw>
                </a:effectLst>
              </a:rPr>
              <a:t>earth </a:t>
            </a:r>
            <a:r>
              <a:rPr lang="en-US" dirty="0">
                <a:ln w="1905"/>
                <a:effectLst>
                  <a:innerShdw blurRad="69850" dist="43180" dir="5400000">
                    <a:srgbClr val="000000">
                      <a:alpha val="65000"/>
                    </a:srgbClr>
                  </a:innerShdw>
                </a:effectLst>
              </a:rPr>
              <a:t>of approach bank </a:t>
            </a:r>
            <a:r>
              <a:rPr lang="en-US" dirty="0" smtClean="0">
                <a:ln w="1905"/>
                <a:effectLst>
                  <a:innerShdw blurRad="69850" dist="43180" dir="5400000">
                    <a:srgbClr val="000000">
                      <a:alpha val="65000"/>
                    </a:srgbClr>
                  </a:innerShdw>
                </a:effectLst>
              </a:rPr>
              <a:t>which otherwise </a:t>
            </a:r>
            <a:r>
              <a:rPr lang="en-US" dirty="0">
                <a:ln w="1905"/>
                <a:effectLst>
                  <a:innerShdw blurRad="69850" dist="43180" dir="5400000">
                    <a:srgbClr val="000000">
                      <a:alpha val="65000"/>
                    </a:srgbClr>
                  </a:innerShdw>
                </a:effectLst>
              </a:rPr>
              <a:t>has a </a:t>
            </a:r>
            <a:r>
              <a:rPr lang="en-US" dirty="0">
                <a:ln w="1905"/>
                <a:solidFill>
                  <a:srgbClr val="FF0000"/>
                </a:solidFill>
                <a:effectLst>
                  <a:innerShdw blurRad="69850" dist="43180" dir="5400000">
                    <a:srgbClr val="000000">
                      <a:alpha val="65000"/>
                    </a:srgbClr>
                  </a:innerShdw>
                </a:effectLst>
              </a:rPr>
              <a:t>natural angle </a:t>
            </a:r>
            <a:r>
              <a:rPr lang="en-US" dirty="0" smtClean="0">
                <a:ln w="1905"/>
                <a:solidFill>
                  <a:srgbClr val="FF0000"/>
                </a:solidFill>
                <a:effectLst>
                  <a:innerShdw blurRad="69850" dist="43180" dir="5400000">
                    <a:srgbClr val="000000">
                      <a:alpha val="65000"/>
                    </a:srgbClr>
                  </a:innerShdw>
                </a:effectLst>
              </a:rPr>
              <a:t>of </a:t>
            </a:r>
            <a:r>
              <a:rPr lang="en-US" dirty="0">
                <a:ln w="1905"/>
                <a:solidFill>
                  <a:srgbClr val="FF0000"/>
                </a:solidFill>
                <a:effectLst>
                  <a:innerShdw blurRad="69850" dist="43180" dir="5400000">
                    <a:srgbClr val="000000">
                      <a:alpha val="65000"/>
                    </a:srgbClr>
                  </a:innerShdw>
                </a:effectLst>
              </a:rPr>
              <a:t>repose.</a:t>
            </a:r>
          </a:p>
          <a:p>
            <a:endParaRPr lang="en-US" dirty="0"/>
          </a:p>
        </p:txBody>
      </p:sp>
      <p:pic>
        <p:nvPicPr>
          <p:cNvPr id="4" name="Content Placeholder 3" descr="bridge-abutment-407-427-.jpg"/>
          <p:cNvPicPr>
            <a:picLocks noChangeAspect="1"/>
          </p:cNvPicPr>
          <p:nvPr/>
        </p:nvPicPr>
        <p:blipFill>
          <a:blip r:embed="rId2" cstate="print"/>
          <a:stretch>
            <a:fillRect/>
          </a:stretch>
        </p:blipFill>
        <p:spPr>
          <a:xfrm>
            <a:off x="6387737" y="1817915"/>
            <a:ext cx="4649821" cy="3642360"/>
          </a:xfrm>
          <a:prstGeom prst="rect">
            <a:avLst/>
          </a:prstGeom>
        </p:spPr>
      </p:pic>
      <p:sp>
        <p:nvSpPr>
          <p:cNvPr id="5" name="Rectangle 4"/>
          <p:cNvSpPr/>
          <p:nvPr/>
        </p:nvSpPr>
        <p:spPr>
          <a:xfrm>
            <a:off x="6941192" y="3074517"/>
            <a:ext cx="1105431" cy="369332"/>
          </a:xfrm>
          <a:prstGeom prst="rect">
            <a:avLst/>
          </a:prstGeom>
          <a:solidFill>
            <a:schemeClr val="bg1"/>
          </a:solidFill>
        </p:spPr>
        <p:txBody>
          <a:bodyPr wrap="none">
            <a:spAutoFit/>
          </a:bodyPr>
          <a:lstStyle/>
          <a:p>
            <a:r>
              <a:rPr lang="en-US" dirty="0" smtClean="0">
                <a:ln w="1905"/>
                <a:effectLst>
                  <a:innerShdw blurRad="69850" dist="43180" dir="5400000">
                    <a:srgbClr val="000000">
                      <a:alpha val="65000"/>
                    </a:srgbClr>
                  </a:innerShdw>
                </a:effectLst>
              </a:rPr>
              <a:t>Wing wall</a:t>
            </a:r>
            <a:endParaRPr lang="en-US" dirty="0"/>
          </a:p>
        </p:txBody>
      </p:sp>
    </p:spTree>
    <p:extLst>
      <p:ext uri="{BB962C8B-B14F-4D97-AF65-F5344CB8AC3E}">
        <p14:creationId xmlns:p14="http://schemas.microsoft.com/office/powerpoint/2010/main" val="343025164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Parts of a RC Bridge</a:t>
            </a:r>
          </a:p>
        </p:txBody>
      </p:sp>
      <p:sp>
        <p:nvSpPr>
          <p:cNvPr id="3" name="Content Placeholder 2"/>
          <p:cNvSpPr>
            <a:spLocks noGrp="1"/>
          </p:cNvSpPr>
          <p:nvPr>
            <p:ph idx="1"/>
          </p:nvPr>
        </p:nvSpPr>
        <p:spPr>
          <a:xfrm>
            <a:off x="838200" y="1480803"/>
            <a:ext cx="5209903" cy="4664904"/>
          </a:xfrm>
        </p:spPr>
        <p:txBody>
          <a:bodyPr>
            <a:normAutofit lnSpcReduction="10000"/>
          </a:bodyPr>
          <a:lstStyle/>
          <a:p>
            <a:r>
              <a:rPr lang="en-US" dirty="0"/>
              <a:t>Pile cap and </a:t>
            </a:r>
            <a:r>
              <a:rPr lang="en-US" dirty="0" smtClean="0"/>
              <a:t>Piles</a:t>
            </a:r>
            <a:endParaRPr lang="en-US" dirty="0"/>
          </a:p>
          <a:p>
            <a:pPr lvl="1">
              <a:buFont typeface="Wingdings" panose="05000000000000000000" pitchFamily="2" charset="2"/>
              <a:buChar char="Ø"/>
            </a:pPr>
            <a:r>
              <a:rPr lang="en-US" dirty="0"/>
              <a:t>Pile foundation is the most commonly used foundation system for bridges</a:t>
            </a:r>
            <a:r>
              <a:rPr lang="en-US" dirty="0" smtClean="0"/>
              <a:t>.</a:t>
            </a:r>
          </a:p>
          <a:p>
            <a:pPr lvl="1">
              <a:buFont typeface="Wingdings" panose="05000000000000000000" pitchFamily="2" charset="2"/>
              <a:buChar char="Ø"/>
            </a:pPr>
            <a:r>
              <a:rPr lang="en-US" dirty="0" smtClean="0"/>
              <a:t> </a:t>
            </a:r>
            <a:r>
              <a:rPr lang="en-US" dirty="0"/>
              <a:t>Pile is a slender compression member driven into or formed in the ground to resist loads</a:t>
            </a:r>
            <a:r>
              <a:rPr lang="en-US" dirty="0" smtClean="0"/>
              <a:t>.</a:t>
            </a:r>
          </a:p>
          <a:p>
            <a:pPr lvl="1">
              <a:buFont typeface="Wingdings" panose="05000000000000000000" pitchFamily="2" charset="2"/>
              <a:buChar char="Ø"/>
            </a:pPr>
            <a:r>
              <a:rPr lang="en-US" dirty="0" smtClean="0"/>
              <a:t> </a:t>
            </a:r>
            <a:r>
              <a:rPr lang="en-US" dirty="0"/>
              <a:t>A reinforced concrete mass cast around the head of a group of piles to ensure they act together and distribute the load among them it is known as pile cap.</a:t>
            </a:r>
          </a:p>
        </p:txBody>
      </p:sp>
      <p:grpSp>
        <p:nvGrpSpPr>
          <p:cNvPr id="6" name="Group 5"/>
          <p:cNvGrpSpPr/>
          <p:nvPr/>
        </p:nvGrpSpPr>
        <p:grpSpPr>
          <a:xfrm>
            <a:off x="6379541" y="2076993"/>
            <a:ext cx="4839098" cy="3582795"/>
            <a:chOff x="6379541" y="2076993"/>
            <a:chExt cx="4839098" cy="358279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41" y="2076993"/>
              <a:ext cx="4839098" cy="3213463"/>
            </a:xfrm>
            <a:prstGeom prst="rect">
              <a:avLst/>
            </a:prstGeom>
          </p:spPr>
        </p:pic>
        <p:sp>
          <p:nvSpPr>
            <p:cNvPr id="5" name="Rectangle 4"/>
            <p:cNvSpPr/>
            <p:nvPr/>
          </p:nvSpPr>
          <p:spPr>
            <a:xfrm>
              <a:off x="7135301" y="5290456"/>
              <a:ext cx="3327578" cy="369332"/>
            </a:xfrm>
            <a:prstGeom prst="rect">
              <a:avLst/>
            </a:prstGeom>
          </p:spPr>
          <p:txBody>
            <a:bodyPr wrap="none">
              <a:spAutoFit/>
            </a:bodyPr>
            <a:lstStyle/>
            <a:p>
              <a:r>
                <a:rPr lang="en-US" dirty="0"/>
                <a:t>Completed pile cap rebar framing</a:t>
              </a:r>
            </a:p>
          </p:txBody>
        </p:sp>
      </p:grpSp>
    </p:spTree>
    <p:extLst>
      <p:ext uri="{BB962C8B-B14F-4D97-AF65-F5344CB8AC3E}">
        <p14:creationId xmlns:p14="http://schemas.microsoft.com/office/powerpoint/2010/main" val="10505192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5381625" y="2895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 name="Rectangle 23"/>
          <p:cNvSpPr>
            <a:spLocks noChangeArrowheads="1"/>
          </p:cNvSpPr>
          <p:nvPr/>
        </p:nvSpPr>
        <p:spPr bwMode="auto">
          <a:xfrm>
            <a:off x="5381625" y="2895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 name="Text Box 28"/>
          <p:cNvSpPr txBox="1">
            <a:spLocks noChangeArrowheads="1"/>
          </p:cNvSpPr>
          <p:nvPr/>
        </p:nvSpPr>
        <p:spPr bwMode="auto">
          <a:xfrm>
            <a:off x="839857" y="758270"/>
            <a:ext cx="65283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a:solidFill>
                  <a:srgbClr val="0070C0"/>
                </a:solidFill>
              </a:rPr>
              <a:t>History of Bridge Development</a:t>
            </a:r>
          </a:p>
        </p:txBody>
      </p:sp>
      <p:sp>
        <p:nvSpPr>
          <p:cNvPr id="5" name="Rectangle 31"/>
          <p:cNvSpPr>
            <a:spLocks noChangeArrowheads="1"/>
          </p:cNvSpPr>
          <p:nvPr/>
        </p:nvSpPr>
        <p:spPr bwMode="auto">
          <a:xfrm>
            <a:off x="5181600" y="27955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Text Box 36"/>
          <p:cNvSpPr txBox="1">
            <a:spLocks noChangeArrowheads="1"/>
          </p:cNvSpPr>
          <p:nvPr/>
        </p:nvSpPr>
        <p:spPr bwMode="auto">
          <a:xfrm>
            <a:off x="1690688" y="2774951"/>
            <a:ext cx="19050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t>Truss Bridges</a:t>
            </a:r>
          </a:p>
        </p:txBody>
      </p:sp>
      <p:sp>
        <p:nvSpPr>
          <p:cNvPr id="7" name="Text Box 37"/>
          <p:cNvSpPr txBox="1">
            <a:spLocks noChangeArrowheads="1"/>
          </p:cNvSpPr>
          <p:nvPr/>
        </p:nvSpPr>
        <p:spPr bwMode="auto">
          <a:xfrm>
            <a:off x="1538288" y="3155950"/>
            <a:ext cx="21336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 typeface="Webdings" pitchFamily="18" charset="2"/>
              <a:buChar char="Ñ"/>
            </a:pPr>
            <a:r>
              <a:rPr lang="en-US"/>
              <a:t>Mechanics of Design</a:t>
            </a:r>
          </a:p>
          <a:p>
            <a:pPr>
              <a:lnSpc>
                <a:spcPct val="70000"/>
              </a:lnSpc>
              <a:spcBef>
                <a:spcPct val="50000"/>
              </a:spcBef>
              <a:buFont typeface="Webdings" pitchFamily="18" charset="2"/>
              <a:buChar char="Ñ"/>
            </a:pPr>
            <a:r>
              <a:rPr lang="en-US"/>
              <a:t>Wood</a:t>
            </a:r>
          </a:p>
        </p:txBody>
      </p:sp>
      <p:sp>
        <p:nvSpPr>
          <p:cNvPr id="8" name="Rectangle 39"/>
          <p:cNvSpPr>
            <a:spLocks noChangeArrowheads="1"/>
          </p:cNvSpPr>
          <p:nvPr/>
        </p:nvSpPr>
        <p:spPr bwMode="auto">
          <a:xfrm>
            <a:off x="4895850" y="30241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 name="Picture 38" descr="Watson Mill Bridge"/>
          <p:cNvPicPr>
            <a:picLocks noChangeAspect="1" noChangeArrowheads="1"/>
          </p:cNvPicPr>
          <p:nvPr/>
        </p:nvPicPr>
        <p:blipFill>
          <a:blip r:embed="rId2" r:link="rId3">
            <a:extLst>
              <a:ext uri="{28A0092B-C50C-407E-A947-70E740481C1C}">
                <a14:useLocalDpi xmlns:a14="http://schemas.microsoft.com/office/drawing/2010/main" val="0"/>
              </a:ext>
            </a:extLst>
          </a:blip>
          <a:srcRect t="22156" b="26945"/>
          <a:stretch>
            <a:fillRect/>
          </a:stretch>
        </p:blipFill>
        <p:spPr bwMode="auto">
          <a:xfrm>
            <a:off x="1385888" y="1631951"/>
            <a:ext cx="2400300" cy="962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1"/>
          <p:cNvSpPr txBox="1">
            <a:spLocks noChangeArrowheads="1"/>
          </p:cNvSpPr>
          <p:nvPr/>
        </p:nvSpPr>
        <p:spPr bwMode="auto">
          <a:xfrm>
            <a:off x="4648200" y="4191001"/>
            <a:ext cx="2514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t>Suspension Bridges</a:t>
            </a:r>
          </a:p>
        </p:txBody>
      </p:sp>
      <p:sp>
        <p:nvSpPr>
          <p:cNvPr id="11" name="Text Box 42"/>
          <p:cNvSpPr txBox="1">
            <a:spLocks noChangeArrowheads="1"/>
          </p:cNvSpPr>
          <p:nvPr/>
        </p:nvSpPr>
        <p:spPr bwMode="auto">
          <a:xfrm>
            <a:off x="4800600" y="4648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 typeface="Webdings" pitchFamily="18" charset="2"/>
              <a:buChar char="Ñ"/>
            </a:pPr>
            <a:r>
              <a:rPr lang="en-US"/>
              <a:t>Use of steel in suspending cables</a:t>
            </a:r>
          </a:p>
        </p:txBody>
      </p:sp>
      <p:sp>
        <p:nvSpPr>
          <p:cNvPr id="12" name="Rectangle 45"/>
          <p:cNvSpPr>
            <a:spLocks noChangeArrowheads="1"/>
          </p:cNvSpPr>
          <p:nvPr/>
        </p:nvSpPr>
        <p:spPr bwMode="auto">
          <a:xfrm>
            <a:off x="5229225" y="28575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 name="Picture 44" descr="http://www.endex.com/gf/buildings/bbridge/bbridgewest.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00600" y="2743200"/>
            <a:ext cx="19812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6"/>
          <p:cNvSpPr txBox="1">
            <a:spLocks noChangeArrowheads="1"/>
          </p:cNvSpPr>
          <p:nvPr/>
        </p:nvSpPr>
        <p:spPr bwMode="auto">
          <a:xfrm>
            <a:off x="1690688" y="125095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a:effectLst>
                  <a:outerShdw blurRad="38100" dist="38100" dir="2700000" algn="tl">
                    <a:srgbClr val="C0C0C0"/>
                  </a:outerShdw>
                </a:effectLst>
              </a:rPr>
              <a:t>1900 </a:t>
            </a:r>
          </a:p>
        </p:txBody>
      </p:sp>
      <p:sp>
        <p:nvSpPr>
          <p:cNvPr id="15" name="Text Box 47"/>
          <p:cNvSpPr txBox="1">
            <a:spLocks noChangeArrowheads="1"/>
          </p:cNvSpPr>
          <p:nvPr/>
        </p:nvSpPr>
        <p:spPr bwMode="auto">
          <a:xfrm>
            <a:off x="4953000" y="2133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a:effectLst>
                  <a:outerShdw blurRad="38100" dist="38100" dir="2700000" algn="tl">
                    <a:srgbClr val="C0C0C0"/>
                  </a:outerShdw>
                </a:effectLst>
              </a:rPr>
              <a:t>1920 </a:t>
            </a:r>
          </a:p>
        </p:txBody>
      </p:sp>
      <p:sp>
        <p:nvSpPr>
          <p:cNvPr id="16" name="Text Box 48"/>
          <p:cNvSpPr txBox="1">
            <a:spLocks noChangeArrowheads="1"/>
          </p:cNvSpPr>
          <p:nvPr/>
        </p:nvSpPr>
        <p:spPr bwMode="auto">
          <a:xfrm>
            <a:off x="8382000" y="5396388"/>
            <a:ext cx="17526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 typeface="Webdings" pitchFamily="18" charset="2"/>
              <a:buChar char="Ñ"/>
            </a:pPr>
            <a:r>
              <a:rPr lang="en-US" dirty="0"/>
              <a:t>Prestressed Concrete</a:t>
            </a:r>
          </a:p>
          <a:p>
            <a:pPr>
              <a:lnSpc>
                <a:spcPct val="70000"/>
              </a:lnSpc>
              <a:spcBef>
                <a:spcPct val="50000"/>
              </a:spcBef>
              <a:buFont typeface="Webdings" pitchFamily="18" charset="2"/>
              <a:buChar char="Ñ"/>
            </a:pPr>
            <a:r>
              <a:rPr lang="en-US" dirty="0"/>
              <a:t>Steel</a:t>
            </a:r>
          </a:p>
        </p:txBody>
      </p:sp>
      <p:sp>
        <p:nvSpPr>
          <p:cNvPr id="17" name="Text Box 49"/>
          <p:cNvSpPr txBox="1">
            <a:spLocks noChangeArrowheads="1"/>
          </p:cNvSpPr>
          <p:nvPr/>
        </p:nvSpPr>
        <p:spPr bwMode="auto">
          <a:xfrm>
            <a:off x="8534400" y="35814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a:effectLst>
                  <a:outerShdw blurRad="38100" dist="38100" dir="2700000" algn="tl">
                    <a:srgbClr val="C0C0C0"/>
                  </a:outerShdw>
                </a:effectLst>
              </a:rPr>
              <a:t>2000 </a:t>
            </a:r>
          </a:p>
        </p:txBody>
      </p:sp>
      <p:pic>
        <p:nvPicPr>
          <p:cNvPr id="18" name="Picture 51" descr="bridge-c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4069794"/>
            <a:ext cx="23050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88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bridges</a:t>
            </a:r>
            <a:endParaRPr lang="en-US" dirty="0"/>
          </a:p>
        </p:txBody>
      </p:sp>
      <p:sp>
        <p:nvSpPr>
          <p:cNvPr id="3" name="Content Placeholder 2"/>
          <p:cNvSpPr>
            <a:spLocks noGrp="1"/>
          </p:cNvSpPr>
          <p:nvPr>
            <p:ph idx="1"/>
          </p:nvPr>
        </p:nvSpPr>
        <p:spPr/>
        <p:txBody>
          <a:bodyPr/>
          <a:lstStyle/>
          <a:p>
            <a:r>
              <a:rPr lang="en-US" dirty="0" smtClean="0">
                <a:solidFill>
                  <a:srgbClr val="0070C0"/>
                </a:solidFill>
              </a:rPr>
              <a:t>According to Function</a:t>
            </a:r>
            <a:endParaRPr lang="en-US" dirty="0">
              <a:solidFill>
                <a:srgbClr val="0070C0"/>
              </a:solidFill>
            </a:endParaRPr>
          </a:p>
          <a:p>
            <a:pPr lvl="1"/>
            <a:r>
              <a:rPr lang="en-US" dirty="0"/>
              <a:t>    Aqueduct bridge(canal over a river)</a:t>
            </a:r>
          </a:p>
          <a:p>
            <a:pPr lvl="1"/>
            <a:r>
              <a:rPr lang="en-US" dirty="0"/>
              <a:t>    Viaduct(road or railway over a valley or river)</a:t>
            </a:r>
          </a:p>
          <a:p>
            <a:pPr lvl="1"/>
            <a:r>
              <a:rPr lang="en-US" dirty="0"/>
              <a:t>    Pedestrian bridge</a:t>
            </a:r>
          </a:p>
          <a:p>
            <a:pPr lvl="1"/>
            <a:r>
              <a:rPr lang="en-US" dirty="0"/>
              <a:t>    Highway bridge</a:t>
            </a:r>
          </a:p>
          <a:p>
            <a:pPr lvl="1"/>
            <a:r>
              <a:rPr lang="en-US" dirty="0"/>
              <a:t>    Railway bridge</a:t>
            </a:r>
          </a:p>
          <a:p>
            <a:pPr lvl="1"/>
            <a:r>
              <a:rPr lang="en-US" dirty="0"/>
              <a:t>    Road-cum-rail or pipe line bridge</a:t>
            </a:r>
          </a:p>
          <a:p>
            <a:pPr lvl="1"/>
            <a:endParaRPr lang="en-US" dirty="0">
              <a:solidFill>
                <a:srgbClr val="0070C0"/>
              </a:solidFill>
            </a:endParaRPr>
          </a:p>
        </p:txBody>
      </p:sp>
      <p:grpSp>
        <p:nvGrpSpPr>
          <p:cNvPr id="11" name="Group 10"/>
          <p:cNvGrpSpPr/>
          <p:nvPr/>
        </p:nvGrpSpPr>
        <p:grpSpPr>
          <a:xfrm>
            <a:off x="5415580" y="595434"/>
            <a:ext cx="6776421" cy="6250887"/>
            <a:chOff x="5415579" y="595433"/>
            <a:chExt cx="6776421" cy="625088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456" y="595433"/>
              <a:ext cx="5069541" cy="5550273"/>
            </a:xfrm>
            <a:prstGeom prst="rect">
              <a:avLst/>
            </a:prstGeom>
          </p:spPr>
        </p:pic>
        <p:sp>
          <p:nvSpPr>
            <p:cNvPr id="9" name="TextBox 8"/>
            <p:cNvSpPr txBox="1"/>
            <p:nvPr/>
          </p:nvSpPr>
          <p:spPr>
            <a:xfrm>
              <a:off x="5415579" y="6199989"/>
              <a:ext cx="6776421" cy="646331"/>
            </a:xfrm>
            <a:prstGeom prst="rect">
              <a:avLst/>
            </a:prstGeom>
            <a:solidFill>
              <a:schemeClr val="bg2"/>
            </a:solidFill>
            <a:ln>
              <a:noFill/>
            </a:ln>
          </p:spPr>
          <p:txBody>
            <a:bodyPr wrap="square" rtlCol="0">
              <a:spAutoFit/>
            </a:bodyPr>
            <a:lstStyle/>
            <a:p>
              <a:pPr algn="ctr"/>
              <a:r>
                <a:rPr lang="en-US" sz="3600" dirty="0"/>
                <a:t>Location: Magdeburg Germany</a:t>
              </a:r>
            </a:p>
          </p:txBody>
        </p:sp>
      </p:grpSp>
      <p:grpSp>
        <p:nvGrpSpPr>
          <p:cNvPr id="13" name="Group 12"/>
          <p:cNvGrpSpPr/>
          <p:nvPr/>
        </p:nvGrpSpPr>
        <p:grpSpPr>
          <a:xfrm>
            <a:off x="968523" y="0"/>
            <a:ext cx="10254953" cy="6846320"/>
            <a:chOff x="685889" y="11680"/>
            <a:chExt cx="10254953" cy="684632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9" y="11680"/>
              <a:ext cx="10254953" cy="6846320"/>
            </a:xfrm>
            <a:prstGeom prst="rect">
              <a:avLst/>
            </a:prstGeom>
          </p:spPr>
        </p:pic>
        <p:sp>
          <p:nvSpPr>
            <p:cNvPr id="12" name="TextBox 11"/>
            <p:cNvSpPr txBox="1"/>
            <p:nvPr/>
          </p:nvSpPr>
          <p:spPr>
            <a:xfrm>
              <a:off x="1690252" y="6029212"/>
              <a:ext cx="8246225" cy="523220"/>
            </a:xfrm>
            <a:prstGeom prst="rect">
              <a:avLst/>
            </a:prstGeom>
            <a:solidFill>
              <a:schemeClr val="bg2"/>
            </a:solidFill>
            <a:ln>
              <a:noFill/>
            </a:ln>
          </p:spPr>
          <p:txBody>
            <a:bodyPr wrap="square" rtlCol="0">
              <a:spAutoFit/>
            </a:bodyPr>
            <a:lstStyle/>
            <a:p>
              <a:pPr algn="ctr"/>
              <a:r>
                <a:rPr lang="en-US" sz="2800" dirty="0"/>
                <a:t>Location: </a:t>
              </a:r>
              <a:r>
                <a:rPr lang="en-US" sz="2800" dirty="0" err="1"/>
                <a:t>Millau</a:t>
              </a:r>
              <a:r>
                <a:rPr lang="en-US" sz="2800" dirty="0"/>
                <a:t> Viaduct, southern France</a:t>
              </a:r>
            </a:p>
          </p:txBody>
        </p:sp>
      </p:grpSp>
      <p:grpSp>
        <p:nvGrpSpPr>
          <p:cNvPr id="16" name="Group 15"/>
          <p:cNvGrpSpPr/>
          <p:nvPr/>
        </p:nvGrpSpPr>
        <p:grpSpPr>
          <a:xfrm>
            <a:off x="1421749" y="0"/>
            <a:ext cx="9348498" cy="6858000"/>
            <a:chOff x="1421749" y="0"/>
            <a:chExt cx="9348498" cy="685800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749" y="0"/>
              <a:ext cx="9348498" cy="6858000"/>
            </a:xfrm>
            <a:prstGeom prst="rect">
              <a:avLst/>
            </a:prstGeom>
          </p:spPr>
        </p:pic>
        <p:sp>
          <p:nvSpPr>
            <p:cNvPr id="15" name="TextBox 14"/>
            <p:cNvSpPr txBox="1"/>
            <p:nvPr/>
          </p:nvSpPr>
          <p:spPr>
            <a:xfrm>
              <a:off x="2625271" y="6195581"/>
              <a:ext cx="6776421" cy="523220"/>
            </a:xfrm>
            <a:prstGeom prst="rect">
              <a:avLst/>
            </a:prstGeom>
            <a:solidFill>
              <a:schemeClr val="bg2"/>
            </a:solidFill>
            <a:ln>
              <a:noFill/>
            </a:ln>
          </p:spPr>
          <p:txBody>
            <a:bodyPr wrap="square" rtlCol="0">
              <a:spAutoFit/>
            </a:bodyPr>
            <a:lstStyle/>
            <a:p>
              <a:pPr algn="ctr"/>
              <a:r>
                <a:rPr lang="en-US" sz="2800" dirty="0"/>
                <a:t>Location: London Millennium Footbridge</a:t>
              </a:r>
            </a:p>
          </p:txBody>
        </p:sp>
      </p:grpSp>
      <p:grpSp>
        <p:nvGrpSpPr>
          <p:cNvPr id="20" name="Group 19"/>
          <p:cNvGrpSpPr/>
          <p:nvPr/>
        </p:nvGrpSpPr>
        <p:grpSpPr>
          <a:xfrm>
            <a:off x="1121794" y="-1"/>
            <a:ext cx="9948408" cy="6718801"/>
            <a:chOff x="1121794" y="-1"/>
            <a:chExt cx="9948408" cy="6718801"/>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794" y="-1"/>
              <a:ext cx="9948408" cy="6718801"/>
            </a:xfrm>
            <a:prstGeom prst="rect">
              <a:avLst/>
            </a:prstGeom>
          </p:spPr>
        </p:pic>
        <p:sp>
          <p:nvSpPr>
            <p:cNvPr id="19" name="TextBox 18"/>
            <p:cNvSpPr txBox="1"/>
            <p:nvPr/>
          </p:nvSpPr>
          <p:spPr>
            <a:xfrm>
              <a:off x="2625271" y="6128140"/>
              <a:ext cx="7129019" cy="461665"/>
            </a:xfrm>
            <a:prstGeom prst="rect">
              <a:avLst/>
            </a:prstGeom>
            <a:solidFill>
              <a:schemeClr val="bg2"/>
            </a:solidFill>
            <a:ln>
              <a:noFill/>
            </a:ln>
          </p:spPr>
          <p:txBody>
            <a:bodyPr wrap="square" rtlCol="0">
              <a:spAutoFit/>
            </a:bodyPr>
            <a:lstStyle/>
            <a:p>
              <a:pPr algn="ctr"/>
              <a:r>
                <a:rPr lang="en-US" sz="2400" dirty="0"/>
                <a:t>Location: Bixby Creek Bridge, Big Sur coast of California</a:t>
              </a:r>
            </a:p>
          </p:txBody>
        </p:sp>
      </p:grpSp>
      <p:grpSp>
        <p:nvGrpSpPr>
          <p:cNvPr id="23" name="Group 22"/>
          <p:cNvGrpSpPr/>
          <p:nvPr/>
        </p:nvGrpSpPr>
        <p:grpSpPr>
          <a:xfrm>
            <a:off x="474780" y="0"/>
            <a:ext cx="11430000" cy="6858000"/>
            <a:chOff x="474779" y="0"/>
            <a:chExt cx="11430000" cy="6858000"/>
          </a:xfrm>
        </p:grpSpPr>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79" y="0"/>
              <a:ext cx="11430000" cy="6858000"/>
            </a:xfrm>
            <a:prstGeom prst="rect">
              <a:avLst/>
            </a:prstGeom>
          </p:spPr>
        </p:pic>
        <p:sp>
          <p:nvSpPr>
            <p:cNvPr id="22" name="TextBox 21"/>
            <p:cNvSpPr txBox="1"/>
            <p:nvPr/>
          </p:nvSpPr>
          <p:spPr>
            <a:xfrm>
              <a:off x="2851885" y="6249380"/>
              <a:ext cx="6776421" cy="461665"/>
            </a:xfrm>
            <a:prstGeom prst="rect">
              <a:avLst/>
            </a:prstGeom>
            <a:solidFill>
              <a:schemeClr val="bg2"/>
            </a:solidFill>
            <a:ln>
              <a:noFill/>
            </a:ln>
          </p:spPr>
          <p:txBody>
            <a:bodyPr wrap="square" rtlCol="0">
              <a:spAutoFit/>
            </a:bodyPr>
            <a:lstStyle/>
            <a:p>
              <a:pPr algn="ctr"/>
              <a:r>
                <a:rPr lang="en-US" sz="2400" dirty="0"/>
                <a:t>Location: Forth Railway Bridge (1890) Scotland</a:t>
              </a:r>
            </a:p>
          </p:txBody>
        </p:sp>
      </p:grpSp>
      <p:grpSp>
        <p:nvGrpSpPr>
          <p:cNvPr id="26" name="Group 25"/>
          <p:cNvGrpSpPr/>
          <p:nvPr/>
        </p:nvGrpSpPr>
        <p:grpSpPr>
          <a:xfrm>
            <a:off x="0" y="-61788"/>
            <a:ext cx="12795003" cy="6919788"/>
            <a:chOff x="0" y="-61788"/>
            <a:chExt cx="12795003" cy="6919788"/>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795003" cy="6858000"/>
            </a:xfrm>
            <a:prstGeom prst="rect">
              <a:avLst/>
            </a:prstGeom>
          </p:spPr>
        </p:pic>
        <p:sp>
          <p:nvSpPr>
            <p:cNvPr id="25" name="TextBox 24"/>
            <p:cNvSpPr txBox="1"/>
            <p:nvPr/>
          </p:nvSpPr>
          <p:spPr>
            <a:xfrm>
              <a:off x="78300" y="-61788"/>
              <a:ext cx="4028187" cy="1938992"/>
            </a:xfrm>
            <a:prstGeom prst="rect">
              <a:avLst/>
            </a:prstGeom>
            <a:solidFill>
              <a:schemeClr val="bg2"/>
            </a:solidFill>
            <a:ln>
              <a:noFill/>
            </a:ln>
          </p:spPr>
          <p:txBody>
            <a:bodyPr wrap="square" rtlCol="0">
              <a:spAutoFit/>
            </a:bodyPr>
            <a:lstStyle/>
            <a:p>
              <a:r>
                <a:rPr lang="en-US" sz="2400" dirty="0" err="1"/>
                <a:t>Location:Bangabandhu</a:t>
              </a:r>
              <a:r>
                <a:rPr lang="en-US" sz="2400" dirty="0"/>
                <a:t> Bridge</a:t>
              </a:r>
              <a:br>
                <a:rPr lang="en-US" sz="2400" dirty="0"/>
              </a:br>
              <a:r>
                <a:rPr lang="en-US" sz="2400" dirty="0"/>
                <a:t>Total length‎: ‎5.63 km</a:t>
              </a:r>
            </a:p>
            <a:p>
              <a:r>
                <a:rPr lang="en-US" sz="2400" dirty="0"/>
                <a:t>Opened‎: ‎June 1998</a:t>
              </a:r>
            </a:p>
            <a:p>
              <a:r>
                <a:rPr lang="en-US" sz="2400" dirty="0"/>
                <a:t>Longest span‎: ‎100 m</a:t>
              </a:r>
            </a:p>
            <a:p>
              <a:r>
                <a:rPr lang="en-US" sz="2400" dirty="0"/>
                <a:t>Design‎: ‎rail and road bridge</a:t>
              </a:r>
            </a:p>
          </p:txBody>
        </p:sp>
      </p:grpSp>
      <p:grpSp>
        <p:nvGrpSpPr>
          <p:cNvPr id="32" name="Group 31"/>
          <p:cNvGrpSpPr/>
          <p:nvPr/>
        </p:nvGrpSpPr>
        <p:grpSpPr>
          <a:xfrm>
            <a:off x="1369974" y="1"/>
            <a:ext cx="10277975" cy="6846320"/>
            <a:chOff x="1369973" y="0"/>
            <a:chExt cx="10277975" cy="6846320"/>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9973" y="0"/>
              <a:ext cx="10277975" cy="6846320"/>
            </a:xfrm>
            <a:prstGeom prst="rect">
              <a:avLst/>
            </a:prstGeom>
          </p:spPr>
        </p:pic>
        <p:sp>
          <p:nvSpPr>
            <p:cNvPr id="27" name="TextBox 26"/>
            <p:cNvSpPr txBox="1"/>
            <p:nvPr/>
          </p:nvSpPr>
          <p:spPr>
            <a:xfrm>
              <a:off x="7600872" y="5232702"/>
              <a:ext cx="4028187" cy="1569660"/>
            </a:xfrm>
            <a:prstGeom prst="rect">
              <a:avLst/>
            </a:prstGeom>
            <a:solidFill>
              <a:schemeClr val="bg2"/>
            </a:solidFill>
            <a:ln>
              <a:noFill/>
            </a:ln>
          </p:spPr>
          <p:txBody>
            <a:bodyPr wrap="square" rtlCol="0">
              <a:spAutoFit/>
            </a:bodyPr>
            <a:lstStyle/>
            <a:p>
              <a:r>
                <a:rPr lang="en-US" sz="2400" dirty="0"/>
                <a:t>Location:  Grand Tower          Pipeline Bridge</a:t>
              </a:r>
              <a:br>
                <a:rPr lang="en-US" sz="2400" dirty="0"/>
              </a:br>
              <a:r>
                <a:rPr lang="en-US" sz="2400" dirty="0"/>
                <a:t>Longest span: 2,162′</a:t>
              </a:r>
            </a:p>
            <a:p>
              <a:r>
                <a:rPr lang="en-US" sz="2400" dirty="0"/>
                <a:t>Design‎: ‎Pipeline bridge</a:t>
              </a:r>
            </a:p>
          </p:txBody>
        </p:sp>
      </p:grpSp>
    </p:spTree>
    <p:extLst>
      <p:ext uri="{BB962C8B-B14F-4D97-AF65-F5344CB8AC3E}">
        <p14:creationId xmlns:p14="http://schemas.microsoft.com/office/powerpoint/2010/main" val="3394179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Types: According to Flexibility of Superstructure</a:t>
            </a:r>
            <a:endParaRPr lang="en-US" sz="3600" dirty="0"/>
          </a:p>
        </p:txBody>
      </p:sp>
      <p:sp>
        <p:nvSpPr>
          <p:cNvPr id="3" name="Content Placeholder 2"/>
          <p:cNvSpPr>
            <a:spLocks noGrp="1"/>
          </p:cNvSpPr>
          <p:nvPr>
            <p:ph idx="1"/>
          </p:nvPr>
        </p:nvSpPr>
        <p:spPr>
          <a:xfrm>
            <a:off x="838200" y="1480803"/>
            <a:ext cx="10515600" cy="779071"/>
          </a:xfrm>
        </p:spPr>
        <p:txBody>
          <a:bodyPr numCol="2"/>
          <a:lstStyle/>
          <a:p>
            <a:r>
              <a:rPr lang="en-US" dirty="0" smtClean="0"/>
              <a:t>Fixed Span Bridge</a:t>
            </a:r>
          </a:p>
          <a:p>
            <a:r>
              <a:rPr lang="en-US" dirty="0" smtClean="0"/>
              <a:t>Movable Span Bridge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 y="2407176"/>
            <a:ext cx="4238172" cy="3092287"/>
          </a:xfrm>
          <a:prstGeom prst="rect">
            <a:avLst/>
          </a:prstGeom>
        </p:spPr>
      </p:pic>
      <p:sp>
        <p:nvSpPr>
          <p:cNvPr id="5" name="Rectangle 4"/>
          <p:cNvSpPr/>
          <p:nvPr/>
        </p:nvSpPr>
        <p:spPr>
          <a:xfrm>
            <a:off x="1781147" y="5499463"/>
            <a:ext cx="2960426" cy="369332"/>
          </a:xfrm>
          <a:prstGeom prst="rect">
            <a:avLst/>
          </a:prstGeom>
        </p:spPr>
        <p:txBody>
          <a:bodyPr wrap="none">
            <a:spAutoFit/>
          </a:bodyPr>
          <a:lstStyle/>
          <a:p>
            <a:r>
              <a:rPr lang="en-US" dirty="0" err="1"/>
              <a:t>Ibigawa</a:t>
            </a:r>
            <a:r>
              <a:rPr lang="en-US" dirty="0"/>
              <a:t> Bridge, Nagoya Japan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07175"/>
            <a:ext cx="5033554" cy="3092287"/>
          </a:xfrm>
          <a:prstGeom prst="rect">
            <a:avLst/>
          </a:prstGeom>
        </p:spPr>
      </p:pic>
      <p:sp>
        <p:nvSpPr>
          <p:cNvPr id="7" name="Rectangle 6"/>
          <p:cNvSpPr/>
          <p:nvPr/>
        </p:nvSpPr>
        <p:spPr>
          <a:xfrm>
            <a:off x="7101882" y="5499463"/>
            <a:ext cx="2652777" cy="369332"/>
          </a:xfrm>
          <a:prstGeom prst="rect">
            <a:avLst/>
          </a:prstGeom>
        </p:spPr>
        <p:txBody>
          <a:bodyPr wrap="none">
            <a:spAutoFit/>
          </a:bodyPr>
          <a:lstStyle/>
          <a:p>
            <a:r>
              <a:rPr lang="en-US" dirty="0" smtClean="0"/>
              <a:t>Al </a:t>
            </a:r>
            <a:r>
              <a:rPr lang="en-US" dirty="0" err="1" smtClean="0"/>
              <a:t>Maktoum</a:t>
            </a:r>
            <a:r>
              <a:rPr lang="en-US" dirty="0" smtClean="0"/>
              <a:t> Bridge, Dubai</a:t>
            </a:r>
            <a:endParaRPr lang="en-US" dirty="0"/>
          </a:p>
        </p:txBody>
      </p:sp>
    </p:spTree>
    <p:extLst>
      <p:ext uri="{BB962C8B-B14F-4D97-AF65-F5344CB8AC3E}">
        <p14:creationId xmlns:p14="http://schemas.microsoft.com/office/powerpoint/2010/main" val="23084354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447"/>
            <a:ext cx="10515600" cy="758735"/>
          </a:xfrm>
        </p:spPr>
        <p:txBody>
          <a:bodyPr>
            <a:normAutofit fontScale="90000"/>
          </a:bodyPr>
          <a:lstStyle/>
          <a:p>
            <a:r>
              <a:rPr lang="en-US" sz="3600" dirty="0" smtClean="0"/>
              <a:t>Types: According to Method of Clearance for Navigation</a:t>
            </a:r>
            <a:endParaRPr lang="en-US" sz="3600" dirty="0"/>
          </a:p>
        </p:txBody>
      </p:sp>
      <p:sp>
        <p:nvSpPr>
          <p:cNvPr id="3" name="Content Placeholder 2"/>
          <p:cNvSpPr>
            <a:spLocks noGrp="1"/>
          </p:cNvSpPr>
          <p:nvPr>
            <p:ph idx="1"/>
          </p:nvPr>
        </p:nvSpPr>
        <p:spPr>
          <a:xfrm>
            <a:off x="235131" y="1480802"/>
            <a:ext cx="5577839" cy="4442919"/>
          </a:xfrm>
        </p:spPr>
        <p:txBody>
          <a:bodyPr numCol="1" spcCol="91440">
            <a:normAutofit/>
          </a:bodyPr>
          <a:lstStyle/>
          <a:p>
            <a:r>
              <a:rPr lang="en-US" dirty="0" smtClean="0">
                <a:solidFill>
                  <a:srgbClr val="0070C0"/>
                </a:solidFill>
              </a:rPr>
              <a:t>Movable – Bascule</a:t>
            </a:r>
          </a:p>
          <a:p>
            <a:pPr lvl="1"/>
            <a:r>
              <a:rPr lang="en-US" dirty="0" smtClean="0"/>
              <a:t>To </a:t>
            </a:r>
            <a:r>
              <a:rPr lang="en-US" dirty="0"/>
              <a:t>enable ships to pass, one or two of the bridge's sections are raised and then lowered again</a:t>
            </a:r>
            <a:r>
              <a:rPr lang="en-US" dirty="0" smtClean="0"/>
              <a:t>.</a:t>
            </a:r>
          </a:p>
          <a:p>
            <a:pPr lvl="1"/>
            <a:r>
              <a:rPr lang="en-US" dirty="0" smtClean="0"/>
              <a:t> The </a:t>
            </a:r>
            <a:r>
              <a:rPr lang="en-US" dirty="0"/>
              <a:t>emphasis is on causing as little interruption as possible to the flow of traffic both crossing and passing under the bridge </a:t>
            </a:r>
            <a:endParaRPr lang="en-US" dirty="0" smtClean="0"/>
          </a:p>
        </p:txBody>
      </p:sp>
      <p:grpSp>
        <p:nvGrpSpPr>
          <p:cNvPr id="6" name="Group 5"/>
          <p:cNvGrpSpPr/>
          <p:nvPr/>
        </p:nvGrpSpPr>
        <p:grpSpPr>
          <a:xfrm>
            <a:off x="6096000" y="1480802"/>
            <a:ext cx="5691052" cy="4755654"/>
            <a:chOff x="6096000" y="1480802"/>
            <a:chExt cx="5691052" cy="475565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80802"/>
              <a:ext cx="5521235" cy="4140926"/>
            </a:xfrm>
            <a:prstGeom prst="rect">
              <a:avLst/>
            </a:prstGeom>
          </p:spPr>
        </p:pic>
        <p:sp>
          <p:nvSpPr>
            <p:cNvPr id="5" name="Rectangle 4"/>
            <p:cNvSpPr/>
            <p:nvPr/>
          </p:nvSpPr>
          <p:spPr>
            <a:xfrm>
              <a:off x="7140270" y="5590125"/>
              <a:ext cx="4646782" cy="646331"/>
            </a:xfrm>
            <a:prstGeom prst="rect">
              <a:avLst/>
            </a:prstGeom>
          </p:spPr>
          <p:txBody>
            <a:bodyPr wrap="square">
              <a:spAutoFit/>
            </a:bodyPr>
            <a:lstStyle/>
            <a:p>
              <a:r>
                <a:rPr lang="en-US" dirty="0" smtClean="0"/>
                <a:t>Largest Bascule Bridge in Europe</a:t>
              </a:r>
            </a:p>
            <a:p>
              <a:r>
                <a:rPr lang="en-US" dirty="0" err="1" smtClean="0"/>
                <a:t>Rethe</a:t>
              </a:r>
              <a:r>
                <a:rPr lang="en-US" dirty="0" smtClean="0"/>
                <a:t> </a:t>
              </a:r>
              <a:r>
                <a:rPr lang="en-US" dirty="0" err="1" smtClean="0"/>
                <a:t>Klappbrücke</a:t>
              </a:r>
              <a:r>
                <a:rPr lang="en-US" dirty="0" smtClean="0"/>
                <a:t>, Hamburg </a:t>
              </a:r>
              <a:endParaRPr lang="en-US" dirty="0"/>
            </a:p>
          </p:txBody>
        </p:sp>
      </p:grpSp>
    </p:spTree>
    <p:extLst>
      <p:ext uri="{BB962C8B-B14F-4D97-AF65-F5344CB8AC3E}">
        <p14:creationId xmlns:p14="http://schemas.microsoft.com/office/powerpoint/2010/main" val="31031028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447"/>
            <a:ext cx="10515600" cy="758735"/>
          </a:xfrm>
        </p:spPr>
        <p:txBody>
          <a:bodyPr>
            <a:normAutofit fontScale="90000"/>
          </a:bodyPr>
          <a:lstStyle/>
          <a:p>
            <a:r>
              <a:rPr lang="en-US" sz="3600" dirty="0" smtClean="0"/>
              <a:t>Types: According to Method of Clearance for Navigation</a:t>
            </a:r>
            <a:endParaRPr lang="en-US" sz="3600" dirty="0"/>
          </a:p>
        </p:txBody>
      </p:sp>
      <p:sp>
        <p:nvSpPr>
          <p:cNvPr id="3" name="Content Placeholder 2"/>
          <p:cNvSpPr>
            <a:spLocks noGrp="1"/>
          </p:cNvSpPr>
          <p:nvPr>
            <p:ph idx="1"/>
          </p:nvPr>
        </p:nvSpPr>
        <p:spPr>
          <a:xfrm>
            <a:off x="941339" y="2432125"/>
            <a:ext cx="4763425" cy="2238279"/>
          </a:xfrm>
        </p:spPr>
        <p:txBody>
          <a:bodyPr numCol="1" spcCol="91440">
            <a:normAutofit/>
          </a:bodyPr>
          <a:lstStyle/>
          <a:p>
            <a:r>
              <a:rPr lang="en-US" dirty="0" smtClean="0">
                <a:solidFill>
                  <a:srgbClr val="0070C0"/>
                </a:solidFill>
              </a:rPr>
              <a:t>Movable – Lift </a:t>
            </a:r>
            <a:r>
              <a:rPr lang="en-US" dirty="0">
                <a:solidFill>
                  <a:srgbClr val="0070C0"/>
                </a:solidFill>
              </a:rPr>
              <a:t>bridge </a:t>
            </a:r>
            <a:endParaRPr lang="en-US" dirty="0" smtClean="0">
              <a:solidFill>
                <a:srgbClr val="0070C0"/>
              </a:solidFill>
            </a:endParaRPr>
          </a:p>
          <a:p>
            <a:pPr lvl="1"/>
            <a:r>
              <a:rPr lang="en-US" dirty="0" smtClean="0"/>
              <a:t> A </a:t>
            </a:r>
            <a:r>
              <a:rPr lang="en-US" dirty="0"/>
              <a:t>bridge that can be </a:t>
            </a:r>
            <a:r>
              <a:rPr lang="en-US" dirty="0" smtClean="0"/>
              <a:t>raised vertically parallel with deck to allow </a:t>
            </a:r>
            <a:r>
              <a:rPr lang="en-US" dirty="0"/>
              <a:t>boats or ships to pass beneath </a:t>
            </a:r>
            <a:r>
              <a:rPr lang="en-US" dirty="0" smtClean="0"/>
              <a:t>it.</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0750" r="11101"/>
          <a:stretch/>
        </p:blipFill>
        <p:spPr>
          <a:xfrm>
            <a:off x="5854888" y="2059794"/>
            <a:ext cx="5574574" cy="3395422"/>
          </a:xfrm>
          <a:prstGeom prst="rect">
            <a:avLst/>
          </a:prstGeom>
        </p:spPr>
      </p:pic>
      <p:sp>
        <p:nvSpPr>
          <p:cNvPr id="11" name="Rectangle 10"/>
          <p:cNvSpPr/>
          <p:nvPr/>
        </p:nvSpPr>
        <p:spPr>
          <a:xfrm>
            <a:off x="6469529" y="5455216"/>
            <a:ext cx="4345292" cy="369332"/>
          </a:xfrm>
          <a:prstGeom prst="rect">
            <a:avLst/>
          </a:prstGeom>
        </p:spPr>
        <p:txBody>
          <a:bodyPr wrap="none">
            <a:spAutoFit/>
          </a:bodyPr>
          <a:lstStyle/>
          <a:p>
            <a:r>
              <a:rPr lang="en-US" dirty="0" err="1"/>
              <a:t>Botlek</a:t>
            </a:r>
            <a:r>
              <a:rPr lang="en-US" dirty="0"/>
              <a:t> bridge in Rotterdam, the Netherlands</a:t>
            </a:r>
          </a:p>
        </p:txBody>
      </p:sp>
    </p:spTree>
    <p:extLst>
      <p:ext uri="{BB962C8B-B14F-4D97-AF65-F5344CB8AC3E}">
        <p14:creationId xmlns:p14="http://schemas.microsoft.com/office/powerpoint/2010/main" val="165904061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Types: According to Method of Clearance for Navigation</a:t>
            </a:r>
          </a:p>
        </p:txBody>
      </p:sp>
      <p:sp>
        <p:nvSpPr>
          <p:cNvPr id="3" name="Content Placeholder 2"/>
          <p:cNvSpPr>
            <a:spLocks noGrp="1"/>
          </p:cNvSpPr>
          <p:nvPr>
            <p:ph idx="1"/>
          </p:nvPr>
        </p:nvSpPr>
        <p:spPr>
          <a:xfrm>
            <a:off x="838200" y="1862940"/>
            <a:ext cx="5412475" cy="4142075"/>
          </a:xfrm>
        </p:spPr>
        <p:txBody>
          <a:bodyPr>
            <a:normAutofit/>
          </a:bodyPr>
          <a:lstStyle/>
          <a:p>
            <a:pPr marL="0" indent="0">
              <a:buNone/>
            </a:pPr>
            <a:r>
              <a:rPr lang="en-US" dirty="0" smtClean="0">
                <a:solidFill>
                  <a:srgbClr val="0070C0"/>
                </a:solidFill>
              </a:rPr>
              <a:t>Movable – Swing Bridge</a:t>
            </a:r>
          </a:p>
          <a:p>
            <a:pPr lvl="1"/>
            <a:r>
              <a:rPr lang="en-US" dirty="0" smtClean="0"/>
              <a:t>A movable type of bridge </a:t>
            </a:r>
            <a:r>
              <a:rPr lang="en-US" dirty="0"/>
              <a:t>over water that can be rotated horizontally to allow ships through</a:t>
            </a:r>
            <a:r>
              <a:rPr lang="en-US" dirty="0" smtClean="0"/>
              <a:t>.</a:t>
            </a:r>
          </a:p>
          <a:p>
            <a:pPr lvl="1"/>
            <a:r>
              <a:rPr lang="en-US" dirty="0" smtClean="0"/>
              <a:t>Its </a:t>
            </a:r>
            <a:r>
              <a:rPr lang="en-US" dirty="0"/>
              <a:t>primary structural support a vertical locating pin and support ring, usually at or near to its </a:t>
            </a:r>
            <a:r>
              <a:rPr lang="en-US" dirty="0" err="1" smtClean="0"/>
              <a:t>centre</a:t>
            </a:r>
            <a:r>
              <a:rPr lang="en-US" dirty="0" smtClean="0"/>
              <a:t> </a:t>
            </a:r>
            <a:r>
              <a:rPr lang="en-US" dirty="0"/>
              <a:t>of gravity, about which the turning </a:t>
            </a:r>
            <a:r>
              <a:rPr lang="en-US" dirty="0" smtClean="0"/>
              <a:t>span an rotate.</a:t>
            </a:r>
            <a:endParaRPr lang="en-US" dirty="0"/>
          </a:p>
        </p:txBody>
      </p:sp>
      <p:sp>
        <p:nvSpPr>
          <p:cNvPr id="5" name="Rectangle 4"/>
          <p:cNvSpPr/>
          <p:nvPr/>
        </p:nvSpPr>
        <p:spPr>
          <a:xfrm>
            <a:off x="6529517" y="5635683"/>
            <a:ext cx="5413341" cy="369332"/>
          </a:xfrm>
          <a:prstGeom prst="rect">
            <a:avLst/>
          </a:prstGeom>
        </p:spPr>
        <p:txBody>
          <a:bodyPr wrap="none">
            <a:spAutoFit/>
          </a:bodyPr>
          <a:lstStyle/>
          <a:p>
            <a:r>
              <a:rPr lang="en-US" dirty="0" smtClean="0"/>
              <a:t>Fig. : Open </a:t>
            </a:r>
            <a:r>
              <a:rPr lang="en-US" dirty="0"/>
              <a:t>swing bridge on Lake Okeechobee in Florida.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950" y="2023047"/>
            <a:ext cx="5238750" cy="3419475"/>
          </a:xfrm>
          <a:prstGeom prst="rect">
            <a:avLst/>
          </a:prstGeom>
        </p:spPr>
      </p:pic>
    </p:spTree>
    <p:extLst>
      <p:ext uri="{BB962C8B-B14F-4D97-AF65-F5344CB8AC3E}">
        <p14:creationId xmlns:p14="http://schemas.microsoft.com/office/powerpoint/2010/main" val="119501081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AppVersion>12.000</AppVersion>
  <Characters>0</Characters>
  <CharactersWithSpaces>0</CharactersWithSpaces>
  <DocSecurity>0</DocSecurity>
  <HyperlinksChanged>false</HyperlinksChanged>
  <Lines>0</Lines>
  <LinksUpToDate>false</LinksUpToDate>
  <Pages>33</Pages>
  <Paragraphs>171</Paragraphs>
  <Words>1392</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terms:modified xsi:type="dcterms:W3CDTF">2017-04-10T18:06:06Z</dcterms:modified>
</cp:coreProperties>
</file>

<file path=docProps/infrawarePen.xml><?xml version="1.0" encoding="utf-8"?>
<InfrawarePenDraw xmlns="http://www.infraware.co.kr/2012/penmode"/>
</file>