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2" r:id="rId5"/>
    <p:sldId id="259" r:id="rId6"/>
    <p:sldId id="260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</p:sldIdLst>
  <p:sldSz cx="18288000" cy="10287000"/>
  <p:notesSz cx="6858000" cy="9144000"/>
  <p:embeddedFontLst>
    <p:embeddedFont>
      <p:font typeface="Gochi Hand" panose="020B0604020202020204" charset="0"/>
      <p:regular r:id="rId29"/>
    </p:embeddedFont>
    <p:embeddedFont>
      <p:font typeface="Lucky Bones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CA110-DEA9-4291-9A0E-DDD6E4BCF3EE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35FC-9B91-4CB0-95DC-738DDC75D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0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Prestige/value. Awareness.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35FC-9B91-4CB0-95DC-738DDC75DA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4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5" Type="http://schemas.openxmlformats.org/officeDocument/2006/relationships/image" Target="../media/image41.jpe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5824" y="6664265"/>
            <a:ext cx="3086074" cy="3086074"/>
          </a:xfrm>
          <a:custGeom>
            <a:avLst/>
            <a:gdLst/>
            <a:ahLst/>
            <a:cxnLst/>
            <a:rect l="l" t="t" r="r" b="b"/>
            <a:pathLst>
              <a:path w="3086074" h="3086074">
                <a:moveTo>
                  <a:pt x="0" y="0"/>
                </a:moveTo>
                <a:lnTo>
                  <a:pt x="3086074" y="0"/>
                </a:lnTo>
                <a:lnTo>
                  <a:pt x="3086074" y="3086074"/>
                </a:lnTo>
                <a:lnTo>
                  <a:pt x="0" y="308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390636" y="6697711"/>
            <a:ext cx="3052641" cy="3052629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992946" y="4430774"/>
            <a:ext cx="7553055" cy="7553055"/>
          </a:xfrm>
          <a:custGeom>
            <a:avLst/>
            <a:gdLst/>
            <a:ahLst/>
            <a:cxnLst/>
            <a:rect l="l" t="t" r="r" b="b"/>
            <a:pathLst>
              <a:path w="7553055" h="7553055">
                <a:moveTo>
                  <a:pt x="0" y="0"/>
                </a:moveTo>
                <a:lnTo>
                  <a:pt x="7553056" y="0"/>
                </a:lnTo>
                <a:lnTo>
                  <a:pt x="7553056" y="7553056"/>
                </a:lnTo>
                <a:lnTo>
                  <a:pt x="0" y="7553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38225" y="1585258"/>
            <a:ext cx="16229542" cy="211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7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SCHOLARSHIP OPPORTUNITIES IN AFRICA, ASIA AND MIDDLE EAST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87027" y="5751169"/>
            <a:ext cx="13764893" cy="64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2"/>
              </a:lnSpc>
            </a:pPr>
            <a:r>
              <a:rPr lang="en-US" sz="5600" spc="-112">
                <a:solidFill>
                  <a:srgbClr val="000000"/>
                </a:solidFill>
                <a:latin typeface="Lucky Bones"/>
                <a:ea typeface="Lucky Bones"/>
                <a:cs typeface="Lucky Bones"/>
                <a:sym typeface="Lucky Bones"/>
              </a:rPr>
              <a:t>13-07-2024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3976" y="4653961"/>
            <a:ext cx="6226698" cy="74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Gafari Lukumon, PhD.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04438" y="1483018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1" y="0"/>
                </a:lnTo>
                <a:lnTo>
                  <a:pt x="12352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35598" y="669632"/>
            <a:ext cx="6016805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Proximity to family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57600" y="1483018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88822" y="669632"/>
            <a:ext cx="2910356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Cotutelle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60061" y="1483018"/>
            <a:ext cx="7716968" cy="7775282"/>
          </a:xfrm>
          <a:custGeom>
            <a:avLst/>
            <a:gdLst/>
            <a:ahLst/>
            <a:cxnLst/>
            <a:rect l="l" t="t" r="r" b="b"/>
            <a:pathLst>
              <a:path w="7716968" h="7775282">
                <a:moveTo>
                  <a:pt x="0" y="0"/>
                </a:moveTo>
                <a:lnTo>
                  <a:pt x="7716968" y="0"/>
                </a:lnTo>
                <a:lnTo>
                  <a:pt x="7716968" y="7775282"/>
                </a:lnTo>
                <a:lnTo>
                  <a:pt x="0" y="7775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77299" y="669632"/>
            <a:ext cx="6333403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Cultural experiences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57600" y="1557483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70218" y="669632"/>
            <a:ext cx="6347564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Religion experiences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7940" y="1078332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750216" y="1611732"/>
            <a:ext cx="7845136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Scholarship opportunities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23529" y="2185367"/>
            <a:ext cx="12176734" cy="6483715"/>
          </a:xfrm>
          <a:custGeom>
            <a:avLst/>
            <a:gdLst/>
            <a:ahLst/>
            <a:cxnLst/>
            <a:rect l="l" t="t" r="r" b="b"/>
            <a:pathLst>
              <a:path w="12176734" h="6483715">
                <a:moveTo>
                  <a:pt x="0" y="0"/>
                </a:moveTo>
                <a:lnTo>
                  <a:pt x="12176734" y="0"/>
                </a:lnTo>
                <a:lnTo>
                  <a:pt x="12176734" y="6483715"/>
                </a:lnTo>
                <a:lnTo>
                  <a:pt x="0" y="648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487678"/>
            <a:ext cx="14845980" cy="7311645"/>
          </a:xfrm>
          <a:custGeom>
            <a:avLst/>
            <a:gdLst/>
            <a:ahLst/>
            <a:cxnLst/>
            <a:rect l="l" t="t" r="r" b="b"/>
            <a:pathLst>
              <a:path w="14845980" h="7311645">
                <a:moveTo>
                  <a:pt x="0" y="0"/>
                </a:moveTo>
                <a:lnTo>
                  <a:pt x="14845980" y="0"/>
                </a:lnTo>
                <a:lnTo>
                  <a:pt x="14845980" y="7311644"/>
                </a:lnTo>
                <a:lnTo>
                  <a:pt x="0" y="7311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98778" y="1828771"/>
            <a:ext cx="6629458" cy="6629458"/>
          </a:xfrm>
          <a:custGeom>
            <a:avLst/>
            <a:gdLst/>
            <a:ahLst/>
            <a:cxnLst/>
            <a:rect l="l" t="t" r="r" b="b"/>
            <a:pathLst>
              <a:path w="6629458" h="6629458">
                <a:moveTo>
                  <a:pt x="0" y="0"/>
                </a:moveTo>
                <a:lnTo>
                  <a:pt x="6629458" y="0"/>
                </a:lnTo>
                <a:lnTo>
                  <a:pt x="6629458" y="6629458"/>
                </a:lnTo>
                <a:lnTo>
                  <a:pt x="0" y="6629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52955" y="1689613"/>
            <a:ext cx="10576944" cy="1523797"/>
          </a:xfrm>
          <a:custGeom>
            <a:avLst/>
            <a:gdLst/>
            <a:ahLst/>
            <a:cxnLst/>
            <a:rect l="l" t="t" r="r" b="b"/>
            <a:pathLst>
              <a:path w="10576944" h="1523797">
                <a:moveTo>
                  <a:pt x="0" y="0"/>
                </a:moveTo>
                <a:lnTo>
                  <a:pt x="10576945" y="0"/>
                </a:lnTo>
                <a:lnTo>
                  <a:pt x="10576945" y="1523798"/>
                </a:lnTo>
                <a:lnTo>
                  <a:pt x="0" y="152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56021" y="3684441"/>
            <a:ext cx="8970813" cy="5969669"/>
          </a:xfrm>
          <a:custGeom>
            <a:avLst/>
            <a:gdLst/>
            <a:ahLst/>
            <a:cxnLst/>
            <a:rect l="l" t="t" r="r" b="b"/>
            <a:pathLst>
              <a:path w="8970813" h="5969669">
                <a:moveTo>
                  <a:pt x="0" y="0"/>
                </a:moveTo>
                <a:lnTo>
                  <a:pt x="8970813" y="0"/>
                </a:lnTo>
                <a:lnTo>
                  <a:pt x="8970813" y="5969669"/>
                </a:lnTo>
                <a:lnTo>
                  <a:pt x="0" y="5969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36571" y="2286501"/>
            <a:ext cx="6558391" cy="5713998"/>
          </a:xfrm>
          <a:custGeom>
            <a:avLst/>
            <a:gdLst/>
            <a:ahLst/>
            <a:cxnLst/>
            <a:rect l="l" t="t" r="r" b="b"/>
            <a:pathLst>
              <a:path w="6558391" h="5713998">
                <a:moveTo>
                  <a:pt x="0" y="0"/>
                </a:moveTo>
                <a:lnTo>
                  <a:pt x="6558391" y="0"/>
                </a:lnTo>
                <a:lnTo>
                  <a:pt x="6558391" y="5713998"/>
                </a:lnTo>
                <a:lnTo>
                  <a:pt x="0" y="5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 sz="5000"/>
          </a:p>
        </p:txBody>
      </p:sp>
      <p:sp>
        <p:nvSpPr>
          <p:cNvPr id="3" name="TextBox 3"/>
          <p:cNvSpPr txBox="1"/>
          <p:nvPr/>
        </p:nvSpPr>
        <p:spPr>
          <a:xfrm>
            <a:off x="8036133" y="1123950"/>
            <a:ext cx="2215735" cy="81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Outline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19562"/>
            <a:ext cx="16621880" cy="53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Insights from the survey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Benefits of scholarships in middle east, Asia and Africa for Africans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Some scholarship opportunities in these regions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Testimonies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0" name="Picture 6" descr="Chinese Government Scholarship - CSC ...">
            <a:extLst>
              <a:ext uri="{FF2B5EF4-FFF2-40B4-BE49-F238E27FC236}">
                <a16:creationId xmlns:a16="http://schemas.microsoft.com/office/drawing/2014/main" id="{B2BEAF10-15B3-F7C3-EB7A-DDE45CF0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43100"/>
            <a:ext cx="1057819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83924" y="2525129"/>
            <a:ext cx="9320153" cy="5236741"/>
          </a:xfrm>
          <a:custGeom>
            <a:avLst/>
            <a:gdLst/>
            <a:ahLst/>
            <a:cxnLst/>
            <a:rect l="l" t="t" r="r" b="b"/>
            <a:pathLst>
              <a:path w="9320153" h="5236741">
                <a:moveTo>
                  <a:pt x="0" y="0"/>
                </a:moveTo>
                <a:lnTo>
                  <a:pt x="9320152" y="0"/>
                </a:lnTo>
                <a:lnTo>
                  <a:pt x="9320152" y="5236742"/>
                </a:lnTo>
                <a:lnTo>
                  <a:pt x="0" y="5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92511" y="1365198"/>
            <a:ext cx="12398644" cy="8229600"/>
          </a:xfrm>
          <a:custGeom>
            <a:avLst/>
            <a:gdLst/>
            <a:ahLst/>
            <a:cxnLst/>
            <a:rect l="l" t="t" r="r" b="b"/>
            <a:pathLst>
              <a:path w="12398644" h="8229600">
                <a:moveTo>
                  <a:pt x="0" y="0"/>
                </a:moveTo>
                <a:lnTo>
                  <a:pt x="12398644" y="0"/>
                </a:lnTo>
                <a:lnTo>
                  <a:pt x="12398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7940" y="1576688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51976" y="723936"/>
            <a:ext cx="2984049" cy="68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Testimonies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56512" y="1028700"/>
            <a:ext cx="7005837" cy="7290732"/>
          </a:xfrm>
          <a:custGeom>
            <a:avLst/>
            <a:gdLst/>
            <a:ahLst/>
            <a:cxnLst/>
            <a:rect l="l" t="t" r="r" b="b"/>
            <a:pathLst>
              <a:path w="7005837" h="7290732">
                <a:moveTo>
                  <a:pt x="0" y="0"/>
                </a:moveTo>
                <a:lnTo>
                  <a:pt x="7005837" y="0"/>
                </a:lnTo>
                <a:lnTo>
                  <a:pt x="7005837" y="7290732"/>
                </a:lnTo>
                <a:lnTo>
                  <a:pt x="0" y="7290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200" y="114300"/>
            <a:ext cx="2135281" cy="2409230"/>
          </a:xfrm>
          <a:custGeom>
            <a:avLst/>
            <a:gdLst/>
            <a:ahLst/>
            <a:cxnLst/>
            <a:rect l="l" t="t" r="r" b="b"/>
            <a:pathLst>
              <a:path w="5201021" h="6970440">
                <a:moveTo>
                  <a:pt x="0" y="0"/>
                </a:moveTo>
                <a:lnTo>
                  <a:pt x="5201021" y="0"/>
                </a:lnTo>
                <a:lnTo>
                  <a:pt x="5201021" y="6970440"/>
                </a:lnTo>
                <a:lnTo>
                  <a:pt x="0" y="6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A4B763-1D55-DFFD-EAB8-BC5BBB542751}"/>
              </a:ext>
            </a:extLst>
          </p:cNvPr>
          <p:cNvSpPr/>
          <p:nvPr/>
        </p:nvSpPr>
        <p:spPr>
          <a:xfrm>
            <a:off x="3080161" y="340266"/>
            <a:ext cx="2348932" cy="2183264"/>
          </a:xfrm>
          <a:custGeom>
            <a:avLst/>
            <a:gdLst/>
            <a:ahLst/>
            <a:cxnLst/>
            <a:rect l="l" t="t" r="r" b="b"/>
            <a:pathLst>
              <a:path w="7288664" h="7288664">
                <a:moveTo>
                  <a:pt x="0" y="0"/>
                </a:moveTo>
                <a:lnTo>
                  <a:pt x="7288664" y="0"/>
                </a:lnTo>
                <a:lnTo>
                  <a:pt x="7288664" y="7288664"/>
                </a:lnTo>
                <a:lnTo>
                  <a:pt x="0" y="7288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7726978B-EAF7-7F34-C6F9-49911377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5869"/>
            <a:ext cx="2409231" cy="24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ckling TB Using Automatic Detection ...">
            <a:extLst>
              <a:ext uri="{FF2B5EF4-FFF2-40B4-BE49-F238E27FC236}">
                <a16:creationId xmlns:a16="http://schemas.microsoft.com/office/drawing/2014/main" id="{259461FA-D218-B4C3-4335-C0ED26E1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95869"/>
            <a:ext cx="4311994" cy="24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45F11-D3CD-F6A7-82D7-241A778C9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1150" y="340265"/>
            <a:ext cx="1676400" cy="2301922"/>
          </a:xfrm>
          <a:prstGeom prst="rect">
            <a:avLst/>
          </a:prstGeom>
        </p:spPr>
      </p:pic>
      <p:pic>
        <p:nvPicPr>
          <p:cNvPr id="2056" name="Picture 8" descr="Rabiu MUSA | Research Assistant | Doctor of Philosophy | University of  KwaZulu-Natal, Durban | ukzn | School of Mathematics, Statistics and  Computer Science | Research profile">
            <a:extLst>
              <a:ext uri="{FF2B5EF4-FFF2-40B4-BE49-F238E27FC236}">
                <a16:creationId xmlns:a16="http://schemas.microsoft.com/office/drawing/2014/main" id="{128B7CFA-4CF2-5EE5-A942-3B6D780F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109" y="378363"/>
            <a:ext cx="2301921" cy="230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logger: User Profile: Kazir Afolabi">
            <a:extLst>
              <a:ext uri="{FF2B5EF4-FFF2-40B4-BE49-F238E27FC236}">
                <a16:creationId xmlns:a16="http://schemas.microsoft.com/office/drawing/2014/main" id="{AA2B8EE3-9C39-98AD-FD45-0FB34741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6" y="3467100"/>
            <a:ext cx="18954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yungpook National University ...">
            <a:extLst>
              <a:ext uri="{FF2B5EF4-FFF2-40B4-BE49-F238E27FC236}">
                <a16:creationId xmlns:a16="http://schemas.microsoft.com/office/drawing/2014/main" id="{568AFA23-1D2A-F8CA-213A-F0261248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671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o photo description available.">
            <a:extLst>
              <a:ext uri="{FF2B5EF4-FFF2-40B4-BE49-F238E27FC236}">
                <a16:creationId xmlns:a16="http://schemas.microsoft.com/office/drawing/2014/main" id="{FFB2079C-059A-C023-46BD-7C312670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01359"/>
            <a:ext cx="2591872" cy="345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o photo description available.">
            <a:extLst>
              <a:ext uri="{FF2B5EF4-FFF2-40B4-BE49-F238E27FC236}">
                <a16:creationId xmlns:a16="http://schemas.microsoft.com/office/drawing/2014/main" id="{35803DC0-EA0C-4591-5E5D-580EA2C9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263133"/>
            <a:ext cx="2337567" cy="23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Yaya ETIABI - Research - PhD in ...">
            <a:extLst>
              <a:ext uri="{FF2B5EF4-FFF2-40B4-BE49-F238E27FC236}">
                <a16:creationId xmlns:a16="http://schemas.microsoft.com/office/drawing/2014/main" id="{D3B14F8A-E346-0545-BA12-3C6F28AE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4" y="3289869"/>
            <a:ext cx="2453625" cy="24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UKZN NdabaOnline">
            <a:extLst>
              <a:ext uri="{FF2B5EF4-FFF2-40B4-BE49-F238E27FC236}">
                <a16:creationId xmlns:a16="http://schemas.microsoft.com/office/drawing/2014/main" id="{5D929D61-71E8-3F94-1A5C-2371FBB0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100" y="3536565"/>
            <a:ext cx="2956067" cy="20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00224" y="733208"/>
            <a:ext cx="12422038" cy="8229600"/>
          </a:xfrm>
          <a:custGeom>
            <a:avLst/>
            <a:gdLst/>
            <a:ahLst/>
            <a:cxnLst/>
            <a:rect l="l" t="t" r="r" b="b"/>
            <a:pathLst>
              <a:path w="12422038" h="8229600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81990" y="546771"/>
            <a:ext cx="5733400" cy="108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You’re biased!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3081D-E418-63A3-2D46-60BE7EAA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81225"/>
            <a:ext cx="13892509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81990" y="546771"/>
            <a:ext cx="5733400" cy="108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You’re biased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07276-0F83-F029-4C75-4D9D121C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552700"/>
            <a:ext cx="12500677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3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1488" y="1378293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165381" y="1378293"/>
            <a:ext cx="6000059" cy="4485044"/>
          </a:xfrm>
          <a:custGeom>
            <a:avLst/>
            <a:gdLst/>
            <a:ahLst/>
            <a:cxnLst/>
            <a:rect l="l" t="t" r="r" b="b"/>
            <a:pathLst>
              <a:path w="6000059" h="4485044">
                <a:moveTo>
                  <a:pt x="0" y="0"/>
                </a:moveTo>
                <a:lnTo>
                  <a:pt x="6000058" y="0"/>
                </a:lnTo>
                <a:lnTo>
                  <a:pt x="6000058" y="4485044"/>
                </a:lnTo>
                <a:lnTo>
                  <a:pt x="0" y="4485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58969" y="5493093"/>
            <a:ext cx="7172560" cy="4778718"/>
          </a:xfrm>
          <a:custGeom>
            <a:avLst/>
            <a:gdLst/>
            <a:ahLst/>
            <a:cxnLst/>
            <a:rect l="l" t="t" r="r" b="b"/>
            <a:pathLst>
              <a:path w="7172560" h="4778718">
                <a:moveTo>
                  <a:pt x="0" y="0"/>
                </a:moveTo>
                <a:lnTo>
                  <a:pt x="7172561" y="0"/>
                </a:lnTo>
                <a:lnTo>
                  <a:pt x="7172561" y="4778718"/>
                </a:lnTo>
                <a:lnTo>
                  <a:pt x="0" y="4778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658969" y="518196"/>
            <a:ext cx="7979442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Stem from various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A4CCB-1CBD-B4F4-C92B-4D60F62C3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90700"/>
            <a:ext cx="15878984" cy="60055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86420" y="1028700"/>
            <a:ext cx="11449878" cy="8229600"/>
          </a:xfrm>
          <a:custGeom>
            <a:avLst/>
            <a:gdLst/>
            <a:ahLst/>
            <a:cxnLst/>
            <a:rect l="l" t="t" r="r" b="b"/>
            <a:pathLst>
              <a:path w="11449878" h="8229600">
                <a:moveTo>
                  <a:pt x="0" y="0"/>
                </a:moveTo>
                <a:lnTo>
                  <a:pt x="11449878" y="0"/>
                </a:lnTo>
                <a:lnTo>
                  <a:pt x="114498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11121" y="1331581"/>
            <a:ext cx="10670470" cy="8229600"/>
          </a:xfrm>
          <a:custGeom>
            <a:avLst/>
            <a:gdLst/>
            <a:ahLst/>
            <a:cxnLst/>
            <a:rect l="l" t="t" r="r" b="b"/>
            <a:pathLst>
              <a:path w="10670470" h="8229600">
                <a:moveTo>
                  <a:pt x="0" y="0"/>
                </a:moveTo>
                <a:lnTo>
                  <a:pt x="10670470" y="0"/>
                </a:lnTo>
                <a:lnTo>
                  <a:pt x="106704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18973" y="518196"/>
            <a:ext cx="5059434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Less competitive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7940" y="1483018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48326" y="669632"/>
            <a:ext cx="7991348" cy="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Underrepresented group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71</Words>
  <Application>Microsoft Office PowerPoint</Application>
  <PresentationFormat>Custom</PresentationFormat>
  <Paragraphs>21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Lucky Bones</vt:lpstr>
      <vt:lpstr>Aptos</vt:lpstr>
      <vt:lpstr>Gochi 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ISA SCI talk</dc:title>
  <cp:lastModifiedBy>Gafari LUKUMON</cp:lastModifiedBy>
  <cp:revision>8</cp:revision>
  <dcterms:created xsi:type="dcterms:W3CDTF">2006-08-16T00:00:00Z</dcterms:created>
  <dcterms:modified xsi:type="dcterms:W3CDTF">2024-07-13T16:56:40Z</dcterms:modified>
  <dc:identifier>DAGKzlOILRg</dc:identifier>
</cp:coreProperties>
</file>